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6" r:id="rId1"/>
  </p:sldMasterIdLst>
  <p:notesMasterIdLst>
    <p:notesMasterId r:id="rId50"/>
  </p:notesMasterIdLst>
  <p:sldIdLst>
    <p:sldId id="256" r:id="rId2"/>
    <p:sldId id="281" r:id="rId3"/>
    <p:sldId id="282" r:id="rId4"/>
    <p:sldId id="283" r:id="rId5"/>
    <p:sldId id="257" r:id="rId6"/>
    <p:sldId id="267" r:id="rId7"/>
    <p:sldId id="276" r:id="rId8"/>
    <p:sldId id="258" r:id="rId9"/>
    <p:sldId id="272" r:id="rId10"/>
    <p:sldId id="273" r:id="rId11"/>
    <p:sldId id="274" r:id="rId12"/>
    <p:sldId id="275" r:id="rId13"/>
    <p:sldId id="279" r:id="rId14"/>
    <p:sldId id="260" r:id="rId15"/>
    <p:sldId id="268" r:id="rId16"/>
    <p:sldId id="280" r:id="rId17"/>
    <p:sldId id="261" r:id="rId18"/>
    <p:sldId id="265" r:id="rId19"/>
    <p:sldId id="266" r:id="rId20"/>
    <p:sldId id="269" r:id="rId21"/>
    <p:sldId id="285" r:id="rId22"/>
    <p:sldId id="259" r:id="rId23"/>
    <p:sldId id="270" r:id="rId24"/>
    <p:sldId id="284" r:id="rId25"/>
    <p:sldId id="264" r:id="rId26"/>
    <p:sldId id="263" r:id="rId27"/>
    <p:sldId id="271"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10" r:id="rId46"/>
    <p:sldId id="307" r:id="rId47"/>
    <p:sldId id="308" r:id="rId48"/>
    <p:sldId id="30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showGuides="1">
      <p:cViewPr varScale="1">
        <p:scale>
          <a:sx n="76" d="100"/>
          <a:sy n="76" d="100"/>
        </p:scale>
        <p:origin x="1507"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889D7-483F-4481-A1A9-EFBB562BF073}" type="datetimeFigureOut">
              <a:rPr lang="en-CA" smtClean="0"/>
              <a:t>2024-10-01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D191E9-9DBC-4200-8AAD-CF5964C5BB4A}" type="slidenum">
              <a:rPr lang="en-CA" smtClean="0"/>
              <a:t>‹#›</a:t>
            </a:fld>
            <a:endParaRPr lang="en-CA"/>
          </a:p>
        </p:txBody>
      </p:sp>
    </p:spTree>
    <p:extLst>
      <p:ext uri="{BB962C8B-B14F-4D97-AF65-F5344CB8AC3E}">
        <p14:creationId xmlns:p14="http://schemas.microsoft.com/office/powerpoint/2010/main" val="1203717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8</a:t>
            </a:fld>
            <a:endParaRPr lang="en-CA"/>
          </a:p>
        </p:txBody>
      </p:sp>
    </p:spTree>
    <p:extLst>
      <p:ext uri="{BB962C8B-B14F-4D97-AF65-F5344CB8AC3E}">
        <p14:creationId xmlns:p14="http://schemas.microsoft.com/office/powerpoint/2010/main" val="761800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8398-46EE-C49F-89DB-6EC210B5DB5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9BF56A3B-CD24-13AC-A8F0-B2DA5CFCD5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28267E8-35ED-CFB9-B40E-9B9F427C0568}"/>
              </a:ext>
            </a:extLst>
          </p:cNvPr>
          <p:cNvSpPr>
            <a:spLocks noGrp="1"/>
          </p:cNvSpPr>
          <p:nvPr>
            <p:ph type="dt" sz="half" idx="10"/>
          </p:nvPr>
        </p:nvSpPr>
        <p:spPr/>
        <p:txBody>
          <a:bodyPr/>
          <a:lstStyle/>
          <a:p>
            <a:fld id="{3A2B05DD-12A6-4746-8315-EB8888E0AA0B}" type="datetime1">
              <a:rPr lang="en-CA" smtClean="0"/>
              <a:t>2024-10-01</a:t>
            </a:fld>
            <a:endParaRPr lang="en-CA"/>
          </a:p>
        </p:txBody>
      </p:sp>
      <p:sp>
        <p:nvSpPr>
          <p:cNvPr id="5" name="Footer Placeholder 4">
            <a:extLst>
              <a:ext uri="{FF2B5EF4-FFF2-40B4-BE49-F238E27FC236}">
                <a16:creationId xmlns:a16="http://schemas.microsoft.com/office/drawing/2014/main" id="{8CFCDEC0-2593-E440-7469-D4A0C2BF0627}"/>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6" name="Slide Number Placeholder 5">
            <a:extLst>
              <a:ext uri="{FF2B5EF4-FFF2-40B4-BE49-F238E27FC236}">
                <a16:creationId xmlns:a16="http://schemas.microsoft.com/office/drawing/2014/main" id="{BD6A14CD-34A0-F298-5203-4EC42E9FDE1F}"/>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4184734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FA93-482B-2D62-A4BD-727E631470C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EE2411D-533D-E2A4-EBA5-3C539D4388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DFC70A-1953-A92D-D67D-15EAD3F5086A}"/>
              </a:ext>
            </a:extLst>
          </p:cNvPr>
          <p:cNvSpPr>
            <a:spLocks noGrp="1"/>
          </p:cNvSpPr>
          <p:nvPr>
            <p:ph type="dt" sz="half" idx="10"/>
          </p:nvPr>
        </p:nvSpPr>
        <p:spPr/>
        <p:txBody>
          <a:bodyPr/>
          <a:lstStyle/>
          <a:p>
            <a:fld id="{FAEDF8A4-C2F4-48C0-975C-DCE0153B7707}" type="datetime1">
              <a:rPr lang="en-CA" smtClean="0"/>
              <a:t>2024-10-01</a:t>
            </a:fld>
            <a:endParaRPr lang="en-CA"/>
          </a:p>
        </p:txBody>
      </p:sp>
      <p:sp>
        <p:nvSpPr>
          <p:cNvPr id="5" name="Footer Placeholder 4">
            <a:extLst>
              <a:ext uri="{FF2B5EF4-FFF2-40B4-BE49-F238E27FC236}">
                <a16:creationId xmlns:a16="http://schemas.microsoft.com/office/drawing/2014/main" id="{1A3D22DD-7136-B5F8-1984-328E302757E0}"/>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6" name="Slide Number Placeholder 5">
            <a:extLst>
              <a:ext uri="{FF2B5EF4-FFF2-40B4-BE49-F238E27FC236}">
                <a16:creationId xmlns:a16="http://schemas.microsoft.com/office/drawing/2014/main" id="{1FFCBD21-2132-BCA8-46EB-EA645E646455}"/>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74875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D6B064-398F-5DD6-402A-37D7A3077A1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3A06464-87AC-E047-DB7E-D25A4E09EE2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745D948-8313-088D-4C57-CA3CCE55BD05}"/>
              </a:ext>
            </a:extLst>
          </p:cNvPr>
          <p:cNvSpPr>
            <a:spLocks noGrp="1"/>
          </p:cNvSpPr>
          <p:nvPr>
            <p:ph type="dt" sz="half" idx="10"/>
          </p:nvPr>
        </p:nvSpPr>
        <p:spPr/>
        <p:txBody>
          <a:bodyPr/>
          <a:lstStyle/>
          <a:p>
            <a:fld id="{D0AD475B-C071-470B-80FA-5F70780F4158}" type="datetime1">
              <a:rPr lang="en-CA" smtClean="0"/>
              <a:t>2024-10-01</a:t>
            </a:fld>
            <a:endParaRPr lang="en-CA"/>
          </a:p>
        </p:txBody>
      </p:sp>
      <p:sp>
        <p:nvSpPr>
          <p:cNvPr id="5" name="Footer Placeholder 4">
            <a:extLst>
              <a:ext uri="{FF2B5EF4-FFF2-40B4-BE49-F238E27FC236}">
                <a16:creationId xmlns:a16="http://schemas.microsoft.com/office/drawing/2014/main" id="{86805F41-DAC8-453A-F9A7-1BCAC9620DC1}"/>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6" name="Slide Number Placeholder 5">
            <a:extLst>
              <a:ext uri="{FF2B5EF4-FFF2-40B4-BE49-F238E27FC236}">
                <a16:creationId xmlns:a16="http://schemas.microsoft.com/office/drawing/2014/main" id="{0C5FE2D6-2B91-2EF2-C9B4-CEC019C6134B}"/>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619087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AABB586-B4BF-4007-9EC6-A5F3121711A3}" type="datetime1">
              <a:rPr lang="en-CA" smtClean="0"/>
              <a:t>2024-10-01</a:t>
            </a:fld>
            <a:endParaRPr lang="en-CA"/>
          </a:p>
        </p:txBody>
      </p:sp>
      <p:sp>
        <p:nvSpPr>
          <p:cNvPr id="5" name="Footer Placeholder 4"/>
          <p:cNvSpPr>
            <a:spLocks noGrp="1"/>
          </p:cNvSpPr>
          <p:nvPr>
            <p:ph type="ftr" sz="quarter" idx="11"/>
          </p:nvPr>
        </p:nvSpPr>
        <p:spPr/>
        <p:txBody>
          <a:bodyPr/>
          <a:lstStyle/>
          <a:p>
            <a:r>
              <a:rPr lang="en-CA"/>
              <a:t>http://www.scottljacobsen.com/maritime-christian-college-introduction-to-interpretation/student-downloads/</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357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B4515-4672-B732-39DF-9EE408DC0DC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295B724-75A0-76FE-23AD-87BE162CDE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103003D-DD04-FC7A-0E2C-73EEFCAB0BFC}"/>
              </a:ext>
            </a:extLst>
          </p:cNvPr>
          <p:cNvSpPr>
            <a:spLocks noGrp="1"/>
          </p:cNvSpPr>
          <p:nvPr>
            <p:ph type="dt" sz="half" idx="10"/>
          </p:nvPr>
        </p:nvSpPr>
        <p:spPr/>
        <p:txBody>
          <a:bodyPr/>
          <a:lstStyle/>
          <a:p>
            <a:fld id="{E1F84D18-350D-47EC-8E32-42DC6CBF9D94}" type="datetime1">
              <a:rPr lang="en-CA" smtClean="0"/>
              <a:t>2024-10-01</a:t>
            </a:fld>
            <a:endParaRPr lang="en-CA"/>
          </a:p>
        </p:txBody>
      </p:sp>
      <p:sp>
        <p:nvSpPr>
          <p:cNvPr id="5" name="Footer Placeholder 4">
            <a:extLst>
              <a:ext uri="{FF2B5EF4-FFF2-40B4-BE49-F238E27FC236}">
                <a16:creationId xmlns:a16="http://schemas.microsoft.com/office/drawing/2014/main" id="{0B7315FC-A7E8-59C9-F19D-2D55C76425CA}"/>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6" name="Slide Number Placeholder 5">
            <a:extLst>
              <a:ext uri="{FF2B5EF4-FFF2-40B4-BE49-F238E27FC236}">
                <a16:creationId xmlns:a16="http://schemas.microsoft.com/office/drawing/2014/main" id="{3D6B56E5-A67E-46FD-A3BB-61BB5B9F6155}"/>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151583167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D47E0-8226-723E-57A0-1A6E0DC53A5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D77F733-EF24-4B85-F646-D2283F5F39A1}"/>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55B6B6-834E-8CD1-0927-E6C3C4F6B19B}"/>
              </a:ext>
            </a:extLst>
          </p:cNvPr>
          <p:cNvSpPr>
            <a:spLocks noGrp="1"/>
          </p:cNvSpPr>
          <p:nvPr>
            <p:ph type="dt" sz="half" idx="10"/>
          </p:nvPr>
        </p:nvSpPr>
        <p:spPr/>
        <p:txBody>
          <a:bodyPr/>
          <a:lstStyle/>
          <a:p>
            <a:fld id="{26D66A0B-A999-44C0-8B7B-E9AF0E8CAD3F}" type="datetime1">
              <a:rPr lang="en-CA" smtClean="0"/>
              <a:t>2024-10-01</a:t>
            </a:fld>
            <a:endParaRPr lang="en-CA"/>
          </a:p>
        </p:txBody>
      </p:sp>
      <p:sp>
        <p:nvSpPr>
          <p:cNvPr id="5" name="Footer Placeholder 4">
            <a:extLst>
              <a:ext uri="{FF2B5EF4-FFF2-40B4-BE49-F238E27FC236}">
                <a16:creationId xmlns:a16="http://schemas.microsoft.com/office/drawing/2014/main" id="{4F8CDBDD-CFFB-AEF4-3AF6-4B30D6B61E95}"/>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6" name="Slide Number Placeholder 5">
            <a:extLst>
              <a:ext uri="{FF2B5EF4-FFF2-40B4-BE49-F238E27FC236}">
                <a16:creationId xmlns:a16="http://schemas.microsoft.com/office/drawing/2014/main" id="{3E568583-BA4D-960D-5E51-201CAD70027E}"/>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138905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3A4F-8316-C31A-A0EF-598DDF5A7C9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3FD231A-5795-EE7B-A4ED-D3A2728546D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A8E8A8E-0441-565E-C111-1E884F4E504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7038F9C-680A-D640-9F33-67FBABAEC14F}"/>
              </a:ext>
            </a:extLst>
          </p:cNvPr>
          <p:cNvSpPr>
            <a:spLocks noGrp="1"/>
          </p:cNvSpPr>
          <p:nvPr>
            <p:ph type="dt" sz="half" idx="10"/>
          </p:nvPr>
        </p:nvSpPr>
        <p:spPr/>
        <p:txBody>
          <a:bodyPr/>
          <a:lstStyle/>
          <a:p>
            <a:fld id="{E1F84D18-350D-47EC-8E32-42DC6CBF9D94}" type="datetime1">
              <a:rPr lang="en-CA" smtClean="0"/>
              <a:t>2024-10-01</a:t>
            </a:fld>
            <a:endParaRPr lang="en-CA"/>
          </a:p>
        </p:txBody>
      </p:sp>
      <p:sp>
        <p:nvSpPr>
          <p:cNvPr id="6" name="Footer Placeholder 5">
            <a:extLst>
              <a:ext uri="{FF2B5EF4-FFF2-40B4-BE49-F238E27FC236}">
                <a16:creationId xmlns:a16="http://schemas.microsoft.com/office/drawing/2014/main" id="{D3E18A83-E1EC-14FE-5489-FFE5F63399AB}"/>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7" name="Slide Number Placeholder 6">
            <a:extLst>
              <a:ext uri="{FF2B5EF4-FFF2-40B4-BE49-F238E27FC236}">
                <a16:creationId xmlns:a16="http://schemas.microsoft.com/office/drawing/2014/main" id="{3E983AC5-522B-1B1B-752E-0A6E5BF6E1C6}"/>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17293939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EC73-8B97-F434-7312-43B174B7BABC}"/>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D52C41E-2268-E1B6-80F4-3D6EA3873D8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A4EC054-FDBD-B791-51A3-6E542B56250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787AD6E-B94F-9D1B-6971-185A0BD9C6E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FA007BC-3110-69D5-57E9-A9529B78343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F5CFD54-E3F0-706A-6835-B03EB63DF493}"/>
              </a:ext>
            </a:extLst>
          </p:cNvPr>
          <p:cNvSpPr>
            <a:spLocks noGrp="1"/>
          </p:cNvSpPr>
          <p:nvPr>
            <p:ph type="dt" sz="half" idx="10"/>
          </p:nvPr>
        </p:nvSpPr>
        <p:spPr/>
        <p:txBody>
          <a:bodyPr/>
          <a:lstStyle/>
          <a:p>
            <a:fld id="{E1F84D18-350D-47EC-8E32-42DC6CBF9D94}" type="datetime1">
              <a:rPr lang="en-CA" smtClean="0"/>
              <a:t>2024-10-01</a:t>
            </a:fld>
            <a:endParaRPr lang="en-CA"/>
          </a:p>
        </p:txBody>
      </p:sp>
      <p:sp>
        <p:nvSpPr>
          <p:cNvPr id="8" name="Footer Placeholder 7">
            <a:extLst>
              <a:ext uri="{FF2B5EF4-FFF2-40B4-BE49-F238E27FC236}">
                <a16:creationId xmlns:a16="http://schemas.microsoft.com/office/drawing/2014/main" id="{BC2D0DA0-8063-EF46-7B09-F3C999C75471}"/>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9" name="Slide Number Placeholder 8">
            <a:extLst>
              <a:ext uri="{FF2B5EF4-FFF2-40B4-BE49-F238E27FC236}">
                <a16:creationId xmlns:a16="http://schemas.microsoft.com/office/drawing/2014/main" id="{3D854607-ADFA-C173-F36B-1852E2141D59}"/>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01227197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73C8-1F63-7589-10E0-BEF3F58B60A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F017170-A310-1D5C-9DE5-0F358EFDED61}"/>
              </a:ext>
            </a:extLst>
          </p:cNvPr>
          <p:cNvSpPr>
            <a:spLocks noGrp="1"/>
          </p:cNvSpPr>
          <p:nvPr>
            <p:ph type="dt" sz="half" idx="10"/>
          </p:nvPr>
        </p:nvSpPr>
        <p:spPr/>
        <p:txBody>
          <a:bodyPr/>
          <a:lstStyle/>
          <a:p>
            <a:fld id="{2C8B4084-7E62-473A-9B43-76DFCE8AF7C4}" type="datetime1">
              <a:rPr lang="en-CA" smtClean="0"/>
              <a:t>2024-10-01</a:t>
            </a:fld>
            <a:endParaRPr lang="en-CA"/>
          </a:p>
        </p:txBody>
      </p:sp>
      <p:sp>
        <p:nvSpPr>
          <p:cNvPr id="4" name="Footer Placeholder 3">
            <a:extLst>
              <a:ext uri="{FF2B5EF4-FFF2-40B4-BE49-F238E27FC236}">
                <a16:creationId xmlns:a16="http://schemas.microsoft.com/office/drawing/2014/main" id="{5E5F005A-4BBA-65E4-91FC-48162FE0D98D}"/>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5" name="Slide Number Placeholder 4">
            <a:extLst>
              <a:ext uri="{FF2B5EF4-FFF2-40B4-BE49-F238E27FC236}">
                <a16:creationId xmlns:a16="http://schemas.microsoft.com/office/drawing/2014/main" id="{615739F3-4244-21C9-5AAB-24BD57093A85}"/>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72444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4ABFAE-1E12-E200-9919-E00964F53844}"/>
              </a:ext>
            </a:extLst>
          </p:cNvPr>
          <p:cNvSpPr>
            <a:spLocks noGrp="1"/>
          </p:cNvSpPr>
          <p:nvPr>
            <p:ph type="dt" sz="half" idx="10"/>
          </p:nvPr>
        </p:nvSpPr>
        <p:spPr/>
        <p:txBody>
          <a:bodyPr/>
          <a:lstStyle/>
          <a:p>
            <a:fld id="{9506A471-AACC-4F9F-9410-8E001EE8E81D}" type="datetime1">
              <a:rPr lang="en-CA" smtClean="0"/>
              <a:t>2024-10-01</a:t>
            </a:fld>
            <a:endParaRPr lang="en-CA"/>
          </a:p>
        </p:txBody>
      </p:sp>
      <p:sp>
        <p:nvSpPr>
          <p:cNvPr id="3" name="Footer Placeholder 2">
            <a:extLst>
              <a:ext uri="{FF2B5EF4-FFF2-40B4-BE49-F238E27FC236}">
                <a16:creationId xmlns:a16="http://schemas.microsoft.com/office/drawing/2014/main" id="{2ADE572C-8320-BB0C-C489-83ABE6BEDA69}"/>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4" name="Slide Number Placeholder 3">
            <a:extLst>
              <a:ext uri="{FF2B5EF4-FFF2-40B4-BE49-F238E27FC236}">
                <a16:creationId xmlns:a16="http://schemas.microsoft.com/office/drawing/2014/main" id="{E0F761A8-D3F3-7962-5219-E45B9223A014}"/>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2180248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3F47-BAEB-BB9F-FA8B-EE7C68A7AAF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F0A11AE-004D-73A4-F5CF-C2BCD7F4C45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A2C168E-5C05-C0F5-7AD3-CF22B45C71B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7E0F76B-45EB-8557-089A-E88B161562D0}"/>
              </a:ext>
            </a:extLst>
          </p:cNvPr>
          <p:cNvSpPr>
            <a:spLocks noGrp="1"/>
          </p:cNvSpPr>
          <p:nvPr>
            <p:ph type="dt" sz="half" idx="10"/>
          </p:nvPr>
        </p:nvSpPr>
        <p:spPr/>
        <p:txBody>
          <a:bodyPr/>
          <a:lstStyle/>
          <a:p>
            <a:fld id="{E1F84D18-350D-47EC-8E32-42DC6CBF9D94}" type="datetime1">
              <a:rPr lang="en-CA" smtClean="0"/>
              <a:t>2024-10-01</a:t>
            </a:fld>
            <a:endParaRPr lang="en-CA"/>
          </a:p>
        </p:txBody>
      </p:sp>
      <p:sp>
        <p:nvSpPr>
          <p:cNvPr id="6" name="Footer Placeholder 5">
            <a:extLst>
              <a:ext uri="{FF2B5EF4-FFF2-40B4-BE49-F238E27FC236}">
                <a16:creationId xmlns:a16="http://schemas.microsoft.com/office/drawing/2014/main" id="{C1148308-50C2-9F9B-BAA8-2FBE5A211C31}"/>
              </a:ext>
            </a:extLst>
          </p:cNvPr>
          <p:cNvSpPr>
            <a:spLocks noGrp="1"/>
          </p:cNvSpPr>
          <p:nvPr>
            <p:ph type="ftr" sz="quarter" idx="11"/>
          </p:nvPr>
        </p:nvSpPr>
        <p:spPr/>
        <p:txBody>
          <a:bodyPr/>
          <a:lstStyle/>
          <a:p>
            <a:r>
              <a:rPr lang="en-CA"/>
              <a:t>http://www.scottljacobsen.com/maritime-christian-college-introduction-to-interpretation/student-downloads/</a:t>
            </a:r>
          </a:p>
        </p:txBody>
      </p:sp>
      <p:sp>
        <p:nvSpPr>
          <p:cNvPr id="7" name="Slide Number Placeholder 6">
            <a:extLst>
              <a:ext uri="{FF2B5EF4-FFF2-40B4-BE49-F238E27FC236}">
                <a16:creationId xmlns:a16="http://schemas.microsoft.com/office/drawing/2014/main" id="{08FCD127-52F8-2782-677B-7A631168A415}"/>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6874764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9DBF0-BFB3-E628-1757-1D862DFA5A0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EACC4F4-9E4D-0530-FE89-061AD77E821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F4D38CDE-302A-8B5F-C3C9-CB960D20B8E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6DFCE53-5E30-BC3B-D0A5-5EB9EEE2F609}"/>
              </a:ext>
            </a:extLst>
          </p:cNvPr>
          <p:cNvSpPr>
            <a:spLocks noGrp="1"/>
          </p:cNvSpPr>
          <p:nvPr>
            <p:ph type="dt" sz="half" idx="10"/>
          </p:nvPr>
        </p:nvSpPr>
        <p:spPr/>
        <p:txBody>
          <a:bodyPr/>
          <a:lstStyle/>
          <a:p>
            <a:fld id="{5C813564-BA58-44AB-AF70-8975F45C8345}" type="datetime1">
              <a:rPr lang="en-CA" smtClean="0"/>
              <a:t>2024-10-01</a:t>
            </a:fld>
            <a:endParaRPr lang="en-CA"/>
          </a:p>
        </p:txBody>
      </p:sp>
      <p:sp>
        <p:nvSpPr>
          <p:cNvPr id="6" name="Footer Placeholder 5">
            <a:extLst>
              <a:ext uri="{FF2B5EF4-FFF2-40B4-BE49-F238E27FC236}">
                <a16:creationId xmlns:a16="http://schemas.microsoft.com/office/drawing/2014/main" id="{06A54E25-1EEE-8BB9-C275-E426B78F32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3D5C76-43F5-F7A0-696A-85FCB14BB178}"/>
              </a:ext>
            </a:extLst>
          </p:cNvPr>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70413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5DBD1B-0EFB-135A-2549-67D5F8DA169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6F72701-F824-C25E-04DF-960D2C6A89A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C8D7E4D-0956-E0ED-0522-083088E9906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E1F84D18-350D-47EC-8E32-42DC6CBF9D94}" type="datetime1">
              <a:rPr lang="en-CA" smtClean="0"/>
              <a:t>2024-10-01</a:t>
            </a:fld>
            <a:endParaRPr lang="en-CA"/>
          </a:p>
        </p:txBody>
      </p:sp>
      <p:sp>
        <p:nvSpPr>
          <p:cNvPr id="5" name="Footer Placeholder 4">
            <a:extLst>
              <a:ext uri="{FF2B5EF4-FFF2-40B4-BE49-F238E27FC236}">
                <a16:creationId xmlns:a16="http://schemas.microsoft.com/office/drawing/2014/main" id="{2C54F3C4-E3C4-17AE-4C29-129B9DCEA5B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r>
              <a:rPr lang="en-CA"/>
              <a:t>http://www.scottljacobsen.com/maritime-christian-college-introduction-to-interpretation/student-downloads/</a:t>
            </a:r>
          </a:p>
        </p:txBody>
      </p:sp>
      <p:sp>
        <p:nvSpPr>
          <p:cNvPr id="6" name="Slide Number Placeholder 5">
            <a:extLst>
              <a:ext uri="{FF2B5EF4-FFF2-40B4-BE49-F238E27FC236}">
                <a16:creationId xmlns:a16="http://schemas.microsoft.com/office/drawing/2014/main" id="{D9E65CEE-D9BC-B7A1-C1FD-2D9B8F24B2B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785AD609-80F5-4119-8007-1FBF8079BF07}" type="slidenum">
              <a:rPr lang="en-CA" smtClean="0"/>
              <a:t>‹#›</a:t>
            </a:fld>
            <a:endParaRPr lang="en-CA"/>
          </a:p>
        </p:txBody>
      </p:sp>
    </p:spTree>
    <p:extLst>
      <p:ext uri="{BB962C8B-B14F-4D97-AF65-F5344CB8AC3E}">
        <p14:creationId xmlns:p14="http://schemas.microsoft.com/office/powerpoint/2010/main" val="363183037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www.biblegateway.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ref.ly/logosres/prchngwhlscrptr?ref=Page.p+117&amp;off=261&amp;ctx=++++++++%0aDiagram+8%3a+~The+invalid+method+o"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scott.j@sympatico.ca" TargetMode="External"/><Relationship Id="rId2" Type="http://schemas.openxmlformats.org/officeDocument/2006/relationships/hyperlink" Target="https://mountainviewchristian.ca/shepherds-college/"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mountainviewchristian.ca/wp-content/uploads/2024/09/Syllabus-2024-Fall-Interpretation.pdf"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a:t>Introduction to Biblical Interpretation</a:t>
            </a:r>
            <a:br>
              <a:rPr lang="en-CA" dirty="0"/>
            </a:br>
            <a:r>
              <a:rPr lang="en-CA" dirty="0"/>
              <a:t>Lecture 1</a:t>
            </a:r>
          </a:p>
        </p:txBody>
      </p:sp>
      <p:sp>
        <p:nvSpPr>
          <p:cNvPr id="3" name="Subtitle 2"/>
          <p:cNvSpPr>
            <a:spLocks noGrp="1"/>
          </p:cNvSpPr>
          <p:nvPr>
            <p:ph type="subTitle" idx="1"/>
          </p:nvPr>
        </p:nvSpPr>
        <p:spPr/>
        <p:txBody>
          <a:bodyPr/>
          <a:lstStyle/>
          <a:p>
            <a:r>
              <a:rPr lang="en-CA" dirty="0"/>
              <a:t>Shepherds College</a:t>
            </a:r>
          </a:p>
          <a:p>
            <a:r>
              <a:rPr lang="en-CA" dirty="0"/>
              <a:t>Scott Jacobsen, Instructor</a:t>
            </a:r>
          </a:p>
        </p:txBody>
      </p:sp>
    </p:spTree>
    <p:extLst>
      <p:ext uri="{BB962C8B-B14F-4D97-AF65-F5344CB8AC3E}">
        <p14:creationId xmlns:p14="http://schemas.microsoft.com/office/powerpoint/2010/main" val="95287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FCBF-AD22-4252-BF36-8331DD16ED30}"/>
              </a:ext>
            </a:extLst>
          </p:cNvPr>
          <p:cNvSpPr>
            <a:spLocks noGrp="1"/>
          </p:cNvSpPr>
          <p:nvPr>
            <p:ph type="title"/>
          </p:nvPr>
        </p:nvSpPr>
        <p:spPr/>
        <p:txBody>
          <a:bodyPr/>
          <a:lstStyle/>
          <a:p>
            <a:r>
              <a:rPr lang="en-CA" dirty="0"/>
              <a:t>Textbooks</a:t>
            </a:r>
          </a:p>
        </p:txBody>
      </p:sp>
      <p:sp>
        <p:nvSpPr>
          <p:cNvPr id="5" name="Slide Number Placeholder 4">
            <a:extLst>
              <a:ext uri="{FF2B5EF4-FFF2-40B4-BE49-F238E27FC236}">
                <a16:creationId xmlns:a16="http://schemas.microsoft.com/office/drawing/2014/main" id="{EB10F43A-E792-C076-8624-26B16A09698A}"/>
              </a:ext>
            </a:extLst>
          </p:cNvPr>
          <p:cNvSpPr>
            <a:spLocks noGrp="1"/>
          </p:cNvSpPr>
          <p:nvPr>
            <p:ph type="sldNum" sz="quarter" idx="12"/>
          </p:nvPr>
        </p:nvSpPr>
        <p:spPr/>
        <p:txBody>
          <a:bodyPr/>
          <a:lstStyle/>
          <a:p>
            <a:fld id="{785AD609-80F5-4119-8007-1FBF8079BF07}" type="slidenum">
              <a:rPr lang="en-CA" smtClean="0"/>
              <a:t>10</a:t>
            </a:fld>
            <a:endParaRPr lang="en-CA"/>
          </a:p>
        </p:txBody>
      </p:sp>
      <p:sp>
        <p:nvSpPr>
          <p:cNvPr id="4" name="Content Placeholder 3">
            <a:extLst>
              <a:ext uri="{FF2B5EF4-FFF2-40B4-BE49-F238E27FC236}">
                <a16:creationId xmlns:a16="http://schemas.microsoft.com/office/drawing/2014/main" id="{9C3BA1DC-E2C3-46CA-B285-0EA31D508539}"/>
              </a:ext>
            </a:extLst>
          </p:cNvPr>
          <p:cNvSpPr>
            <a:spLocks noGrp="1"/>
          </p:cNvSpPr>
          <p:nvPr>
            <p:ph sz="quarter" idx="13"/>
          </p:nvPr>
        </p:nvSpPr>
        <p:spPr/>
        <p:txBody>
          <a:bodyPr>
            <a:normAutofit/>
          </a:bodyPr>
          <a:lstStyle/>
          <a:p>
            <a:r>
              <a:rPr lang="en-CA" sz="4000" dirty="0"/>
              <a:t>Rational for these texts</a:t>
            </a:r>
          </a:p>
          <a:p>
            <a:r>
              <a:rPr lang="en-CA" sz="4000" dirty="0"/>
              <a:t>Reading plan is in syllabus</a:t>
            </a:r>
          </a:p>
          <a:p>
            <a:r>
              <a:rPr lang="en-CA" sz="4000" dirty="0"/>
              <a:t>Q&amp;A from </a:t>
            </a:r>
            <a:r>
              <a:rPr lang="en-CA" sz="4000" u="sng" dirty="0"/>
              <a:t>Grasping God’s Word</a:t>
            </a:r>
            <a:r>
              <a:rPr lang="en-CA" sz="4000" dirty="0"/>
              <a:t> will be a daily event. Be prepared.</a:t>
            </a:r>
          </a:p>
        </p:txBody>
      </p:sp>
    </p:spTree>
    <p:extLst>
      <p:ext uri="{BB962C8B-B14F-4D97-AF65-F5344CB8AC3E}">
        <p14:creationId xmlns:p14="http://schemas.microsoft.com/office/powerpoint/2010/main" val="1865048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6EA9D-D467-44CD-8397-DB5BF11C6D5F}"/>
              </a:ext>
            </a:extLst>
          </p:cNvPr>
          <p:cNvSpPr>
            <a:spLocks noGrp="1"/>
          </p:cNvSpPr>
          <p:nvPr>
            <p:ph type="title"/>
          </p:nvPr>
        </p:nvSpPr>
        <p:spPr/>
        <p:txBody>
          <a:bodyPr/>
          <a:lstStyle/>
          <a:p>
            <a:r>
              <a:rPr lang="en-CA" dirty="0"/>
              <a:t>Reading Plans</a:t>
            </a:r>
          </a:p>
        </p:txBody>
      </p:sp>
      <p:sp>
        <p:nvSpPr>
          <p:cNvPr id="6" name="Slide Number Placeholder 5">
            <a:extLst>
              <a:ext uri="{FF2B5EF4-FFF2-40B4-BE49-F238E27FC236}">
                <a16:creationId xmlns:a16="http://schemas.microsoft.com/office/drawing/2014/main" id="{025E2146-DFC6-5E05-DAB1-D90F39D9AB00}"/>
              </a:ext>
            </a:extLst>
          </p:cNvPr>
          <p:cNvSpPr>
            <a:spLocks noGrp="1"/>
          </p:cNvSpPr>
          <p:nvPr>
            <p:ph type="sldNum" sz="quarter" idx="12"/>
          </p:nvPr>
        </p:nvSpPr>
        <p:spPr/>
        <p:txBody>
          <a:bodyPr/>
          <a:lstStyle/>
          <a:p>
            <a:fld id="{785AD609-80F5-4119-8007-1FBF8079BF07}" type="slidenum">
              <a:rPr lang="en-CA" smtClean="0"/>
              <a:t>11</a:t>
            </a:fld>
            <a:endParaRPr lang="en-CA"/>
          </a:p>
        </p:txBody>
      </p:sp>
      <p:sp>
        <p:nvSpPr>
          <p:cNvPr id="8" name="Content Placeholder 7">
            <a:extLst>
              <a:ext uri="{FF2B5EF4-FFF2-40B4-BE49-F238E27FC236}">
                <a16:creationId xmlns:a16="http://schemas.microsoft.com/office/drawing/2014/main" id="{26F94CBC-ADF1-8239-7F63-69B5606A708C}"/>
              </a:ext>
            </a:extLst>
          </p:cNvPr>
          <p:cNvSpPr>
            <a:spLocks noGrp="1"/>
          </p:cNvSpPr>
          <p:nvPr>
            <p:ph sz="quarter" idx="13"/>
          </p:nvPr>
        </p:nvSpPr>
        <p:spPr/>
        <p:txBody>
          <a:bodyPr/>
          <a:lstStyle/>
          <a:p>
            <a:endParaRPr lang="en-CA" dirty="0"/>
          </a:p>
        </p:txBody>
      </p:sp>
      <p:graphicFrame>
        <p:nvGraphicFramePr>
          <p:cNvPr id="5" name="Table 4">
            <a:extLst>
              <a:ext uri="{FF2B5EF4-FFF2-40B4-BE49-F238E27FC236}">
                <a16:creationId xmlns:a16="http://schemas.microsoft.com/office/drawing/2014/main" id="{DD69AAEC-67A2-4D89-AEE9-4AC9D94674F6}"/>
              </a:ext>
            </a:extLst>
          </p:cNvPr>
          <p:cNvGraphicFramePr>
            <a:graphicFrameLocks noGrp="1"/>
          </p:cNvGraphicFramePr>
          <p:nvPr>
            <p:extLst>
              <p:ext uri="{D42A27DB-BD31-4B8C-83A1-F6EECF244321}">
                <p14:modId xmlns:p14="http://schemas.microsoft.com/office/powerpoint/2010/main" val="2331679065"/>
              </p:ext>
            </p:extLst>
          </p:nvPr>
        </p:nvGraphicFramePr>
        <p:xfrm>
          <a:off x="609600" y="2940946"/>
          <a:ext cx="7418784" cy="2840693"/>
        </p:xfrm>
        <a:graphic>
          <a:graphicData uri="http://schemas.openxmlformats.org/drawingml/2006/table">
            <a:tbl>
              <a:tblPr firstRow="1" firstCol="1" bandRow="1">
                <a:tableStyleId>{5C22544A-7EE6-4342-B048-85BDC9FD1C3A}</a:tableStyleId>
              </a:tblPr>
              <a:tblGrid>
                <a:gridCol w="1953480">
                  <a:extLst>
                    <a:ext uri="{9D8B030D-6E8A-4147-A177-3AD203B41FA5}">
                      <a16:colId xmlns:a16="http://schemas.microsoft.com/office/drawing/2014/main" val="144404706"/>
                    </a:ext>
                  </a:extLst>
                </a:gridCol>
                <a:gridCol w="1453605">
                  <a:extLst>
                    <a:ext uri="{9D8B030D-6E8A-4147-A177-3AD203B41FA5}">
                      <a16:colId xmlns:a16="http://schemas.microsoft.com/office/drawing/2014/main" val="1575964459"/>
                    </a:ext>
                  </a:extLst>
                </a:gridCol>
                <a:gridCol w="230895">
                  <a:extLst>
                    <a:ext uri="{9D8B030D-6E8A-4147-A177-3AD203B41FA5}">
                      <a16:colId xmlns:a16="http://schemas.microsoft.com/office/drawing/2014/main" val="710132520"/>
                    </a:ext>
                  </a:extLst>
                </a:gridCol>
                <a:gridCol w="2415271">
                  <a:extLst>
                    <a:ext uri="{9D8B030D-6E8A-4147-A177-3AD203B41FA5}">
                      <a16:colId xmlns:a16="http://schemas.microsoft.com/office/drawing/2014/main" val="2021974892"/>
                    </a:ext>
                  </a:extLst>
                </a:gridCol>
                <a:gridCol w="1365533">
                  <a:extLst>
                    <a:ext uri="{9D8B030D-6E8A-4147-A177-3AD203B41FA5}">
                      <a16:colId xmlns:a16="http://schemas.microsoft.com/office/drawing/2014/main" val="2165622387"/>
                    </a:ext>
                  </a:extLst>
                </a:gridCol>
              </a:tblGrid>
              <a:tr h="580489">
                <a:tc>
                  <a:txBody>
                    <a:bodyPr/>
                    <a:lstStyle/>
                    <a:p>
                      <a:pPr algn="ctr">
                        <a:lnSpc>
                          <a:spcPct val="115000"/>
                        </a:lnSpc>
                        <a:spcAft>
                          <a:spcPts val="0"/>
                        </a:spcAft>
                      </a:pPr>
                      <a:r>
                        <a:rPr lang="en-CA" sz="1200">
                          <a:effectLst/>
                        </a:rPr>
                        <a:t>Assigned Books and Number of Chapters Contained</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15000"/>
                        </a:lnSpc>
                        <a:spcAft>
                          <a:spcPts val="0"/>
                        </a:spcAft>
                      </a:pPr>
                      <a:r>
                        <a:rPr lang="en-CA" sz="1200">
                          <a:effectLst/>
                        </a:rPr>
                        <a:t>Week</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ü</a:t>
                      </a:r>
                    </a:p>
                    <a:p>
                      <a:pPr algn="ct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15000"/>
                        </a:lnSpc>
                        <a:spcAft>
                          <a:spcPts val="0"/>
                        </a:spcAft>
                      </a:pPr>
                      <a:r>
                        <a:rPr lang="en-CA" sz="1200">
                          <a:effectLst/>
                        </a:rPr>
                        <a:t>Read Each Week</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Bef>
                          <a:spcPts val="2400"/>
                        </a:spcBef>
                        <a:spcAft>
                          <a:spcPts val="0"/>
                        </a:spcAft>
                      </a:pPr>
                      <a:r>
                        <a:rPr lang="en-CA" sz="1200" kern="0">
                          <a:effectLst/>
                        </a:rPr>
                        <a:t>Read Daily</a:t>
                      </a:r>
                      <a:endParaRPr lang="en-CA" sz="1200" b="1" kern="0">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8646275"/>
                  </a:ext>
                </a:extLst>
              </a:tr>
              <a:tr h="182665">
                <a:tc>
                  <a:txBody>
                    <a:bodyPr/>
                    <a:lstStyle/>
                    <a:p>
                      <a:pPr>
                        <a:lnSpc>
                          <a:spcPct val="115000"/>
                        </a:lnSpc>
                        <a:spcAft>
                          <a:spcPts val="0"/>
                        </a:spcAft>
                      </a:pPr>
                      <a:r>
                        <a:rPr lang="en-CA" sz="1200">
                          <a:effectLst/>
                        </a:rPr>
                        <a:t>Galatians--6</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Week 1</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rowSpan="10">
                  <a:txBody>
                    <a:bodyPr/>
                    <a:lstStyle/>
                    <a:p>
                      <a:pPr>
                        <a:lnSpc>
                          <a:spcPct val="115000"/>
                        </a:lnSpc>
                        <a:spcAft>
                          <a:spcPts val="0"/>
                        </a:spcAft>
                      </a:pPr>
                      <a:r>
                        <a:rPr lang="en-CA" sz="1200">
                          <a:effectLst/>
                        </a:rPr>
                        <a:t>Read Psalms with the intent of finishing the entire book by the end of the course.</a:t>
                      </a:r>
                    </a:p>
                    <a:p>
                      <a:pPr>
                        <a:lnSpc>
                          <a:spcPct val="115000"/>
                        </a:lnSpc>
                        <a:spcAft>
                          <a:spcPts val="0"/>
                        </a:spcAft>
                      </a:pPr>
                      <a:r>
                        <a:rPr lang="en-CA" sz="1200">
                          <a:effectLst/>
                        </a:rPr>
                        <a:t> </a:t>
                      </a:r>
                    </a:p>
                    <a:p>
                      <a:pPr>
                        <a:lnSpc>
                          <a:spcPct val="115000"/>
                        </a:lnSpc>
                        <a:spcAft>
                          <a:spcPts val="0"/>
                        </a:spcAft>
                      </a:pPr>
                      <a:r>
                        <a:rPr lang="en-CA" sz="1200">
                          <a:effectLst/>
                        </a:rPr>
                        <a:t>Keep in mind that this comes out to about 11.5 Psalms per week, but Psalm 119 is very long.</a:t>
                      </a:r>
                    </a:p>
                    <a:p>
                      <a:pPr>
                        <a:lnSpc>
                          <a:spcPct val="115000"/>
                        </a:lnSpc>
                        <a:spcAft>
                          <a:spcPts val="0"/>
                        </a:spcAft>
                      </a:pPr>
                      <a:r>
                        <a:rPr lang="en-CA" sz="1200">
                          <a:effectLst/>
                        </a:rPr>
                        <a:t> </a:t>
                      </a:r>
                    </a:p>
                    <a:p>
                      <a:pPr>
                        <a:lnSpc>
                          <a:spcPct val="115000"/>
                        </a:lnSpc>
                        <a:spcAft>
                          <a:spcPts val="0"/>
                        </a:spcAft>
                      </a:pPr>
                      <a:r>
                        <a:rPr lang="en-CA" sz="1200">
                          <a:effectLst/>
                        </a:rPr>
                        <a:t>Medieval monks read through the entire book of Psalms every week.</a:t>
                      </a:r>
                      <a:endParaRPr lang="en-CA" sz="1200">
                        <a:effectLst/>
                        <a:latin typeface="Times New Roman" panose="02020603050405020304" pitchFamily="18" charset="0"/>
                        <a:ea typeface="Calibri" panose="020F0502020204030204" pitchFamily="34" charset="0"/>
                      </a:endParaRPr>
                    </a:p>
                  </a:txBody>
                  <a:tcPr marL="68580" marR="68580" marT="0" marB="0"/>
                </a:tc>
                <a:tc rowSpan="10">
                  <a:txBody>
                    <a:bodyPr/>
                    <a:lstStyle/>
                    <a:p>
                      <a:pPr>
                        <a:lnSpc>
                          <a:spcPct val="115000"/>
                        </a:lnSpc>
                        <a:spcAft>
                          <a:spcPts val="0"/>
                        </a:spcAft>
                      </a:pPr>
                      <a:r>
                        <a:rPr lang="en-CA" sz="1200">
                          <a:effectLst/>
                        </a:rPr>
                        <a:t>Each day complete your readings to finish the week’s assignment.</a:t>
                      </a:r>
                    </a:p>
                    <a:p>
                      <a:pPr>
                        <a:lnSpc>
                          <a:spcPct val="115000"/>
                        </a:lnSpc>
                        <a:spcAft>
                          <a:spcPts val="0"/>
                        </a:spcAft>
                      </a:pPr>
                      <a:r>
                        <a:rPr lang="en-CA" sz="1200">
                          <a:effectLst/>
                        </a:rPr>
                        <a:t> </a:t>
                      </a:r>
                    </a:p>
                    <a:p>
                      <a:pPr>
                        <a:lnSpc>
                          <a:spcPct val="115000"/>
                        </a:lnSpc>
                        <a:spcAft>
                          <a:spcPts val="0"/>
                        </a:spcAft>
                      </a:pPr>
                      <a:r>
                        <a:rPr lang="en-CA" sz="1200">
                          <a:effectLst/>
                        </a:rPr>
                        <a:t>Each day read one chapter of Proverbs, repeat each month.</a:t>
                      </a:r>
                      <a:endParaRPr lang="en-C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955027849"/>
                  </a:ext>
                </a:extLst>
              </a:tr>
              <a:tr h="182665">
                <a:tc>
                  <a:txBody>
                    <a:bodyPr/>
                    <a:lstStyle/>
                    <a:p>
                      <a:pPr>
                        <a:lnSpc>
                          <a:spcPct val="115000"/>
                        </a:lnSpc>
                        <a:spcAft>
                          <a:spcPts val="0"/>
                        </a:spcAft>
                      </a:pPr>
                      <a:r>
                        <a:rPr lang="en-CA" sz="1200">
                          <a:effectLst/>
                        </a:rPr>
                        <a:t>Ephesians--6</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Week 2</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404904250"/>
                  </a:ext>
                </a:extLst>
              </a:tr>
              <a:tr h="182665">
                <a:tc>
                  <a:txBody>
                    <a:bodyPr/>
                    <a:lstStyle/>
                    <a:p>
                      <a:pPr>
                        <a:lnSpc>
                          <a:spcPct val="115000"/>
                        </a:lnSpc>
                        <a:spcAft>
                          <a:spcPts val="0"/>
                        </a:spcAft>
                      </a:pPr>
                      <a:r>
                        <a:rPr lang="en-CA" sz="1200">
                          <a:effectLst/>
                        </a:rPr>
                        <a:t>Philippians--4</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Week 3</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2944395396"/>
                  </a:ext>
                </a:extLst>
              </a:tr>
              <a:tr h="182665">
                <a:tc>
                  <a:txBody>
                    <a:bodyPr/>
                    <a:lstStyle/>
                    <a:p>
                      <a:pPr>
                        <a:lnSpc>
                          <a:spcPct val="115000"/>
                        </a:lnSpc>
                        <a:spcAft>
                          <a:spcPts val="0"/>
                        </a:spcAft>
                      </a:pPr>
                      <a:r>
                        <a:rPr lang="en-CA" sz="1200">
                          <a:effectLst/>
                        </a:rPr>
                        <a:t>Colossians--4</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Week 4</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3465794144"/>
                  </a:ext>
                </a:extLst>
              </a:tr>
              <a:tr h="182665">
                <a:tc>
                  <a:txBody>
                    <a:bodyPr/>
                    <a:lstStyle/>
                    <a:p>
                      <a:pPr>
                        <a:lnSpc>
                          <a:spcPct val="115000"/>
                        </a:lnSpc>
                        <a:spcAft>
                          <a:spcPts val="0"/>
                        </a:spcAft>
                      </a:pPr>
                      <a:r>
                        <a:rPr lang="en-CA" sz="1200">
                          <a:effectLst/>
                        </a:rPr>
                        <a:t>1 Samuel – 2 Samuel – 55</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Week 5-6</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106131937"/>
                  </a:ext>
                </a:extLst>
              </a:tr>
              <a:tr h="182665">
                <a:tc>
                  <a:txBody>
                    <a:bodyPr/>
                    <a:lstStyle/>
                    <a:p>
                      <a:pPr>
                        <a:lnSpc>
                          <a:spcPct val="115000"/>
                        </a:lnSpc>
                        <a:spcAft>
                          <a:spcPts val="0"/>
                        </a:spcAft>
                      </a:pPr>
                      <a:r>
                        <a:rPr lang="en-CA" sz="1200">
                          <a:effectLst/>
                        </a:rPr>
                        <a:t>Isaiah 66</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Week 7-8</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3686375178"/>
                  </a:ext>
                </a:extLst>
              </a:tr>
              <a:tr h="182665">
                <a:tc>
                  <a:txBody>
                    <a:bodyPr/>
                    <a:lstStyle/>
                    <a:p>
                      <a:pPr>
                        <a:lnSpc>
                          <a:spcPct val="115000"/>
                        </a:lnSpc>
                        <a:spcAft>
                          <a:spcPts val="0"/>
                        </a:spcAft>
                        <a:tabLst>
                          <a:tab pos="1257300" algn="l"/>
                        </a:tabLst>
                      </a:pPr>
                      <a:r>
                        <a:rPr lang="en-CA" sz="1200">
                          <a:effectLst/>
                        </a:rPr>
                        <a:t>Romans 16</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tabLst>
                          <a:tab pos="1257300" algn="l"/>
                        </a:tabLst>
                      </a:pPr>
                      <a:r>
                        <a:rPr lang="en-CA" sz="1200">
                          <a:effectLst/>
                        </a:rPr>
                        <a:t>Week9</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tabLst>
                          <a:tab pos="1257300" algn="l"/>
                        </a:tabLs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711015636"/>
                  </a:ext>
                </a:extLst>
              </a:tr>
              <a:tr h="182665">
                <a:tc>
                  <a:txBody>
                    <a:bodyPr/>
                    <a:lstStyle/>
                    <a:p>
                      <a:pPr>
                        <a:lnSpc>
                          <a:spcPct val="115000"/>
                        </a:lnSpc>
                        <a:spcAft>
                          <a:spcPts val="0"/>
                        </a:spcAft>
                      </a:pPr>
                      <a:r>
                        <a:rPr lang="en-CA" sz="1200">
                          <a:effectLst/>
                        </a:rPr>
                        <a:t>Matthew 28</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Week 10</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1656483138"/>
                  </a:ext>
                </a:extLst>
              </a:tr>
              <a:tr h="182665">
                <a:tc>
                  <a:txBody>
                    <a:bodyPr/>
                    <a:lstStyle/>
                    <a:p>
                      <a:pPr>
                        <a:lnSpc>
                          <a:spcPct val="115000"/>
                        </a:lnSpc>
                        <a:spcAft>
                          <a:spcPts val="0"/>
                        </a:spcAft>
                      </a:pPr>
                      <a:r>
                        <a:rPr lang="en-CA" sz="1200">
                          <a:effectLst/>
                        </a:rPr>
                        <a:t>Psalms 150</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Daily</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1785855475"/>
                  </a:ext>
                </a:extLst>
              </a:tr>
              <a:tr h="329164">
                <a:tc>
                  <a:txBody>
                    <a:bodyPr/>
                    <a:lstStyle/>
                    <a:p>
                      <a:pPr>
                        <a:lnSpc>
                          <a:spcPct val="115000"/>
                        </a:lnSpc>
                        <a:spcAft>
                          <a:spcPts val="0"/>
                        </a:spcAft>
                      </a:pPr>
                      <a:r>
                        <a:rPr lang="en-CA" sz="1200">
                          <a:effectLst/>
                        </a:rPr>
                        <a:t>Proverbs 31</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Daily</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1825834383"/>
                  </a:ext>
                </a:extLst>
              </a:tr>
              <a:tr h="182665">
                <a:tc>
                  <a:txBody>
                    <a:bodyPr/>
                    <a:lstStyle/>
                    <a:p>
                      <a:pPr>
                        <a:lnSpc>
                          <a:spcPct val="115000"/>
                        </a:lnSpc>
                        <a:spcAft>
                          <a:spcPts val="0"/>
                        </a:spcAft>
                      </a:pPr>
                      <a:r>
                        <a:rPr lang="en-CA" sz="1200">
                          <a:effectLst/>
                        </a:rPr>
                        <a:t>366</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a:effectLst/>
                        </a:rPr>
                        <a:t> </a:t>
                      </a:r>
                      <a:endParaRPr lang="en-CA" sz="120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dirty="0">
                          <a:effectLst/>
                        </a:rPr>
                        <a:t> </a:t>
                      </a:r>
                      <a:endParaRPr lang="en-CA"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a:lnSpc>
                          <a:spcPct val="115000"/>
                        </a:lnSpc>
                        <a:spcAft>
                          <a:spcPts val="0"/>
                        </a:spcAft>
                      </a:pPr>
                      <a:r>
                        <a:rPr lang="en-CA" sz="1200" dirty="0">
                          <a:effectLst/>
                        </a:rPr>
                        <a:t> </a:t>
                      </a:r>
                      <a:endParaRPr lang="en-CA"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888399313"/>
                  </a:ext>
                </a:extLst>
              </a:tr>
            </a:tbl>
          </a:graphicData>
        </a:graphic>
      </p:graphicFrame>
    </p:spTree>
    <p:extLst>
      <p:ext uri="{BB962C8B-B14F-4D97-AF65-F5344CB8AC3E}">
        <p14:creationId xmlns:p14="http://schemas.microsoft.com/office/powerpoint/2010/main" val="3330438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E24A2-B31F-4B75-B9A6-596EB79B077E}"/>
              </a:ext>
            </a:extLst>
          </p:cNvPr>
          <p:cNvSpPr>
            <a:spLocks noGrp="1"/>
          </p:cNvSpPr>
          <p:nvPr>
            <p:ph type="title"/>
          </p:nvPr>
        </p:nvSpPr>
        <p:spPr/>
        <p:txBody>
          <a:bodyPr/>
          <a:lstStyle/>
          <a:p>
            <a:r>
              <a:rPr lang="en-CA" dirty="0"/>
              <a:t>Interpretation Assignments</a:t>
            </a:r>
          </a:p>
        </p:txBody>
      </p:sp>
      <p:sp>
        <p:nvSpPr>
          <p:cNvPr id="5" name="Slide Number Placeholder 4">
            <a:extLst>
              <a:ext uri="{FF2B5EF4-FFF2-40B4-BE49-F238E27FC236}">
                <a16:creationId xmlns:a16="http://schemas.microsoft.com/office/drawing/2014/main" id="{B98C967B-92AD-85CB-CECA-4430390EE523}"/>
              </a:ext>
            </a:extLst>
          </p:cNvPr>
          <p:cNvSpPr>
            <a:spLocks noGrp="1"/>
          </p:cNvSpPr>
          <p:nvPr>
            <p:ph type="sldNum" sz="quarter" idx="12"/>
          </p:nvPr>
        </p:nvSpPr>
        <p:spPr/>
        <p:txBody>
          <a:bodyPr/>
          <a:lstStyle/>
          <a:p>
            <a:fld id="{785AD609-80F5-4119-8007-1FBF8079BF07}" type="slidenum">
              <a:rPr lang="en-CA" smtClean="0"/>
              <a:t>12</a:t>
            </a:fld>
            <a:endParaRPr lang="en-CA"/>
          </a:p>
        </p:txBody>
      </p:sp>
      <p:sp>
        <p:nvSpPr>
          <p:cNvPr id="4" name="Content Placeholder 3">
            <a:extLst>
              <a:ext uri="{FF2B5EF4-FFF2-40B4-BE49-F238E27FC236}">
                <a16:creationId xmlns:a16="http://schemas.microsoft.com/office/drawing/2014/main" id="{50A45BC9-EF23-42D6-890D-8CC0AE3AA323}"/>
              </a:ext>
            </a:extLst>
          </p:cNvPr>
          <p:cNvSpPr>
            <a:spLocks noGrp="1"/>
          </p:cNvSpPr>
          <p:nvPr>
            <p:ph sz="quarter" idx="13"/>
          </p:nvPr>
        </p:nvSpPr>
        <p:spPr/>
        <p:txBody>
          <a:bodyPr>
            <a:normAutofit fontScale="92500" lnSpcReduction="10000"/>
          </a:bodyPr>
          <a:lstStyle/>
          <a:p>
            <a:r>
              <a:rPr lang="en-CA" sz="4400" dirty="0"/>
              <a:t>Rather than a major paper, each student will prepare an interpretation assignment over an assigned text.</a:t>
            </a:r>
          </a:p>
          <a:p>
            <a:r>
              <a:rPr lang="en-CA" sz="4400" dirty="0"/>
              <a:t>Outlines will be provided.</a:t>
            </a:r>
          </a:p>
          <a:p>
            <a:r>
              <a:rPr lang="en-CA" sz="4400" dirty="0"/>
              <a:t>Students will present their findings to the entire class.</a:t>
            </a:r>
          </a:p>
        </p:txBody>
      </p:sp>
    </p:spTree>
    <p:extLst>
      <p:ext uri="{BB962C8B-B14F-4D97-AF65-F5344CB8AC3E}">
        <p14:creationId xmlns:p14="http://schemas.microsoft.com/office/powerpoint/2010/main" val="877958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AE154-34F1-43A6-AC63-BEAB5092EB42}"/>
              </a:ext>
            </a:extLst>
          </p:cNvPr>
          <p:cNvSpPr>
            <a:spLocks noGrp="1"/>
          </p:cNvSpPr>
          <p:nvPr>
            <p:ph type="title"/>
          </p:nvPr>
        </p:nvSpPr>
        <p:spPr/>
        <p:txBody>
          <a:bodyPr/>
          <a:lstStyle/>
          <a:p>
            <a:r>
              <a:rPr lang="en-CA" dirty="0"/>
              <a:t>Lectures</a:t>
            </a:r>
          </a:p>
        </p:txBody>
      </p:sp>
      <p:sp>
        <p:nvSpPr>
          <p:cNvPr id="5" name="Slide Number Placeholder 4">
            <a:extLst>
              <a:ext uri="{FF2B5EF4-FFF2-40B4-BE49-F238E27FC236}">
                <a16:creationId xmlns:a16="http://schemas.microsoft.com/office/drawing/2014/main" id="{6640B435-B90E-8F36-5AF0-213467B469DE}"/>
              </a:ext>
            </a:extLst>
          </p:cNvPr>
          <p:cNvSpPr>
            <a:spLocks noGrp="1"/>
          </p:cNvSpPr>
          <p:nvPr>
            <p:ph type="sldNum" sz="quarter" idx="12"/>
          </p:nvPr>
        </p:nvSpPr>
        <p:spPr/>
        <p:txBody>
          <a:bodyPr/>
          <a:lstStyle/>
          <a:p>
            <a:fld id="{785AD609-80F5-4119-8007-1FBF8079BF07}" type="slidenum">
              <a:rPr lang="en-CA" smtClean="0"/>
              <a:t>13</a:t>
            </a:fld>
            <a:endParaRPr lang="en-CA"/>
          </a:p>
        </p:txBody>
      </p:sp>
      <p:sp>
        <p:nvSpPr>
          <p:cNvPr id="4" name="Content Placeholder 3">
            <a:extLst>
              <a:ext uri="{FF2B5EF4-FFF2-40B4-BE49-F238E27FC236}">
                <a16:creationId xmlns:a16="http://schemas.microsoft.com/office/drawing/2014/main" id="{1F100D6C-3981-4953-A1A7-5383F21D3DDE}"/>
              </a:ext>
            </a:extLst>
          </p:cNvPr>
          <p:cNvSpPr>
            <a:spLocks noGrp="1"/>
          </p:cNvSpPr>
          <p:nvPr>
            <p:ph sz="quarter" idx="13"/>
          </p:nvPr>
        </p:nvSpPr>
        <p:spPr/>
        <p:txBody>
          <a:bodyPr>
            <a:normAutofit/>
          </a:bodyPr>
          <a:lstStyle/>
          <a:p>
            <a:r>
              <a:rPr lang="en-CA" sz="3200" dirty="0"/>
              <a:t>Lectures with PowerPoint will be an integral part of the course. They are not as of yet recorded, so do not depend upon the PowerPoint only.</a:t>
            </a:r>
          </a:p>
          <a:p>
            <a:r>
              <a:rPr lang="en-CA" sz="3200" dirty="0"/>
              <a:t>There may be supplemental videos or slides from other sources.</a:t>
            </a:r>
          </a:p>
          <a:p>
            <a:r>
              <a:rPr lang="en-CA" sz="3200" dirty="0"/>
              <a:t>I will assume that the assigned readings are </a:t>
            </a:r>
            <a:r>
              <a:rPr lang="en-CA" sz="3200" i="1" dirty="0"/>
              <a:t>done prior to class.</a:t>
            </a:r>
            <a:endParaRPr lang="en-CA" sz="3200" dirty="0"/>
          </a:p>
        </p:txBody>
      </p:sp>
    </p:spTree>
    <p:extLst>
      <p:ext uri="{BB962C8B-B14F-4D97-AF65-F5344CB8AC3E}">
        <p14:creationId xmlns:p14="http://schemas.microsoft.com/office/powerpoint/2010/main" val="3942888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 expect from you</a:t>
            </a:r>
          </a:p>
        </p:txBody>
      </p:sp>
      <p:sp>
        <p:nvSpPr>
          <p:cNvPr id="5" name="Slide Number Placeholder 4">
            <a:extLst>
              <a:ext uri="{FF2B5EF4-FFF2-40B4-BE49-F238E27FC236}">
                <a16:creationId xmlns:a16="http://schemas.microsoft.com/office/drawing/2014/main" id="{CA18E1D5-5569-30E6-8171-CC11120511C7}"/>
              </a:ext>
            </a:extLst>
          </p:cNvPr>
          <p:cNvSpPr>
            <a:spLocks noGrp="1"/>
          </p:cNvSpPr>
          <p:nvPr>
            <p:ph type="sldNum" sz="quarter" idx="12"/>
          </p:nvPr>
        </p:nvSpPr>
        <p:spPr/>
        <p:txBody>
          <a:bodyPr/>
          <a:lstStyle/>
          <a:p>
            <a:fld id="{785AD609-80F5-4119-8007-1FBF8079BF07}" type="slidenum">
              <a:rPr lang="en-CA" smtClean="0"/>
              <a:t>14</a:t>
            </a:fld>
            <a:endParaRPr lang="en-CA"/>
          </a:p>
        </p:txBody>
      </p:sp>
      <p:sp>
        <p:nvSpPr>
          <p:cNvPr id="4" name="Content Placeholder 3"/>
          <p:cNvSpPr>
            <a:spLocks noGrp="1"/>
          </p:cNvSpPr>
          <p:nvPr>
            <p:ph sz="quarter" idx="13"/>
          </p:nvPr>
        </p:nvSpPr>
        <p:spPr/>
        <p:txBody>
          <a:bodyPr>
            <a:normAutofit/>
          </a:bodyPr>
          <a:lstStyle/>
          <a:p>
            <a:r>
              <a:rPr lang="en-CA" sz="2800" dirty="0"/>
              <a:t>I expect you to read the syllabus, and then do the readings in the syllabus</a:t>
            </a:r>
          </a:p>
          <a:p>
            <a:pPr lvl="1"/>
            <a:r>
              <a:rPr lang="en-CA" sz="2800" dirty="0"/>
              <a:t>Textbooks</a:t>
            </a:r>
          </a:p>
          <a:p>
            <a:pPr lvl="1"/>
            <a:r>
              <a:rPr lang="en-CA" sz="2800" dirty="0"/>
              <a:t>Bible readings</a:t>
            </a:r>
          </a:p>
          <a:p>
            <a:pPr lvl="1"/>
            <a:r>
              <a:rPr lang="en-CA" sz="2800" dirty="0"/>
              <a:t>Projects</a:t>
            </a:r>
          </a:p>
          <a:p>
            <a:r>
              <a:rPr lang="en-CA" sz="2800" dirty="0"/>
              <a:t>I expect you to download the PowerPoint presentation the night before class. </a:t>
            </a:r>
          </a:p>
          <a:p>
            <a:r>
              <a:rPr lang="en-CA" sz="2800" dirty="0"/>
              <a:t>I expect you to be present on time and ready to learn</a:t>
            </a:r>
          </a:p>
          <a:p>
            <a:pPr marL="0" indent="0">
              <a:buNone/>
            </a:pPr>
            <a:endParaRPr lang="en-CA" sz="2800" dirty="0"/>
          </a:p>
        </p:txBody>
      </p:sp>
    </p:spTree>
    <p:extLst>
      <p:ext uri="{BB962C8B-B14F-4D97-AF65-F5344CB8AC3E}">
        <p14:creationId xmlns:p14="http://schemas.microsoft.com/office/powerpoint/2010/main" val="1840947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 expect from you</a:t>
            </a:r>
          </a:p>
        </p:txBody>
      </p:sp>
      <p:sp>
        <p:nvSpPr>
          <p:cNvPr id="5" name="Slide Number Placeholder 4">
            <a:extLst>
              <a:ext uri="{FF2B5EF4-FFF2-40B4-BE49-F238E27FC236}">
                <a16:creationId xmlns:a16="http://schemas.microsoft.com/office/drawing/2014/main" id="{34539AB6-3105-1980-4EED-D864093B65AB}"/>
              </a:ext>
            </a:extLst>
          </p:cNvPr>
          <p:cNvSpPr>
            <a:spLocks noGrp="1"/>
          </p:cNvSpPr>
          <p:nvPr>
            <p:ph type="sldNum" sz="quarter" idx="12"/>
          </p:nvPr>
        </p:nvSpPr>
        <p:spPr/>
        <p:txBody>
          <a:bodyPr/>
          <a:lstStyle/>
          <a:p>
            <a:fld id="{785AD609-80F5-4119-8007-1FBF8079BF07}" type="slidenum">
              <a:rPr lang="en-CA" smtClean="0"/>
              <a:t>15</a:t>
            </a:fld>
            <a:endParaRPr lang="en-CA"/>
          </a:p>
        </p:txBody>
      </p:sp>
      <p:sp>
        <p:nvSpPr>
          <p:cNvPr id="4" name="Content Placeholder 3"/>
          <p:cNvSpPr>
            <a:spLocks noGrp="1"/>
          </p:cNvSpPr>
          <p:nvPr>
            <p:ph sz="quarter" idx="13"/>
          </p:nvPr>
        </p:nvSpPr>
        <p:spPr/>
        <p:txBody>
          <a:bodyPr>
            <a:normAutofit/>
          </a:bodyPr>
          <a:lstStyle/>
          <a:p>
            <a:r>
              <a:rPr lang="en-CA" sz="3200" dirty="0"/>
              <a:t>I expect you to pay attention</a:t>
            </a:r>
          </a:p>
          <a:p>
            <a:r>
              <a:rPr lang="en-CA" sz="3200" dirty="0"/>
              <a:t>I expect you to ask questions</a:t>
            </a:r>
          </a:p>
          <a:p>
            <a:r>
              <a:rPr lang="en-CA" sz="3200" dirty="0"/>
              <a:t>I expect you to communicate in clearly and maturely. </a:t>
            </a:r>
          </a:p>
          <a:p>
            <a:r>
              <a:rPr lang="en-CA" sz="3200" dirty="0"/>
              <a:t>I expect you to use a dictionary.</a:t>
            </a:r>
          </a:p>
          <a:p>
            <a:pPr marL="0" indent="0">
              <a:buNone/>
            </a:pPr>
            <a:endParaRPr lang="en-CA" sz="3200" dirty="0"/>
          </a:p>
        </p:txBody>
      </p:sp>
    </p:spTree>
    <p:extLst>
      <p:ext uri="{BB962C8B-B14F-4D97-AF65-F5344CB8AC3E}">
        <p14:creationId xmlns:p14="http://schemas.microsoft.com/office/powerpoint/2010/main" val="1850217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F955D-20DB-40C5-8193-044E4D6ECDA9}"/>
              </a:ext>
            </a:extLst>
          </p:cNvPr>
          <p:cNvSpPr>
            <a:spLocks noGrp="1"/>
          </p:cNvSpPr>
          <p:nvPr>
            <p:ph type="title"/>
          </p:nvPr>
        </p:nvSpPr>
        <p:spPr/>
        <p:txBody>
          <a:bodyPr/>
          <a:lstStyle/>
          <a:p>
            <a:r>
              <a:rPr lang="en-CA" dirty="0"/>
              <a:t>What is the Bible? Presuppositions </a:t>
            </a:r>
          </a:p>
        </p:txBody>
      </p:sp>
      <p:sp>
        <p:nvSpPr>
          <p:cNvPr id="3" name="Text Placeholder 2">
            <a:extLst>
              <a:ext uri="{FF2B5EF4-FFF2-40B4-BE49-F238E27FC236}">
                <a16:creationId xmlns:a16="http://schemas.microsoft.com/office/drawing/2014/main" id="{56F9B2B1-95F5-453C-8969-6772B86A19C8}"/>
              </a:ext>
            </a:extLst>
          </p:cNvPr>
          <p:cNvSpPr>
            <a:spLocks noGrp="1"/>
          </p:cNvSpPr>
          <p:nvPr>
            <p:ph type="body" idx="1"/>
          </p:nvPr>
        </p:nvSpPr>
        <p:spPr/>
        <p:txBody>
          <a:bodyPr/>
          <a:lstStyle/>
          <a:p>
            <a:r>
              <a:rPr lang="en-CA" dirty="0"/>
              <a:t>1 October 2024</a:t>
            </a:r>
          </a:p>
        </p:txBody>
      </p:sp>
      <p:sp>
        <p:nvSpPr>
          <p:cNvPr id="5" name="Slide Number Placeholder 4">
            <a:extLst>
              <a:ext uri="{FF2B5EF4-FFF2-40B4-BE49-F238E27FC236}">
                <a16:creationId xmlns:a16="http://schemas.microsoft.com/office/drawing/2014/main" id="{C0D889CB-7716-1812-6399-BE4AB82607C4}"/>
              </a:ext>
            </a:extLst>
          </p:cNvPr>
          <p:cNvSpPr>
            <a:spLocks noGrp="1"/>
          </p:cNvSpPr>
          <p:nvPr>
            <p:ph type="sldNum" sz="quarter" idx="12"/>
          </p:nvPr>
        </p:nvSpPr>
        <p:spPr/>
        <p:txBody>
          <a:bodyPr/>
          <a:lstStyle/>
          <a:p>
            <a:fld id="{785AD609-80F5-4119-8007-1FBF8079BF07}" type="slidenum">
              <a:rPr lang="en-CA" smtClean="0"/>
              <a:t>16</a:t>
            </a:fld>
            <a:endParaRPr lang="en-CA"/>
          </a:p>
        </p:txBody>
      </p:sp>
    </p:spTree>
    <p:extLst>
      <p:ext uri="{BB962C8B-B14F-4D97-AF65-F5344CB8AC3E}">
        <p14:creationId xmlns:p14="http://schemas.microsoft.com/office/powerpoint/2010/main" val="4086317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Assumptions and presuppositions</a:t>
            </a:r>
          </a:p>
        </p:txBody>
      </p:sp>
      <p:sp>
        <p:nvSpPr>
          <p:cNvPr id="5" name="Slide Number Placeholder 4">
            <a:extLst>
              <a:ext uri="{FF2B5EF4-FFF2-40B4-BE49-F238E27FC236}">
                <a16:creationId xmlns:a16="http://schemas.microsoft.com/office/drawing/2014/main" id="{FC242103-A3B5-A9D5-3B1B-2608D5305064}"/>
              </a:ext>
            </a:extLst>
          </p:cNvPr>
          <p:cNvSpPr>
            <a:spLocks noGrp="1"/>
          </p:cNvSpPr>
          <p:nvPr>
            <p:ph type="sldNum" sz="quarter" idx="12"/>
          </p:nvPr>
        </p:nvSpPr>
        <p:spPr/>
        <p:txBody>
          <a:bodyPr/>
          <a:lstStyle/>
          <a:p>
            <a:fld id="{785AD609-80F5-4119-8007-1FBF8079BF07}" type="slidenum">
              <a:rPr lang="en-CA" smtClean="0"/>
              <a:t>17</a:t>
            </a:fld>
            <a:endParaRPr lang="en-CA"/>
          </a:p>
        </p:txBody>
      </p:sp>
      <p:sp>
        <p:nvSpPr>
          <p:cNvPr id="4" name="Content Placeholder 3"/>
          <p:cNvSpPr>
            <a:spLocks noGrp="1"/>
          </p:cNvSpPr>
          <p:nvPr>
            <p:ph sz="quarter" idx="13"/>
          </p:nvPr>
        </p:nvSpPr>
        <p:spPr/>
        <p:txBody>
          <a:bodyPr>
            <a:noAutofit/>
          </a:bodyPr>
          <a:lstStyle/>
          <a:p>
            <a:r>
              <a:rPr lang="en-CA" sz="3200" dirty="0"/>
              <a:t>About God</a:t>
            </a:r>
          </a:p>
          <a:p>
            <a:r>
              <a:rPr lang="en-CA" sz="3200" dirty="0"/>
              <a:t>About the Bible</a:t>
            </a:r>
          </a:p>
          <a:p>
            <a:pPr lvl="1"/>
            <a:r>
              <a:rPr lang="en-CA" sz="3200" dirty="0"/>
              <a:t>The Bible is the Word of God</a:t>
            </a:r>
          </a:p>
          <a:p>
            <a:pPr lvl="2"/>
            <a:r>
              <a:rPr lang="en-CA" sz="3200" dirty="0"/>
              <a:t>Liberalism: the Bible </a:t>
            </a:r>
            <a:r>
              <a:rPr lang="en-CA" sz="3200" u="sng" dirty="0"/>
              <a:t>contains</a:t>
            </a:r>
            <a:r>
              <a:rPr lang="en-CA" sz="3200" dirty="0"/>
              <a:t> the Word of God</a:t>
            </a:r>
          </a:p>
          <a:p>
            <a:pPr lvl="2"/>
            <a:r>
              <a:rPr lang="en-CA" sz="3200" dirty="0"/>
              <a:t>Neo-Orthodoxy: the Bible </a:t>
            </a:r>
            <a:r>
              <a:rPr lang="en-CA" sz="3200" u="sng" dirty="0"/>
              <a:t>becomes</a:t>
            </a:r>
            <a:r>
              <a:rPr lang="en-CA" sz="3200" dirty="0"/>
              <a:t> the Word of God when I read it.</a:t>
            </a:r>
          </a:p>
        </p:txBody>
      </p:sp>
    </p:spTree>
    <p:extLst>
      <p:ext uri="{BB962C8B-B14F-4D97-AF65-F5344CB8AC3E}">
        <p14:creationId xmlns:p14="http://schemas.microsoft.com/office/powerpoint/2010/main" val="756979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Assumptions about Interpreting the Bible</a:t>
            </a:r>
          </a:p>
        </p:txBody>
      </p:sp>
      <p:sp>
        <p:nvSpPr>
          <p:cNvPr id="5" name="Slide Number Placeholder 4">
            <a:extLst>
              <a:ext uri="{FF2B5EF4-FFF2-40B4-BE49-F238E27FC236}">
                <a16:creationId xmlns:a16="http://schemas.microsoft.com/office/drawing/2014/main" id="{40458E01-BAB6-56E1-00CE-581774ADD98A}"/>
              </a:ext>
            </a:extLst>
          </p:cNvPr>
          <p:cNvSpPr>
            <a:spLocks noGrp="1"/>
          </p:cNvSpPr>
          <p:nvPr>
            <p:ph type="sldNum" sz="quarter" idx="12"/>
          </p:nvPr>
        </p:nvSpPr>
        <p:spPr/>
        <p:txBody>
          <a:bodyPr/>
          <a:lstStyle/>
          <a:p>
            <a:fld id="{785AD609-80F5-4119-8007-1FBF8079BF07}" type="slidenum">
              <a:rPr lang="en-CA" smtClean="0"/>
              <a:t>18</a:t>
            </a:fld>
            <a:endParaRPr lang="en-CA"/>
          </a:p>
        </p:txBody>
      </p:sp>
      <p:sp>
        <p:nvSpPr>
          <p:cNvPr id="4" name="Content Placeholder 3"/>
          <p:cNvSpPr>
            <a:spLocks noGrp="1"/>
          </p:cNvSpPr>
          <p:nvPr>
            <p:ph sz="quarter" idx="13"/>
          </p:nvPr>
        </p:nvSpPr>
        <p:spPr/>
        <p:txBody>
          <a:bodyPr>
            <a:normAutofit/>
          </a:bodyPr>
          <a:lstStyle/>
          <a:p>
            <a:r>
              <a:rPr lang="en-CA" sz="2400" dirty="0"/>
              <a:t>Our assumptions</a:t>
            </a:r>
          </a:p>
          <a:p>
            <a:pPr lvl="1"/>
            <a:r>
              <a:rPr lang="en-CA" sz="2400" dirty="0"/>
              <a:t>We can know</a:t>
            </a:r>
          </a:p>
          <a:p>
            <a:pPr lvl="1"/>
            <a:r>
              <a:rPr lang="en-CA" sz="2400" dirty="0"/>
              <a:t>Language is not a human invention, but a gift of God</a:t>
            </a:r>
          </a:p>
          <a:p>
            <a:r>
              <a:rPr lang="en-CA" sz="2400" dirty="0"/>
              <a:t>Meta-assumptions: Presuppositions for Biblical Interpretation</a:t>
            </a:r>
          </a:p>
          <a:p>
            <a:pPr lvl="1"/>
            <a:r>
              <a:rPr lang="en-CA" sz="2400" dirty="0"/>
              <a:t>God exists</a:t>
            </a:r>
          </a:p>
          <a:p>
            <a:pPr lvl="1"/>
            <a:r>
              <a:rPr lang="en-CA" sz="2400" dirty="0"/>
              <a:t>God has spoken</a:t>
            </a:r>
          </a:p>
          <a:p>
            <a:pPr lvl="1"/>
            <a:r>
              <a:rPr lang="en-CA" sz="2400" dirty="0"/>
              <a:t>Man can know</a:t>
            </a:r>
          </a:p>
          <a:p>
            <a:pPr lvl="1"/>
            <a:r>
              <a:rPr lang="en-CA" sz="2400" dirty="0"/>
              <a:t>Man is responsible for what he knows</a:t>
            </a:r>
          </a:p>
        </p:txBody>
      </p:sp>
    </p:spTree>
    <p:extLst>
      <p:ext uri="{BB962C8B-B14F-4D97-AF65-F5344CB8AC3E}">
        <p14:creationId xmlns:p14="http://schemas.microsoft.com/office/powerpoint/2010/main" val="3060418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Pitfalls</a:t>
            </a:r>
          </a:p>
        </p:txBody>
      </p:sp>
      <p:sp>
        <p:nvSpPr>
          <p:cNvPr id="5" name="Slide Number Placeholder 4">
            <a:extLst>
              <a:ext uri="{FF2B5EF4-FFF2-40B4-BE49-F238E27FC236}">
                <a16:creationId xmlns:a16="http://schemas.microsoft.com/office/drawing/2014/main" id="{3C57BD64-56DB-31DF-0D38-847466FF9A27}"/>
              </a:ext>
            </a:extLst>
          </p:cNvPr>
          <p:cNvSpPr>
            <a:spLocks noGrp="1"/>
          </p:cNvSpPr>
          <p:nvPr>
            <p:ph type="sldNum" sz="quarter" idx="12"/>
          </p:nvPr>
        </p:nvSpPr>
        <p:spPr/>
        <p:txBody>
          <a:bodyPr/>
          <a:lstStyle/>
          <a:p>
            <a:fld id="{785AD609-80F5-4119-8007-1FBF8079BF07}" type="slidenum">
              <a:rPr lang="en-CA" smtClean="0"/>
              <a:t>19</a:t>
            </a:fld>
            <a:endParaRPr lang="en-CA"/>
          </a:p>
        </p:txBody>
      </p:sp>
      <p:sp>
        <p:nvSpPr>
          <p:cNvPr id="4" name="Content Placeholder 3"/>
          <p:cNvSpPr>
            <a:spLocks noGrp="1"/>
          </p:cNvSpPr>
          <p:nvPr>
            <p:ph sz="quarter" idx="13"/>
          </p:nvPr>
        </p:nvSpPr>
        <p:spPr/>
        <p:txBody>
          <a:bodyPr>
            <a:normAutofit/>
          </a:bodyPr>
          <a:lstStyle/>
          <a:p>
            <a:r>
              <a:rPr lang="en-CA" sz="3600" dirty="0"/>
              <a:t>Postmodernity</a:t>
            </a:r>
          </a:p>
          <a:p>
            <a:pPr lvl="1"/>
            <a:r>
              <a:rPr lang="en-CA" sz="3600" dirty="0"/>
              <a:t>Modernity</a:t>
            </a:r>
          </a:p>
          <a:p>
            <a:pPr lvl="1"/>
            <a:r>
              <a:rPr lang="en-CA" sz="3600" dirty="0"/>
              <a:t>Subjectivism</a:t>
            </a:r>
          </a:p>
          <a:p>
            <a:pPr lvl="1"/>
            <a:r>
              <a:rPr lang="en-CA" sz="3600" dirty="0"/>
              <a:t>Intellectualism</a:t>
            </a:r>
          </a:p>
          <a:p>
            <a:pPr lvl="1"/>
            <a:r>
              <a:rPr lang="en-CA" sz="3600" dirty="0"/>
              <a:t>Shame and embarrassment</a:t>
            </a:r>
          </a:p>
          <a:p>
            <a:endParaRPr lang="en-CA" sz="3600" dirty="0"/>
          </a:p>
        </p:txBody>
      </p:sp>
    </p:spTree>
    <p:extLst>
      <p:ext uri="{BB962C8B-B14F-4D97-AF65-F5344CB8AC3E}">
        <p14:creationId xmlns:p14="http://schemas.microsoft.com/office/powerpoint/2010/main" val="45185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25528-051D-5619-293A-B9F7F52B6174}"/>
              </a:ext>
            </a:extLst>
          </p:cNvPr>
          <p:cNvSpPr>
            <a:spLocks noGrp="1"/>
          </p:cNvSpPr>
          <p:nvPr>
            <p:ph type="title"/>
          </p:nvPr>
        </p:nvSpPr>
        <p:spPr/>
        <p:txBody>
          <a:bodyPr/>
          <a:lstStyle/>
          <a:p>
            <a:r>
              <a:rPr lang="en-CA" dirty="0"/>
              <a:t>The Crisis of Biblical Authority</a:t>
            </a:r>
          </a:p>
        </p:txBody>
      </p:sp>
      <p:sp>
        <p:nvSpPr>
          <p:cNvPr id="3" name="Slide Number Placeholder 2">
            <a:extLst>
              <a:ext uri="{FF2B5EF4-FFF2-40B4-BE49-F238E27FC236}">
                <a16:creationId xmlns:a16="http://schemas.microsoft.com/office/drawing/2014/main" id="{9D362D3C-C339-F186-8F36-625D1EB9A3FE}"/>
              </a:ext>
            </a:extLst>
          </p:cNvPr>
          <p:cNvSpPr>
            <a:spLocks noGrp="1"/>
          </p:cNvSpPr>
          <p:nvPr>
            <p:ph type="sldNum" sz="quarter" idx="12"/>
          </p:nvPr>
        </p:nvSpPr>
        <p:spPr/>
        <p:txBody>
          <a:bodyPr/>
          <a:lstStyle/>
          <a:p>
            <a:fld id="{785AD609-80F5-4119-8007-1FBF8079BF07}" type="slidenum">
              <a:rPr lang="en-CA" smtClean="0"/>
              <a:t>2</a:t>
            </a:fld>
            <a:endParaRPr lang="en-CA"/>
          </a:p>
        </p:txBody>
      </p:sp>
      <p:sp>
        <p:nvSpPr>
          <p:cNvPr id="4" name="Content Placeholder 3">
            <a:extLst>
              <a:ext uri="{FF2B5EF4-FFF2-40B4-BE49-F238E27FC236}">
                <a16:creationId xmlns:a16="http://schemas.microsoft.com/office/drawing/2014/main" id="{E5851E7D-6C96-FE9A-0149-E350CDE7046F}"/>
              </a:ext>
            </a:extLst>
          </p:cNvPr>
          <p:cNvSpPr>
            <a:spLocks noGrp="1"/>
          </p:cNvSpPr>
          <p:nvPr>
            <p:ph sz="quarter" idx="13"/>
          </p:nvPr>
        </p:nvSpPr>
        <p:spPr/>
        <p:txBody>
          <a:bodyPr>
            <a:normAutofit/>
          </a:bodyPr>
          <a:lstStyle/>
          <a:p>
            <a:pPr>
              <a:buFont typeface="+mj-lt"/>
              <a:buAutoNum type="arabicPeriod"/>
            </a:pPr>
            <a:r>
              <a:rPr lang="en-CA" sz="2400" dirty="0"/>
              <a:t>Rising Biblical Illiteracy</a:t>
            </a:r>
          </a:p>
          <a:p>
            <a:pPr>
              <a:buFont typeface="+mj-lt"/>
              <a:buAutoNum type="arabicPeriod"/>
            </a:pPr>
            <a:r>
              <a:rPr lang="en-CA" sz="2400" dirty="0"/>
              <a:t>Confusion</a:t>
            </a:r>
          </a:p>
          <a:p>
            <a:pPr>
              <a:buFont typeface="+mj-lt"/>
              <a:buAutoNum type="arabicPeriod"/>
            </a:pPr>
            <a:r>
              <a:rPr lang="en-CA" sz="2400" dirty="0"/>
              <a:t>Crisis in authority</a:t>
            </a:r>
          </a:p>
          <a:p>
            <a:pPr>
              <a:buFont typeface="+mj-lt"/>
              <a:buAutoNum type="arabicPeriod"/>
            </a:pPr>
            <a:r>
              <a:rPr lang="en-CA" sz="2400" dirty="0"/>
              <a:t>Crisis in Biblical sufficiency</a:t>
            </a:r>
          </a:p>
        </p:txBody>
      </p:sp>
    </p:spTree>
    <p:extLst>
      <p:ext uri="{BB962C8B-B14F-4D97-AF65-F5344CB8AC3E}">
        <p14:creationId xmlns:p14="http://schemas.microsoft.com/office/powerpoint/2010/main" val="2975475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Pitfalls</a:t>
            </a:r>
          </a:p>
        </p:txBody>
      </p:sp>
      <p:sp>
        <p:nvSpPr>
          <p:cNvPr id="5" name="Slide Number Placeholder 4">
            <a:extLst>
              <a:ext uri="{FF2B5EF4-FFF2-40B4-BE49-F238E27FC236}">
                <a16:creationId xmlns:a16="http://schemas.microsoft.com/office/drawing/2014/main" id="{54CEAD05-AE35-2277-FB5F-2DA3A4F0BC20}"/>
              </a:ext>
            </a:extLst>
          </p:cNvPr>
          <p:cNvSpPr>
            <a:spLocks noGrp="1"/>
          </p:cNvSpPr>
          <p:nvPr>
            <p:ph type="sldNum" sz="quarter" idx="12"/>
          </p:nvPr>
        </p:nvSpPr>
        <p:spPr/>
        <p:txBody>
          <a:bodyPr/>
          <a:lstStyle/>
          <a:p>
            <a:fld id="{785AD609-80F5-4119-8007-1FBF8079BF07}" type="slidenum">
              <a:rPr lang="en-CA" smtClean="0"/>
              <a:t>20</a:t>
            </a:fld>
            <a:endParaRPr lang="en-CA"/>
          </a:p>
        </p:txBody>
      </p:sp>
      <p:sp>
        <p:nvSpPr>
          <p:cNvPr id="4" name="Content Placeholder 3"/>
          <p:cNvSpPr>
            <a:spLocks noGrp="1"/>
          </p:cNvSpPr>
          <p:nvPr>
            <p:ph sz="quarter" idx="13"/>
          </p:nvPr>
        </p:nvSpPr>
        <p:spPr/>
        <p:txBody>
          <a:bodyPr>
            <a:noAutofit/>
          </a:bodyPr>
          <a:lstStyle/>
          <a:p>
            <a:r>
              <a:rPr lang="en-CA" sz="2800" dirty="0"/>
              <a:t>Today’s Assumptions </a:t>
            </a:r>
          </a:p>
          <a:p>
            <a:pPr lvl="1"/>
            <a:r>
              <a:rPr lang="en-CA" sz="2800" dirty="0"/>
              <a:t>Against certainty</a:t>
            </a:r>
          </a:p>
          <a:p>
            <a:pPr lvl="1"/>
            <a:r>
              <a:rPr lang="en-CA" sz="2800" dirty="0"/>
              <a:t>The problem of Epistemology that isn’t a problem</a:t>
            </a:r>
          </a:p>
          <a:p>
            <a:pPr lvl="1"/>
            <a:r>
              <a:rPr lang="en-CA" sz="2800" dirty="0"/>
              <a:t>Evidence and doubt and refusal to accept the evidence</a:t>
            </a:r>
          </a:p>
          <a:p>
            <a:pPr lvl="1"/>
            <a:r>
              <a:rPr lang="en-CA" sz="2800" dirty="0"/>
              <a:t>Human language</a:t>
            </a:r>
          </a:p>
        </p:txBody>
      </p:sp>
    </p:spTree>
    <p:extLst>
      <p:ext uri="{BB962C8B-B14F-4D97-AF65-F5344CB8AC3E}">
        <p14:creationId xmlns:p14="http://schemas.microsoft.com/office/powerpoint/2010/main" val="2502534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61F7AB-A87C-A1B2-95B5-F4DAAF66E0E8}"/>
              </a:ext>
            </a:extLst>
          </p:cNvPr>
          <p:cNvSpPr>
            <a:spLocks noGrp="1"/>
          </p:cNvSpPr>
          <p:nvPr>
            <p:ph type="title"/>
          </p:nvPr>
        </p:nvSpPr>
        <p:spPr/>
        <p:txBody>
          <a:bodyPr/>
          <a:lstStyle/>
          <a:p>
            <a:r>
              <a:rPr lang="en-CA" dirty="0"/>
              <a:t>What is Interpretation</a:t>
            </a:r>
          </a:p>
        </p:txBody>
      </p:sp>
      <p:sp>
        <p:nvSpPr>
          <p:cNvPr id="6" name="Text Placeholder 5">
            <a:extLst>
              <a:ext uri="{FF2B5EF4-FFF2-40B4-BE49-F238E27FC236}">
                <a16:creationId xmlns:a16="http://schemas.microsoft.com/office/drawing/2014/main" id="{6EC7BBA2-D12F-FFA9-5E0C-AAA643F28611}"/>
              </a:ext>
            </a:extLst>
          </p:cNvPr>
          <p:cNvSpPr>
            <a:spLocks noGrp="1"/>
          </p:cNvSpPr>
          <p:nvPr>
            <p:ph type="body" idx="1"/>
          </p:nvPr>
        </p:nvSpPr>
        <p:spPr/>
        <p:txBody>
          <a:bodyPr/>
          <a:lstStyle/>
          <a:p>
            <a:r>
              <a:rPr lang="en-CA" dirty="0"/>
              <a:t>1 October 2024</a:t>
            </a:r>
          </a:p>
        </p:txBody>
      </p:sp>
      <p:sp>
        <p:nvSpPr>
          <p:cNvPr id="3" name="Slide Number Placeholder 2">
            <a:extLst>
              <a:ext uri="{FF2B5EF4-FFF2-40B4-BE49-F238E27FC236}">
                <a16:creationId xmlns:a16="http://schemas.microsoft.com/office/drawing/2014/main" id="{33756C48-4969-5260-40C6-31B921E7B041}"/>
              </a:ext>
            </a:extLst>
          </p:cNvPr>
          <p:cNvSpPr>
            <a:spLocks noGrp="1"/>
          </p:cNvSpPr>
          <p:nvPr>
            <p:ph type="sldNum" sz="quarter" idx="12"/>
          </p:nvPr>
        </p:nvSpPr>
        <p:spPr/>
        <p:txBody>
          <a:bodyPr/>
          <a:lstStyle/>
          <a:p>
            <a:fld id="{785AD609-80F5-4119-8007-1FBF8079BF07}" type="slidenum">
              <a:rPr lang="en-CA" smtClean="0"/>
              <a:t>21</a:t>
            </a:fld>
            <a:endParaRPr lang="en-CA"/>
          </a:p>
        </p:txBody>
      </p:sp>
    </p:spTree>
    <p:extLst>
      <p:ext uri="{BB962C8B-B14F-4D97-AF65-F5344CB8AC3E}">
        <p14:creationId xmlns:p14="http://schemas.microsoft.com/office/powerpoint/2010/main" val="3436096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interpretation?</a:t>
            </a:r>
          </a:p>
        </p:txBody>
      </p:sp>
      <p:sp>
        <p:nvSpPr>
          <p:cNvPr id="5" name="Slide Number Placeholder 4">
            <a:extLst>
              <a:ext uri="{FF2B5EF4-FFF2-40B4-BE49-F238E27FC236}">
                <a16:creationId xmlns:a16="http://schemas.microsoft.com/office/drawing/2014/main" id="{E243D218-840F-5489-E309-59187972DB6B}"/>
              </a:ext>
            </a:extLst>
          </p:cNvPr>
          <p:cNvSpPr>
            <a:spLocks noGrp="1"/>
          </p:cNvSpPr>
          <p:nvPr>
            <p:ph type="sldNum" sz="quarter" idx="12"/>
          </p:nvPr>
        </p:nvSpPr>
        <p:spPr/>
        <p:txBody>
          <a:bodyPr/>
          <a:lstStyle/>
          <a:p>
            <a:fld id="{785AD609-80F5-4119-8007-1FBF8079BF07}" type="slidenum">
              <a:rPr lang="en-CA" smtClean="0"/>
              <a:t>22</a:t>
            </a:fld>
            <a:endParaRPr lang="en-CA"/>
          </a:p>
        </p:txBody>
      </p:sp>
      <p:sp>
        <p:nvSpPr>
          <p:cNvPr id="4" name="Content Placeholder 3"/>
          <p:cNvSpPr>
            <a:spLocks noGrp="1"/>
          </p:cNvSpPr>
          <p:nvPr>
            <p:ph sz="quarter" idx="13"/>
          </p:nvPr>
        </p:nvSpPr>
        <p:spPr/>
        <p:txBody>
          <a:bodyPr>
            <a:normAutofit/>
          </a:bodyPr>
          <a:lstStyle/>
          <a:p>
            <a:r>
              <a:rPr lang="en-CA" sz="3200" dirty="0"/>
              <a:t>Key ideas</a:t>
            </a:r>
          </a:p>
          <a:p>
            <a:pPr lvl="1"/>
            <a:r>
              <a:rPr lang="en-CA" sz="3200" dirty="0"/>
              <a:t>Revelation: God’s </a:t>
            </a:r>
            <a:r>
              <a:rPr lang="en-CA" sz="3200" i="1" dirty="0"/>
              <a:t>self-disclosure</a:t>
            </a:r>
            <a:r>
              <a:rPr lang="en-CA" sz="3200" dirty="0"/>
              <a:t> as opposed to man’s discovery of God.</a:t>
            </a:r>
          </a:p>
          <a:p>
            <a:pPr lvl="1"/>
            <a:r>
              <a:rPr lang="en-CA" sz="3200" dirty="0"/>
              <a:t>Inspiration: God’s means of communicating His Word to man.</a:t>
            </a:r>
          </a:p>
        </p:txBody>
      </p:sp>
    </p:spTree>
    <p:extLst>
      <p:ext uri="{BB962C8B-B14F-4D97-AF65-F5344CB8AC3E}">
        <p14:creationId xmlns:p14="http://schemas.microsoft.com/office/powerpoint/2010/main" val="1776463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interpretation?</a:t>
            </a:r>
          </a:p>
        </p:txBody>
      </p:sp>
      <p:sp>
        <p:nvSpPr>
          <p:cNvPr id="5" name="Slide Number Placeholder 4">
            <a:extLst>
              <a:ext uri="{FF2B5EF4-FFF2-40B4-BE49-F238E27FC236}">
                <a16:creationId xmlns:a16="http://schemas.microsoft.com/office/drawing/2014/main" id="{06EA062A-AF57-A22C-CFEF-88DAC22DF66B}"/>
              </a:ext>
            </a:extLst>
          </p:cNvPr>
          <p:cNvSpPr>
            <a:spLocks noGrp="1"/>
          </p:cNvSpPr>
          <p:nvPr>
            <p:ph type="sldNum" sz="quarter" idx="12"/>
          </p:nvPr>
        </p:nvSpPr>
        <p:spPr/>
        <p:txBody>
          <a:bodyPr/>
          <a:lstStyle/>
          <a:p>
            <a:fld id="{785AD609-80F5-4119-8007-1FBF8079BF07}" type="slidenum">
              <a:rPr lang="en-CA" smtClean="0"/>
              <a:t>23</a:t>
            </a:fld>
            <a:endParaRPr lang="en-CA"/>
          </a:p>
        </p:txBody>
      </p:sp>
      <p:sp>
        <p:nvSpPr>
          <p:cNvPr id="4" name="Content Placeholder 3"/>
          <p:cNvSpPr>
            <a:spLocks noGrp="1"/>
          </p:cNvSpPr>
          <p:nvPr>
            <p:ph sz="quarter" idx="13"/>
          </p:nvPr>
        </p:nvSpPr>
        <p:spPr/>
        <p:txBody>
          <a:bodyPr>
            <a:normAutofit/>
          </a:bodyPr>
          <a:lstStyle/>
          <a:p>
            <a:r>
              <a:rPr lang="en-CA" dirty="0"/>
              <a:t>Key ideas</a:t>
            </a:r>
          </a:p>
          <a:p>
            <a:pPr marL="457200" lvl="1" indent="0">
              <a:buNone/>
            </a:pPr>
            <a:r>
              <a:rPr lang="en-CA" sz="1900" dirty="0"/>
              <a:t>“</a:t>
            </a:r>
            <a:r>
              <a:rPr lang="en-CA" sz="1900" b="1" dirty="0">
                <a:solidFill>
                  <a:schemeClr val="tx2"/>
                </a:solidFill>
              </a:rPr>
              <a:t>Revelation</a:t>
            </a:r>
            <a:r>
              <a:rPr lang="en-CA" sz="1900" dirty="0"/>
              <a:t> is the fact of divine communication</a:t>
            </a:r>
            <a:r>
              <a:rPr lang="en-CA" sz="1900" b="1" dirty="0"/>
              <a:t>, </a:t>
            </a:r>
            <a:r>
              <a:rPr lang="en-CA" sz="1900" b="1" dirty="0">
                <a:solidFill>
                  <a:schemeClr val="tx2"/>
                </a:solidFill>
              </a:rPr>
              <a:t>inspiration </a:t>
            </a:r>
            <a:r>
              <a:rPr lang="en-CA" sz="1900" dirty="0"/>
              <a:t>is the means by which that communication is brought to the written record, and </a:t>
            </a:r>
            <a:r>
              <a:rPr lang="en-CA" sz="1900" b="1" dirty="0">
                <a:solidFill>
                  <a:schemeClr val="tx2"/>
                </a:solidFill>
              </a:rPr>
              <a:t>interpretation</a:t>
            </a:r>
            <a:r>
              <a:rPr lang="en-CA" sz="1900" dirty="0"/>
              <a:t> is the understanding of that communication. The total process of inspiration includes both the writer and the writing, although the product of inspiration is the authoritative writing and not the man. It is only the autographs (original writings) that are actually inspired, although accurate copies or translations are doctrinally authoritative, inasmuch as they correctly reproduce the original. </a:t>
            </a:r>
          </a:p>
          <a:p>
            <a:pPr marL="457200" lvl="1" indent="0">
              <a:buNone/>
            </a:pPr>
            <a:endParaRPr lang="en-CA" dirty="0"/>
          </a:p>
          <a:p>
            <a:pPr marL="457200" lvl="1" indent="0">
              <a:buNone/>
            </a:pPr>
            <a:r>
              <a:rPr lang="en-CA" sz="1050" dirty="0"/>
              <a:t>Norman L. Geisler and William E. Nix, A General Introduction to the Bible, Rev. and expanded. (Chicago: Moody Press, 1986), 47.</a:t>
            </a:r>
          </a:p>
        </p:txBody>
      </p:sp>
    </p:spTree>
    <p:extLst>
      <p:ext uri="{BB962C8B-B14F-4D97-AF65-F5344CB8AC3E}">
        <p14:creationId xmlns:p14="http://schemas.microsoft.com/office/powerpoint/2010/main" val="2615263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interpretation?</a:t>
            </a:r>
          </a:p>
        </p:txBody>
      </p:sp>
      <p:sp>
        <p:nvSpPr>
          <p:cNvPr id="5" name="Slide Number Placeholder 4">
            <a:extLst>
              <a:ext uri="{FF2B5EF4-FFF2-40B4-BE49-F238E27FC236}">
                <a16:creationId xmlns:a16="http://schemas.microsoft.com/office/drawing/2014/main" id="{06EA062A-AF57-A22C-CFEF-88DAC22DF66B}"/>
              </a:ext>
            </a:extLst>
          </p:cNvPr>
          <p:cNvSpPr>
            <a:spLocks noGrp="1"/>
          </p:cNvSpPr>
          <p:nvPr>
            <p:ph type="sldNum" sz="quarter" idx="12"/>
          </p:nvPr>
        </p:nvSpPr>
        <p:spPr/>
        <p:txBody>
          <a:bodyPr/>
          <a:lstStyle/>
          <a:p>
            <a:fld id="{785AD609-80F5-4119-8007-1FBF8079BF07}" type="slidenum">
              <a:rPr lang="en-CA" smtClean="0"/>
              <a:t>24</a:t>
            </a:fld>
            <a:endParaRPr lang="en-CA"/>
          </a:p>
        </p:txBody>
      </p:sp>
      <p:sp>
        <p:nvSpPr>
          <p:cNvPr id="4" name="Content Placeholder 3"/>
          <p:cNvSpPr>
            <a:spLocks noGrp="1"/>
          </p:cNvSpPr>
          <p:nvPr>
            <p:ph sz="quarter" idx="13"/>
          </p:nvPr>
        </p:nvSpPr>
        <p:spPr/>
        <p:txBody>
          <a:bodyPr>
            <a:normAutofit/>
          </a:bodyPr>
          <a:lstStyle/>
          <a:p>
            <a:r>
              <a:rPr lang="en-CA" dirty="0"/>
              <a:t>Key ideas</a:t>
            </a:r>
          </a:p>
          <a:p>
            <a:pPr marL="457200" lvl="1" indent="0">
              <a:buNone/>
            </a:pPr>
            <a:r>
              <a:rPr lang="en-CA" sz="1900" dirty="0"/>
              <a:t>“There are no degrees of inspiration; all the Bible is equally inspired, that is, equally authoritative and true. The means or process of inspiration is a mystery of the providence of God, but the result of this process is a </a:t>
            </a:r>
            <a:r>
              <a:rPr lang="en-CA" sz="1900" b="1" dirty="0">
                <a:solidFill>
                  <a:schemeClr val="tx2"/>
                </a:solidFill>
              </a:rPr>
              <a:t>verbal</a:t>
            </a:r>
            <a:r>
              <a:rPr lang="en-CA" sz="1900" dirty="0"/>
              <a:t> (the words), </a:t>
            </a:r>
            <a:r>
              <a:rPr lang="en-CA" sz="1900" b="1" dirty="0">
                <a:solidFill>
                  <a:schemeClr val="tx2"/>
                </a:solidFill>
              </a:rPr>
              <a:t>plenary</a:t>
            </a:r>
            <a:r>
              <a:rPr lang="en-CA" sz="1900" dirty="0"/>
              <a:t> (extending to all parts equally), </a:t>
            </a:r>
            <a:r>
              <a:rPr lang="en-CA" sz="1900" b="1" dirty="0">
                <a:solidFill>
                  <a:schemeClr val="tx2"/>
                </a:solidFill>
              </a:rPr>
              <a:t>inerrant</a:t>
            </a:r>
            <a:r>
              <a:rPr lang="en-CA" sz="1900" dirty="0"/>
              <a:t> (errorless), and </a:t>
            </a:r>
            <a:r>
              <a:rPr lang="en-CA" sz="1900" b="1" dirty="0">
                <a:solidFill>
                  <a:schemeClr val="tx2"/>
                </a:solidFill>
              </a:rPr>
              <a:t>authoritative</a:t>
            </a:r>
            <a:r>
              <a:rPr lang="en-CA" sz="1900" dirty="0"/>
              <a:t> record.” There are no degrees of inspiration; all the Bible is equally inspired, that is, equally authoritative and true. The means or process of inspiration is a mystery of the providence of God, but the result of this process is a verbal (the words), plenary (extending to all parts equally), inerrant (errorless), and authoritative record.”</a:t>
            </a:r>
          </a:p>
          <a:p>
            <a:pPr marL="457200" lvl="1" indent="0">
              <a:buNone/>
            </a:pPr>
            <a:endParaRPr lang="en-CA" dirty="0"/>
          </a:p>
          <a:p>
            <a:pPr marL="457200" lvl="1" indent="0">
              <a:buNone/>
            </a:pPr>
            <a:r>
              <a:rPr lang="en-CA" sz="1050" dirty="0"/>
              <a:t>Norman L. Geisler and William E. Nix, A General Introduction to the Bible, Rev. and expanded. (Chicago: Moody Press, 1986), 47.</a:t>
            </a:r>
          </a:p>
        </p:txBody>
      </p:sp>
    </p:spTree>
    <p:extLst>
      <p:ext uri="{BB962C8B-B14F-4D97-AF65-F5344CB8AC3E}">
        <p14:creationId xmlns:p14="http://schemas.microsoft.com/office/powerpoint/2010/main" val="1201279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Interpretation</a:t>
            </a:r>
          </a:p>
        </p:txBody>
      </p:sp>
      <p:sp>
        <p:nvSpPr>
          <p:cNvPr id="5" name="Slide Number Placeholder 4">
            <a:extLst>
              <a:ext uri="{FF2B5EF4-FFF2-40B4-BE49-F238E27FC236}">
                <a16:creationId xmlns:a16="http://schemas.microsoft.com/office/drawing/2014/main" id="{AC3DEB9F-EB49-2B9C-CD42-031A1625C697}"/>
              </a:ext>
            </a:extLst>
          </p:cNvPr>
          <p:cNvSpPr>
            <a:spLocks noGrp="1"/>
          </p:cNvSpPr>
          <p:nvPr>
            <p:ph type="sldNum" sz="quarter" idx="12"/>
          </p:nvPr>
        </p:nvSpPr>
        <p:spPr/>
        <p:txBody>
          <a:bodyPr/>
          <a:lstStyle/>
          <a:p>
            <a:fld id="{785AD609-80F5-4119-8007-1FBF8079BF07}" type="slidenum">
              <a:rPr lang="en-CA" smtClean="0"/>
              <a:t>25</a:t>
            </a:fld>
            <a:endParaRPr lang="en-CA"/>
          </a:p>
        </p:txBody>
      </p:sp>
      <p:sp>
        <p:nvSpPr>
          <p:cNvPr id="4" name="Content Placeholder 3"/>
          <p:cNvSpPr>
            <a:spLocks noGrp="1"/>
          </p:cNvSpPr>
          <p:nvPr>
            <p:ph sz="quarter" idx="13"/>
          </p:nvPr>
        </p:nvSpPr>
        <p:spPr/>
        <p:txBody>
          <a:bodyPr>
            <a:normAutofit/>
          </a:bodyPr>
          <a:lstStyle/>
          <a:p>
            <a:pPr lvl="1"/>
            <a:r>
              <a:rPr lang="en-CA" i="1" u="sng" dirty="0"/>
              <a:t>Interpretation</a:t>
            </a:r>
          </a:p>
          <a:p>
            <a:pPr lvl="1"/>
            <a:endParaRPr lang="en-CA" i="1" u="sng" dirty="0"/>
          </a:p>
          <a:p>
            <a:pPr marL="457200" lvl="1" indent="0">
              <a:buNone/>
            </a:pPr>
            <a:r>
              <a:rPr lang="en-CA" sz="2400" dirty="0"/>
              <a:t>“The purpose of biblical interpretation is to make the meaning and message of the biblical writings plain to their readers. Some principles of interpretation are common to the Bible and other literature, especially other ancient literature; other principles of interpretation are bound up with the unique place of the Bible in the revelation of God and in the life of his people.”</a:t>
            </a:r>
          </a:p>
          <a:p>
            <a:pPr marL="457200" lvl="1" indent="0">
              <a:buNone/>
            </a:pPr>
            <a:endParaRPr lang="en-CA" dirty="0"/>
          </a:p>
          <a:p>
            <a:pPr marL="457200" lvl="1" indent="0">
              <a:buNone/>
            </a:pPr>
            <a:r>
              <a:rPr lang="en-CA" sz="1200" dirty="0"/>
              <a:t>F. F. Bruce, “Interpretation, Biblical,” ed. D. R. W. Wood et al., New Bible Dictionary (Leicester, England; Downers Grove, IL: InterVarsity Press, 1996), 509.</a:t>
            </a:r>
          </a:p>
        </p:txBody>
      </p:sp>
    </p:spTree>
    <p:extLst>
      <p:ext uri="{BB962C8B-B14F-4D97-AF65-F5344CB8AC3E}">
        <p14:creationId xmlns:p14="http://schemas.microsoft.com/office/powerpoint/2010/main" val="124550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Interpretation and Hermeneutics</a:t>
            </a:r>
          </a:p>
        </p:txBody>
      </p:sp>
      <p:sp>
        <p:nvSpPr>
          <p:cNvPr id="5" name="Slide Number Placeholder 4">
            <a:extLst>
              <a:ext uri="{FF2B5EF4-FFF2-40B4-BE49-F238E27FC236}">
                <a16:creationId xmlns:a16="http://schemas.microsoft.com/office/drawing/2014/main" id="{A682E4C7-BAB2-44D6-EAC1-443E37E41991}"/>
              </a:ext>
            </a:extLst>
          </p:cNvPr>
          <p:cNvSpPr>
            <a:spLocks noGrp="1"/>
          </p:cNvSpPr>
          <p:nvPr>
            <p:ph type="sldNum" sz="quarter" idx="12"/>
          </p:nvPr>
        </p:nvSpPr>
        <p:spPr/>
        <p:txBody>
          <a:bodyPr/>
          <a:lstStyle/>
          <a:p>
            <a:fld id="{785AD609-80F5-4119-8007-1FBF8079BF07}" type="slidenum">
              <a:rPr lang="en-CA" smtClean="0"/>
              <a:t>26</a:t>
            </a:fld>
            <a:endParaRPr lang="en-CA"/>
          </a:p>
        </p:txBody>
      </p:sp>
      <p:sp>
        <p:nvSpPr>
          <p:cNvPr id="4" name="Content Placeholder 3"/>
          <p:cNvSpPr>
            <a:spLocks noGrp="1"/>
          </p:cNvSpPr>
          <p:nvPr>
            <p:ph sz="quarter" idx="13"/>
          </p:nvPr>
        </p:nvSpPr>
        <p:spPr/>
        <p:txBody>
          <a:bodyPr>
            <a:noAutofit/>
          </a:bodyPr>
          <a:lstStyle/>
          <a:p>
            <a:r>
              <a:rPr lang="en-CA" sz="2400" dirty="0"/>
              <a:t>Interpretation/Hermeneutics (continued)</a:t>
            </a:r>
          </a:p>
          <a:p>
            <a:pPr lvl="1"/>
            <a:r>
              <a:rPr lang="en-CA" sz="2400" dirty="0"/>
              <a:t>Hermeneutics: “the </a:t>
            </a:r>
            <a:r>
              <a:rPr lang="en-CA" sz="2400" b="1" dirty="0">
                <a:solidFill>
                  <a:schemeClr val="tx2"/>
                </a:solidFill>
              </a:rPr>
              <a:t>study</a:t>
            </a:r>
            <a:r>
              <a:rPr lang="en-CA" sz="2400" dirty="0">
                <a:solidFill>
                  <a:schemeClr val="tx2"/>
                </a:solidFill>
              </a:rPr>
              <a:t> </a:t>
            </a:r>
            <a:r>
              <a:rPr lang="en-CA" sz="2400" dirty="0"/>
              <a:t>of the locus of meaning and the principles of interpretation.” W. Randolph Tate</a:t>
            </a:r>
          </a:p>
          <a:p>
            <a:pPr lvl="1"/>
            <a:r>
              <a:rPr lang="en-CA" sz="2400" dirty="0"/>
              <a:t>“The </a:t>
            </a:r>
            <a:r>
              <a:rPr lang="en-CA" sz="2400" b="1" dirty="0">
                <a:solidFill>
                  <a:schemeClr val="tx2"/>
                </a:solidFill>
              </a:rPr>
              <a:t>science</a:t>
            </a:r>
            <a:r>
              <a:rPr lang="en-CA" sz="2400" dirty="0"/>
              <a:t> of reflecting on how a word or an event in the past time and culture may be understood and become existentially meaningful in our present situation.” Carl </a:t>
            </a:r>
            <a:r>
              <a:rPr lang="en-CA" sz="2400" dirty="0" err="1"/>
              <a:t>Braaten</a:t>
            </a:r>
            <a:endParaRPr lang="en-CA" sz="2400" dirty="0"/>
          </a:p>
          <a:p>
            <a:pPr lvl="1"/>
            <a:r>
              <a:rPr lang="en-CA" sz="2400" dirty="0"/>
              <a:t>“The </a:t>
            </a:r>
            <a:r>
              <a:rPr lang="en-CA" sz="2400" b="1" dirty="0">
                <a:solidFill>
                  <a:schemeClr val="tx2"/>
                </a:solidFill>
              </a:rPr>
              <a:t>task</a:t>
            </a:r>
            <a:r>
              <a:rPr lang="en-CA" sz="2400" dirty="0"/>
              <a:t> of finding out the meaning of a statement for the author and for the first hearers or readers, and thereupon to transmit that meaning to modern readers.” A. B. </a:t>
            </a:r>
            <a:r>
              <a:rPr lang="en-CA" sz="2400" dirty="0" err="1"/>
              <a:t>Mickelsen</a:t>
            </a:r>
            <a:endParaRPr lang="en-CA" sz="2400" dirty="0"/>
          </a:p>
        </p:txBody>
      </p:sp>
    </p:spTree>
    <p:extLst>
      <p:ext uri="{BB962C8B-B14F-4D97-AF65-F5344CB8AC3E}">
        <p14:creationId xmlns:p14="http://schemas.microsoft.com/office/powerpoint/2010/main" val="4265843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98FBF2-3930-7C32-2532-FF4E471E4AF8}"/>
              </a:ext>
            </a:extLst>
          </p:cNvPr>
          <p:cNvSpPr>
            <a:spLocks noGrp="1"/>
          </p:cNvSpPr>
          <p:nvPr>
            <p:ph type="sldNum" sz="quarter" idx="12"/>
          </p:nvPr>
        </p:nvSpPr>
        <p:spPr/>
        <p:txBody>
          <a:bodyPr/>
          <a:lstStyle/>
          <a:p>
            <a:fld id="{785AD609-80F5-4119-8007-1FBF8079BF07}" type="slidenum">
              <a:rPr lang="en-CA" smtClean="0"/>
              <a:t>27</a:t>
            </a:fld>
            <a:endParaRPr lang="en-CA"/>
          </a:p>
        </p:txBody>
      </p:sp>
      <p:sp>
        <p:nvSpPr>
          <p:cNvPr id="4" name="Content Placeholder 3"/>
          <p:cNvSpPr>
            <a:spLocks noGrp="1"/>
          </p:cNvSpPr>
          <p:nvPr>
            <p:ph sz="quarter" idx="13"/>
          </p:nvPr>
        </p:nvSpPr>
        <p:spPr>
          <a:xfrm>
            <a:off x="609600" y="476672"/>
            <a:ext cx="7924800" cy="5238328"/>
          </a:xfrm>
        </p:spPr>
        <p:txBody>
          <a:bodyPr>
            <a:noAutofit/>
          </a:bodyPr>
          <a:lstStyle/>
          <a:p>
            <a:pPr lvl="1"/>
            <a:r>
              <a:rPr lang="en-CA" sz="2400" dirty="0"/>
              <a:t>“</a:t>
            </a:r>
            <a:r>
              <a:rPr lang="en-CA" sz="2400" b="1" dirty="0">
                <a:solidFill>
                  <a:schemeClr val="tx2"/>
                </a:solidFill>
              </a:rPr>
              <a:t>Defining the rules </a:t>
            </a:r>
            <a:r>
              <a:rPr lang="en-CA" sz="2400" dirty="0"/>
              <a:t>one uses when seeking out the meaning of Scripture.” Donald </a:t>
            </a:r>
            <a:r>
              <a:rPr lang="en-CA" sz="2400" dirty="0" err="1"/>
              <a:t>McKim</a:t>
            </a:r>
            <a:endParaRPr lang="en-CA" sz="2400" dirty="0"/>
          </a:p>
          <a:p>
            <a:pPr lvl="1"/>
            <a:r>
              <a:rPr lang="en-CA" sz="2400" dirty="0"/>
              <a:t>“The goal of biblical hermeneutics is to bring about </a:t>
            </a:r>
            <a:r>
              <a:rPr lang="en-CA" sz="2400" b="1" dirty="0">
                <a:solidFill>
                  <a:schemeClr val="tx2"/>
                </a:solidFill>
              </a:rPr>
              <a:t>an active and meaningful engagement between the interpreter and text</a:t>
            </a:r>
            <a:r>
              <a:rPr lang="en-CA" sz="2400" dirty="0"/>
              <a:t>, in such a way that the interpreter’s own horizon is re-shaped and enlarged.” (the “Hermeneutical Spiral”) Anthony Thistleton</a:t>
            </a:r>
          </a:p>
          <a:p>
            <a:pPr lvl="1"/>
            <a:r>
              <a:rPr lang="en-CA" sz="2400" dirty="0"/>
              <a:t>“The goal of interpretation . . . Is ‘</a:t>
            </a:r>
            <a:r>
              <a:rPr lang="en-CA" sz="2400" b="1" dirty="0">
                <a:solidFill>
                  <a:schemeClr val="tx2"/>
                </a:solidFill>
              </a:rPr>
              <a:t>to know </a:t>
            </a:r>
            <a:r>
              <a:rPr lang="en-CA" sz="2400" dirty="0"/>
              <a:t>the Author’s/author’s intended meaning as it is expressed in the text.’” Elliot E. Johnson</a:t>
            </a:r>
          </a:p>
          <a:p>
            <a:pPr lvl="1"/>
            <a:r>
              <a:rPr lang="en-CA" sz="2400" dirty="0"/>
              <a:t>“The </a:t>
            </a:r>
            <a:r>
              <a:rPr lang="en-CA" sz="2400" b="1" dirty="0">
                <a:solidFill>
                  <a:schemeClr val="tx2"/>
                </a:solidFill>
              </a:rPr>
              <a:t>central problem of biblical hermeneutics </a:t>
            </a:r>
            <a:r>
              <a:rPr lang="en-CA" sz="2400" dirty="0"/>
              <a:t>[is] ‘How can the human word of a time long since vanished be understood as God’s word to the present?’” A. </a:t>
            </a:r>
            <a:r>
              <a:rPr lang="en-CA" sz="2400" dirty="0" err="1"/>
              <a:t>Oepke</a:t>
            </a:r>
            <a:endParaRPr lang="en-CA" sz="2400" dirty="0"/>
          </a:p>
          <a:p>
            <a:pPr marL="457200" lvl="1" indent="0">
              <a:buNone/>
            </a:pPr>
            <a:r>
              <a:rPr lang="en-CA" sz="1200" dirty="0"/>
              <a:t>The above quotations are from Graeme Goldsworthy, </a:t>
            </a:r>
            <a:r>
              <a:rPr lang="en-CA" sz="1200" u="sng" dirty="0"/>
              <a:t>Gospel-Centred Hermeneutics</a:t>
            </a:r>
            <a:endParaRPr lang="en-CA" sz="1200" dirty="0"/>
          </a:p>
        </p:txBody>
      </p:sp>
    </p:spTree>
    <p:extLst>
      <p:ext uri="{BB962C8B-B14F-4D97-AF65-F5344CB8AC3E}">
        <p14:creationId xmlns:p14="http://schemas.microsoft.com/office/powerpoint/2010/main" val="3283176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r>
              <a:rPr lang="en-CA" sz="3200" dirty="0"/>
              <a:t>Fee and Stuart</a:t>
            </a:r>
          </a:p>
        </p:txBody>
      </p:sp>
      <p:sp>
        <p:nvSpPr>
          <p:cNvPr id="3" name="Content Placeholder 2"/>
          <p:cNvSpPr>
            <a:spLocks noGrp="1"/>
          </p:cNvSpPr>
          <p:nvPr>
            <p:ph idx="1"/>
          </p:nvPr>
        </p:nvSpPr>
        <p:spPr/>
        <p:txBody>
          <a:bodyPr>
            <a:normAutofit lnSpcReduction="10000"/>
          </a:bodyPr>
          <a:lstStyle/>
          <a:p>
            <a:pPr marL="114300" indent="0">
              <a:buNone/>
            </a:pPr>
            <a:r>
              <a:rPr lang="en-CA" sz="2800" dirty="0"/>
              <a:t>“</a:t>
            </a:r>
            <a:r>
              <a:rPr lang="en-CA" sz="3200" dirty="0"/>
              <a:t>The aim of good interpretation is simple: to get at the ‘plain meaning of the text.’ And the most important ingredient one brings to this task is enlightened common sense. The test of good interpretation is that it makes good sense of the text. Correct interpretation, therefore, brings relief to the mind as well as a prick or prod to the heart.”</a:t>
            </a:r>
          </a:p>
          <a:p>
            <a:pPr marL="411480" lvl="1" indent="0">
              <a:buNone/>
            </a:pPr>
            <a:r>
              <a:rPr lang="en-CA" sz="1400" dirty="0"/>
              <a:t>Gordon D. Fee and Douglas K. Stuart, How to Read the Bible for All Its Worth, 3rd ed. (Grand Rapids, MI: Zondervan Publishing House, 1993), 18.</a:t>
            </a:r>
          </a:p>
        </p:txBody>
      </p:sp>
      <p:sp>
        <p:nvSpPr>
          <p:cNvPr id="4" name="Slide Number Placeholder 3">
            <a:extLst>
              <a:ext uri="{FF2B5EF4-FFF2-40B4-BE49-F238E27FC236}">
                <a16:creationId xmlns:a16="http://schemas.microsoft.com/office/drawing/2014/main" id="{03906E69-1D22-EF43-5592-1F441FF69A4E}"/>
              </a:ext>
            </a:extLst>
          </p:cNvPr>
          <p:cNvSpPr>
            <a:spLocks noGrp="1"/>
          </p:cNvSpPr>
          <p:nvPr>
            <p:ph type="sldNum" sz="quarter" idx="12"/>
          </p:nvPr>
        </p:nvSpPr>
        <p:spPr/>
        <p:txBody>
          <a:bodyPr/>
          <a:lstStyle/>
          <a:p>
            <a:fld id="{785AD609-80F5-4119-8007-1FBF8079BF07}" type="slidenum">
              <a:rPr lang="en-CA" smtClean="0"/>
              <a:t>28</a:t>
            </a:fld>
            <a:endParaRPr lang="en-CA"/>
          </a:p>
        </p:txBody>
      </p:sp>
    </p:spTree>
    <p:extLst>
      <p:ext uri="{BB962C8B-B14F-4D97-AF65-F5344CB8AC3E}">
        <p14:creationId xmlns:p14="http://schemas.microsoft.com/office/powerpoint/2010/main" val="251893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Reality of Interpretation</a:t>
            </a:r>
          </a:p>
        </p:txBody>
      </p:sp>
      <p:sp>
        <p:nvSpPr>
          <p:cNvPr id="3" name="Content Placeholder 2"/>
          <p:cNvSpPr>
            <a:spLocks noGrp="1"/>
          </p:cNvSpPr>
          <p:nvPr>
            <p:ph idx="1"/>
          </p:nvPr>
        </p:nvSpPr>
        <p:spPr/>
        <p:txBody>
          <a:bodyPr/>
          <a:lstStyle/>
          <a:p>
            <a:pPr marL="114300" indent="0">
              <a:buNone/>
            </a:pPr>
            <a:r>
              <a:rPr lang="en-CA" dirty="0"/>
              <a:t>Fee and Stuart give two reasons that interpretation is necessary. It is, actually, </a:t>
            </a:r>
            <a:r>
              <a:rPr lang="en-CA" i="1" u="sng" dirty="0"/>
              <a:t>unavoidable</a:t>
            </a:r>
            <a:r>
              <a:rPr lang="en-CA" dirty="0"/>
              <a:t>.</a:t>
            </a:r>
          </a:p>
          <a:p>
            <a:pPr marL="114300" indent="0">
              <a:buNone/>
            </a:pPr>
            <a:endParaRPr lang="en-CA" dirty="0"/>
          </a:p>
          <a:p>
            <a:pPr marL="571500" indent="-457200">
              <a:buFont typeface="+mj-lt"/>
              <a:buAutoNum type="arabicPeriod"/>
            </a:pPr>
            <a:r>
              <a:rPr lang="en-CA" sz="2400" dirty="0"/>
              <a:t>All readers interpret.</a:t>
            </a:r>
          </a:p>
          <a:p>
            <a:pPr marL="571500" indent="-457200">
              <a:buFont typeface="+mj-lt"/>
              <a:buAutoNum type="arabicPeriod"/>
            </a:pPr>
            <a:r>
              <a:rPr lang="en-CA" sz="2400" dirty="0"/>
              <a:t>The Nature of Scripture</a:t>
            </a:r>
          </a:p>
          <a:p>
            <a:pPr marL="114300" indent="0">
              <a:buNone/>
            </a:pPr>
            <a:endParaRPr lang="en-CA" dirty="0"/>
          </a:p>
        </p:txBody>
      </p:sp>
      <p:sp>
        <p:nvSpPr>
          <p:cNvPr id="4" name="Slide Number Placeholder 3">
            <a:extLst>
              <a:ext uri="{FF2B5EF4-FFF2-40B4-BE49-F238E27FC236}">
                <a16:creationId xmlns:a16="http://schemas.microsoft.com/office/drawing/2014/main" id="{801540E5-B876-EFA1-8FAF-A7DDDB8FEF40}"/>
              </a:ext>
            </a:extLst>
          </p:cNvPr>
          <p:cNvSpPr>
            <a:spLocks noGrp="1"/>
          </p:cNvSpPr>
          <p:nvPr>
            <p:ph type="sldNum" sz="quarter" idx="12"/>
          </p:nvPr>
        </p:nvSpPr>
        <p:spPr/>
        <p:txBody>
          <a:bodyPr/>
          <a:lstStyle/>
          <a:p>
            <a:fld id="{785AD609-80F5-4119-8007-1FBF8079BF07}" type="slidenum">
              <a:rPr lang="en-CA" smtClean="0"/>
              <a:t>29</a:t>
            </a:fld>
            <a:endParaRPr lang="en-CA"/>
          </a:p>
        </p:txBody>
      </p:sp>
    </p:spTree>
    <p:extLst>
      <p:ext uri="{BB962C8B-B14F-4D97-AF65-F5344CB8AC3E}">
        <p14:creationId xmlns:p14="http://schemas.microsoft.com/office/powerpoint/2010/main" val="60437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09D1D-5BB9-A7F4-AFAB-54911D8B92B4}"/>
              </a:ext>
            </a:extLst>
          </p:cNvPr>
          <p:cNvSpPr>
            <a:spLocks noGrp="1"/>
          </p:cNvSpPr>
          <p:nvPr>
            <p:ph type="title"/>
          </p:nvPr>
        </p:nvSpPr>
        <p:spPr/>
        <p:txBody>
          <a:bodyPr/>
          <a:lstStyle/>
          <a:p>
            <a:r>
              <a:rPr lang="en-CA" dirty="0"/>
              <a:t>Sources of Crisis</a:t>
            </a:r>
          </a:p>
        </p:txBody>
      </p:sp>
      <p:sp>
        <p:nvSpPr>
          <p:cNvPr id="3" name="Slide Number Placeholder 2">
            <a:extLst>
              <a:ext uri="{FF2B5EF4-FFF2-40B4-BE49-F238E27FC236}">
                <a16:creationId xmlns:a16="http://schemas.microsoft.com/office/drawing/2014/main" id="{3E3AB45A-7734-2A5F-2A46-AFF4411088DD}"/>
              </a:ext>
            </a:extLst>
          </p:cNvPr>
          <p:cNvSpPr>
            <a:spLocks noGrp="1"/>
          </p:cNvSpPr>
          <p:nvPr>
            <p:ph type="sldNum" sz="quarter" idx="12"/>
          </p:nvPr>
        </p:nvSpPr>
        <p:spPr/>
        <p:txBody>
          <a:bodyPr/>
          <a:lstStyle/>
          <a:p>
            <a:fld id="{785AD609-80F5-4119-8007-1FBF8079BF07}" type="slidenum">
              <a:rPr lang="en-CA" smtClean="0"/>
              <a:t>3</a:t>
            </a:fld>
            <a:endParaRPr lang="en-CA"/>
          </a:p>
        </p:txBody>
      </p:sp>
      <p:sp>
        <p:nvSpPr>
          <p:cNvPr id="4" name="Content Placeholder 3">
            <a:extLst>
              <a:ext uri="{FF2B5EF4-FFF2-40B4-BE49-F238E27FC236}">
                <a16:creationId xmlns:a16="http://schemas.microsoft.com/office/drawing/2014/main" id="{E4567BDE-9608-03F4-E307-8B6BD1B148B9}"/>
              </a:ext>
            </a:extLst>
          </p:cNvPr>
          <p:cNvSpPr>
            <a:spLocks noGrp="1"/>
          </p:cNvSpPr>
          <p:nvPr>
            <p:ph sz="quarter" idx="13"/>
          </p:nvPr>
        </p:nvSpPr>
        <p:spPr/>
        <p:txBody>
          <a:bodyPr>
            <a:normAutofit/>
          </a:bodyPr>
          <a:lstStyle/>
          <a:p>
            <a:pPr>
              <a:buFont typeface="+mj-lt"/>
              <a:buAutoNum type="arabicPeriod"/>
            </a:pPr>
            <a:r>
              <a:rPr lang="en-CA" sz="2400" dirty="0"/>
              <a:t>Roman Catholicism: tradition and Scripture on equal footing</a:t>
            </a:r>
          </a:p>
          <a:p>
            <a:pPr>
              <a:buFont typeface="+mj-lt"/>
              <a:buAutoNum type="arabicPeriod"/>
            </a:pPr>
            <a:r>
              <a:rPr lang="en-CA" sz="2400" dirty="0"/>
              <a:t>Pseudo-scientific doubt</a:t>
            </a:r>
          </a:p>
          <a:p>
            <a:pPr>
              <a:buFont typeface="+mj-lt"/>
              <a:buAutoNum type="arabicPeriod"/>
            </a:pPr>
            <a:r>
              <a:rPr lang="en-CA" sz="2400" dirty="0"/>
              <a:t>Radical subjectivism</a:t>
            </a:r>
          </a:p>
          <a:p>
            <a:pPr>
              <a:buFont typeface="+mj-lt"/>
              <a:buAutoNum type="arabicPeriod"/>
            </a:pPr>
            <a:r>
              <a:rPr lang="en-CA" sz="2400" dirty="0"/>
              <a:t>Ignorance of Scripture in the church</a:t>
            </a:r>
          </a:p>
          <a:p>
            <a:pPr>
              <a:buFont typeface="+mj-lt"/>
              <a:buAutoNum type="arabicPeriod"/>
            </a:pPr>
            <a:r>
              <a:rPr lang="en-CA" sz="2400" dirty="0"/>
              <a:t>Refusal to submit to an authoritative Word</a:t>
            </a:r>
          </a:p>
        </p:txBody>
      </p:sp>
    </p:spTree>
    <p:extLst>
      <p:ext uri="{BB962C8B-B14F-4D97-AF65-F5344CB8AC3E}">
        <p14:creationId xmlns:p14="http://schemas.microsoft.com/office/powerpoint/2010/main" val="2636080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sz="3200" dirty="0"/>
              <a:t>All Readers Interpret—an example from Romans 13:14</a:t>
            </a:r>
          </a:p>
        </p:txBody>
      </p:sp>
      <p:sp>
        <p:nvSpPr>
          <p:cNvPr id="6" name="Text Placeholder 5"/>
          <p:cNvSpPr>
            <a:spLocks noGrp="1"/>
          </p:cNvSpPr>
          <p:nvPr>
            <p:ph type="body" idx="1"/>
          </p:nvPr>
        </p:nvSpPr>
        <p:spPr/>
        <p:txBody>
          <a:bodyPr/>
          <a:lstStyle/>
          <a:p>
            <a:r>
              <a:rPr lang="en-CA" dirty="0"/>
              <a:t>ESV</a:t>
            </a:r>
          </a:p>
        </p:txBody>
      </p:sp>
      <p:sp>
        <p:nvSpPr>
          <p:cNvPr id="7" name="Content Placeholder 6"/>
          <p:cNvSpPr>
            <a:spLocks noGrp="1"/>
          </p:cNvSpPr>
          <p:nvPr>
            <p:ph sz="half" idx="2"/>
          </p:nvPr>
        </p:nvSpPr>
        <p:spPr/>
        <p:txBody>
          <a:bodyPr>
            <a:normAutofit/>
          </a:bodyPr>
          <a:lstStyle/>
          <a:p>
            <a:pPr marL="114300" indent="0">
              <a:lnSpc>
                <a:spcPct val="115000"/>
              </a:lnSpc>
              <a:spcAft>
                <a:spcPts val="1000"/>
              </a:spcAft>
              <a:buNone/>
            </a:pPr>
            <a:r>
              <a:rPr lang="en-CA" sz="2800" baseline="30000" dirty="0"/>
              <a:t>14</a:t>
            </a:r>
            <a:r>
              <a:rPr lang="en-CA" sz="2800" dirty="0"/>
              <a:t> But put on the Lord Jesus Christ, and make no provision for the </a:t>
            </a:r>
            <a:r>
              <a:rPr lang="en-CA" sz="2800" b="1" u="sng" dirty="0"/>
              <a:t>flesh</a:t>
            </a:r>
            <a:r>
              <a:rPr lang="en-CA" sz="2800" dirty="0"/>
              <a:t>, to gratify its desires. </a:t>
            </a:r>
          </a:p>
          <a:p>
            <a:endParaRPr lang="en-CA" sz="2800" dirty="0"/>
          </a:p>
        </p:txBody>
      </p:sp>
      <p:sp>
        <p:nvSpPr>
          <p:cNvPr id="8" name="Text Placeholder 7"/>
          <p:cNvSpPr>
            <a:spLocks noGrp="1"/>
          </p:cNvSpPr>
          <p:nvPr>
            <p:ph type="body" sz="quarter" idx="3"/>
          </p:nvPr>
        </p:nvSpPr>
        <p:spPr/>
        <p:txBody>
          <a:bodyPr/>
          <a:lstStyle/>
          <a:p>
            <a:r>
              <a:rPr lang="en-CA" dirty="0"/>
              <a:t>NIV84</a:t>
            </a:r>
          </a:p>
        </p:txBody>
      </p:sp>
      <p:sp>
        <p:nvSpPr>
          <p:cNvPr id="9" name="Content Placeholder 8"/>
          <p:cNvSpPr>
            <a:spLocks noGrp="1"/>
          </p:cNvSpPr>
          <p:nvPr>
            <p:ph sz="quarter" idx="4"/>
          </p:nvPr>
        </p:nvSpPr>
        <p:spPr/>
        <p:txBody>
          <a:bodyPr/>
          <a:lstStyle/>
          <a:p>
            <a:pPr marL="114300" indent="0">
              <a:buNone/>
            </a:pPr>
            <a:r>
              <a:rPr lang="en-CA" sz="2800" baseline="30000" dirty="0"/>
              <a:t>14</a:t>
            </a:r>
            <a:r>
              <a:rPr lang="en-CA" sz="2800" dirty="0"/>
              <a:t> Rather, clothe yourselves with the Lord Jesus Christ, and do not think about how to gratify the desires of the </a:t>
            </a:r>
            <a:r>
              <a:rPr lang="en-CA" sz="2800" b="1" u="sng" dirty="0"/>
              <a:t>sinful nature. </a:t>
            </a:r>
          </a:p>
          <a:p>
            <a:endParaRPr lang="en-CA" dirty="0"/>
          </a:p>
        </p:txBody>
      </p:sp>
      <p:sp>
        <p:nvSpPr>
          <p:cNvPr id="2" name="Slide Number Placeholder 1">
            <a:extLst>
              <a:ext uri="{FF2B5EF4-FFF2-40B4-BE49-F238E27FC236}">
                <a16:creationId xmlns:a16="http://schemas.microsoft.com/office/drawing/2014/main" id="{D8509B1B-708E-0DD1-A058-99348383600D}"/>
              </a:ext>
            </a:extLst>
          </p:cNvPr>
          <p:cNvSpPr>
            <a:spLocks noGrp="1"/>
          </p:cNvSpPr>
          <p:nvPr>
            <p:ph type="sldNum" sz="quarter" idx="12"/>
          </p:nvPr>
        </p:nvSpPr>
        <p:spPr/>
        <p:txBody>
          <a:bodyPr/>
          <a:lstStyle/>
          <a:p>
            <a:fld id="{785AD609-80F5-4119-8007-1FBF8079BF07}" type="slidenum">
              <a:rPr lang="en-CA" smtClean="0"/>
              <a:t>30</a:t>
            </a:fld>
            <a:endParaRPr lang="en-CA"/>
          </a:p>
        </p:txBody>
      </p:sp>
    </p:spTree>
    <p:extLst>
      <p:ext uri="{BB962C8B-B14F-4D97-AF65-F5344CB8AC3E}">
        <p14:creationId xmlns:p14="http://schemas.microsoft.com/office/powerpoint/2010/main" val="2449879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Romans 13:14</a:t>
            </a:r>
          </a:p>
        </p:txBody>
      </p:sp>
      <p:sp>
        <p:nvSpPr>
          <p:cNvPr id="6" name="Text Placeholder 5"/>
          <p:cNvSpPr>
            <a:spLocks noGrp="1"/>
          </p:cNvSpPr>
          <p:nvPr>
            <p:ph type="body" idx="1"/>
          </p:nvPr>
        </p:nvSpPr>
        <p:spPr/>
        <p:txBody>
          <a:bodyPr/>
          <a:lstStyle/>
          <a:p>
            <a:r>
              <a:rPr lang="en-CA" dirty="0"/>
              <a:t>NIV84</a:t>
            </a:r>
          </a:p>
        </p:txBody>
      </p:sp>
      <p:sp>
        <p:nvSpPr>
          <p:cNvPr id="7" name="Content Placeholder 6"/>
          <p:cNvSpPr>
            <a:spLocks noGrp="1"/>
          </p:cNvSpPr>
          <p:nvPr>
            <p:ph sz="half" idx="2"/>
          </p:nvPr>
        </p:nvSpPr>
        <p:spPr/>
        <p:txBody>
          <a:bodyPr>
            <a:normAutofit/>
          </a:bodyPr>
          <a:lstStyle/>
          <a:p>
            <a:pPr marL="114300" indent="0">
              <a:buNone/>
            </a:pPr>
            <a:r>
              <a:rPr lang="en-CA" sz="2800" baseline="30000" dirty="0"/>
              <a:t>14</a:t>
            </a:r>
            <a:r>
              <a:rPr lang="en-CA" sz="2800" dirty="0"/>
              <a:t> Rather, clothe yourselves with the Lord Jesus Christ, and do not think about how to gratify the desires of the </a:t>
            </a:r>
            <a:r>
              <a:rPr lang="en-CA" sz="2800" b="1" u="sng" dirty="0"/>
              <a:t>sinful nature. </a:t>
            </a:r>
          </a:p>
          <a:p>
            <a:endParaRPr lang="en-CA" sz="2800" dirty="0"/>
          </a:p>
        </p:txBody>
      </p:sp>
      <p:sp>
        <p:nvSpPr>
          <p:cNvPr id="8" name="Text Placeholder 7"/>
          <p:cNvSpPr>
            <a:spLocks noGrp="1"/>
          </p:cNvSpPr>
          <p:nvPr>
            <p:ph type="body" sz="quarter" idx="3"/>
          </p:nvPr>
        </p:nvSpPr>
        <p:spPr/>
        <p:txBody>
          <a:bodyPr/>
          <a:lstStyle/>
          <a:p>
            <a:r>
              <a:rPr lang="en-CA" dirty="0"/>
              <a:t>NIV</a:t>
            </a:r>
          </a:p>
        </p:txBody>
      </p:sp>
      <p:sp>
        <p:nvSpPr>
          <p:cNvPr id="9" name="Content Placeholder 8"/>
          <p:cNvSpPr>
            <a:spLocks noGrp="1"/>
          </p:cNvSpPr>
          <p:nvPr>
            <p:ph sz="quarter" idx="4"/>
          </p:nvPr>
        </p:nvSpPr>
        <p:spPr/>
        <p:txBody>
          <a:bodyPr>
            <a:normAutofit/>
          </a:bodyPr>
          <a:lstStyle/>
          <a:p>
            <a:pPr marL="114300" indent="0">
              <a:buNone/>
            </a:pPr>
            <a:r>
              <a:rPr lang="en-CA" sz="2800" baseline="30000" dirty="0"/>
              <a:t>14</a:t>
            </a:r>
            <a:r>
              <a:rPr lang="en-CA" sz="2800" dirty="0"/>
              <a:t> Rather, clothe yourselves with the Lord Jesus Christ, and do not think about how to gratify the desires of the </a:t>
            </a:r>
            <a:r>
              <a:rPr lang="en-CA" sz="2800" b="1" u="sng" dirty="0"/>
              <a:t>flesh</a:t>
            </a:r>
            <a:r>
              <a:rPr lang="en-CA" sz="2800" dirty="0"/>
              <a:t>. </a:t>
            </a:r>
          </a:p>
          <a:p>
            <a:endParaRPr lang="en-CA" sz="2800" dirty="0"/>
          </a:p>
        </p:txBody>
      </p:sp>
      <p:sp>
        <p:nvSpPr>
          <p:cNvPr id="2" name="Slide Number Placeholder 1">
            <a:extLst>
              <a:ext uri="{FF2B5EF4-FFF2-40B4-BE49-F238E27FC236}">
                <a16:creationId xmlns:a16="http://schemas.microsoft.com/office/drawing/2014/main" id="{8825D607-26A9-1832-14A4-473086CB3CE5}"/>
              </a:ext>
            </a:extLst>
          </p:cNvPr>
          <p:cNvSpPr>
            <a:spLocks noGrp="1"/>
          </p:cNvSpPr>
          <p:nvPr>
            <p:ph type="sldNum" sz="quarter" idx="12"/>
          </p:nvPr>
        </p:nvSpPr>
        <p:spPr/>
        <p:txBody>
          <a:bodyPr/>
          <a:lstStyle/>
          <a:p>
            <a:fld id="{785AD609-80F5-4119-8007-1FBF8079BF07}" type="slidenum">
              <a:rPr lang="en-CA" smtClean="0"/>
              <a:t>31</a:t>
            </a:fld>
            <a:endParaRPr lang="en-CA"/>
          </a:p>
        </p:txBody>
      </p:sp>
    </p:spTree>
    <p:extLst>
      <p:ext uri="{BB962C8B-B14F-4D97-AF65-F5344CB8AC3E}">
        <p14:creationId xmlns:p14="http://schemas.microsoft.com/office/powerpoint/2010/main" val="3238996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a:t>Language Changes</a:t>
            </a:r>
          </a:p>
        </p:txBody>
      </p:sp>
      <p:sp>
        <p:nvSpPr>
          <p:cNvPr id="3" name="Text Placeholder 2"/>
          <p:cNvSpPr>
            <a:spLocks noGrp="1"/>
          </p:cNvSpPr>
          <p:nvPr>
            <p:ph type="body" idx="1"/>
          </p:nvPr>
        </p:nvSpPr>
        <p:spPr/>
        <p:txBody>
          <a:bodyPr/>
          <a:lstStyle/>
          <a:p>
            <a:r>
              <a:rPr lang="en-CA" dirty="0"/>
              <a:t>NIV</a:t>
            </a:r>
          </a:p>
        </p:txBody>
      </p:sp>
      <p:sp>
        <p:nvSpPr>
          <p:cNvPr id="4" name="Content Placeholder 3"/>
          <p:cNvSpPr>
            <a:spLocks noGrp="1"/>
          </p:cNvSpPr>
          <p:nvPr>
            <p:ph sz="half" idx="2"/>
          </p:nvPr>
        </p:nvSpPr>
        <p:spPr/>
        <p:txBody>
          <a:bodyPr>
            <a:normAutofit/>
          </a:bodyPr>
          <a:lstStyle/>
          <a:p>
            <a:pPr marL="114300" indent="0">
              <a:buNone/>
            </a:pPr>
            <a:r>
              <a:rPr lang="en-CA" sz="2800" baseline="30000" dirty="0"/>
              <a:t>14</a:t>
            </a:r>
            <a:r>
              <a:rPr lang="en-CA" sz="2800" dirty="0"/>
              <a:t> Rather, clothe yourselves with the Lord Jesus Christ, and do not think about how to gratify the desires of the </a:t>
            </a:r>
            <a:r>
              <a:rPr lang="en-CA" sz="2800" b="1" u="sng" dirty="0"/>
              <a:t>flesh</a:t>
            </a:r>
            <a:r>
              <a:rPr lang="en-CA" sz="2800" dirty="0"/>
              <a:t>. </a:t>
            </a:r>
          </a:p>
          <a:p>
            <a:pPr marL="114300" indent="0">
              <a:buNone/>
            </a:pPr>
            <a:endParaRPr lang="en-CA" sz="2800" dirty="0"/>
          </a:p>
        </p:txBody>
      </p:sp>
      <p:sp>
        <p:nvSpPr>
          <p:cNvPr id="5" name="Text Placeholder 4"/>
          <p:cNvSpPr>
            <a:spLocks noGrp="1"/>
          </p:cNvSpPr>
          <p:nvPr>
            <p:ph type="body" sz="quarter" idx="3"/>
          </p:nvPr>
        </p:nvSpPr>
        <p:spPr/>
        <p:txBody>
          <a:bodyPr/>
          <a:lstStyle/>
          <a:p>
            <a:r>
              <a:rPr lang="en-CA" dirty="0"/>
              <a:t>Geneva Bible 1560</a:t>
            </a:r>
          </a:p>
        </p:txBody>
      </p:sp>
      <p:sp>
        <p:nvSpPr>
          <p:cNvPr id="6" name="Content Placeholder 5"/>
          <p:cNvSpPr>
            <a:spLocks noGrp="1"/>
          </p:cNvSpPr>
          <p:nvPr>
            <p:ph sz="quarter" idx="4"/>
          </p:nvPr>
        </p:nvSpPr>
        <p:spPr/>
        <p:txBody>
          <a:bodyPr>
            <a:normAutofit/>
          </a:bodyPr>
          <a:lstStyle/>
          <a:p>
            <a:pPr marL="114300" indent="0">
              <a:buNone/>
            </a:pPr>
            <a:r>
              <a:rPr lang="en-CA" sz="2800" dirty="0"/>
              <a:t>14 But put ye on the Lord Jesus Christ, and take no </a:t>
            </a:r>
            <a:r>
              <a:rPr lang="en-CA" sz="2800" dirty="0" err="1"/>
              <a:t>thoght</a:t>
            </a:r>
            <a:r>
              <a:rPr lang="en-CA" sz="2800" dirty="0"/>
              <a:t> for the flesh, to </a:t>
            </a:r>
            <a:r>
              <a:rPr lang="en-CA" sz="2800" i="1" dirty="0"/>
              <a:t>fulfil the </a:t>
            </a:r>
            <a:r>
              <a:rPr lang="en-CA" sz="2800" i="1" dirty="0" err="1"/>
              <a:t>lustes</a:t>
            </a:r>
            <a:r>
              <a:rPr lang="en-CA" sz="2800" i="1" dirty="0"/>
              <a:t> of it. </a:t>
            </a:r>
          </a:p>
          <a:p>
            <a:pPr lvl="1"/>
            <a:r>
              <a:rPr lang="en-CA" dirty="0"/>
              <a:t> Geneva Bible (Geneva: </a:t>
            </a:r>
            <a:r>
              <a:rPr lang="en-CA" dirty="0" err="1"/>
              <a:t>Rovland</a:t>
            </a:r>
            <a:r>
              <a:rPr lang="en-CA" dirty="0"/>
              <a:t> Hall, 1560), Ro 13:14.</a:t>
            </a:r>
          </a:p>
        </p:txBody>
      </p:sp>
      <p:sp>
        <p:nvSpPr>
          <p:cNvPr id="7" name="Slide Number Placeholder 6">
            <a:extLst>
              <a:ext uri="{FF2B5EF4-FFF2-40B4-BE49-F238E27FC236}">
                <a16:creationId xmlns:a16="http://schemas.microsoft.com/office/drawing/2014/main" id="{D4D82317-9311-041C-261C-4C82BBDE3E06}"/>
              </a:ext>
            </a:extLst>
          </p:cNvPr>
          <p:cNvSpPr>
            <a:spLocks noGrp="1"/>
          </p:cNvSpPr>
          <p:nvPr>
            <p:ph type="sldNum" sz="quarter" idx="12"/>
          </p:nvPr>
        </p:nvSpPr>
        <p:spPr/>
        <p:txBody>
          <a:bodyPr/>
          <a:lstStyle/>
          <a:p>
            <a:fld id="{785AD609-80F5-4119-8007-1FBF8079BF07}" type="slidenum">
              <a:rPr lang="en-CA" smtClean="0"/>
              <a:t>32</a:t>
            </a:fld>
            <a:endParaRPr lang="en-CA"/>
          </a:p>
        </p:txBody>
      </p:sp>
    </p:spTree>
    <p:extLst>
      <p:ext uri="{BB962C8B-B14F-4D97-AF65-F5344CB8AC3E}">
        <p14:creationId xmlns:p14="http://schemas.microsoft.com/office/powerpoint/2010/main" val="2359493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Resource</a:t>
            </a:r>
          </a:p>
        </p:txBody>
      </p:sp>
      <p:sp>
        <p:nvSpPr>
          <p:cNvPr id="8" name="Content Placeholder 7"/>
          <p:cNvSpPr>
            <a:spLocks noGrp="1"/>
          </p:cNvSpPr>
          <p:nvPr>
            <p:ph idx="1"/>
          </p:nvPr>
        </p:nvSpPr>
        <p:spPr/>
        <p:txBody>
          <a:bodyPr>
            <a:normAutofit/>
          </a:bodyPr>
          <a:lstStyle/>
          <a:p>
            <a:pPr marL="114300" indent="0">
              <a:buNone/>
            </a:pPr>
            <a:r>
              <a:rPr lang="en-CA" sz="2800" dirty="0"/>
              <a:t>Bible Gateway has many translations and resources, in various languages. </a:t>
            </a:r>
          </a:p>
          <a:p>
            <a:r>
              <a:rPr lang="en-CA" sz="2800" dirty="0">
                <a:hlinkClick r:id="rId2"/>
              </a:rPr>
              <a:t>https://www.biblegateway.com</a:t>
            </a:r>
            <a:endParaRPr lang="en-CA" sz="2800" dirty="0"/>
          </a:p>
          <a:p>
            <a:endParaRPr lang="en-CA" sz="2800" dirty="0"/>
          </a:p>
        </p:txBody>
      </p:sp>
      <p:sp>
        <p:nvSpPr>
          <p:cNvPr id="2" name="Slide Number Placeholder 1">
            <a:extLst>
              <a:ext uri="{FF2B5EF4-FFF2-40B4-BE49-F238E27FC236}">
                <a16:creationId xmlns:a16="http://schemas.microsoft.com/office/drawing/2014/main" id="{B36ED595-80BB-48BA-E90E-B3C6DE7F6D63}"/>
              </a:ext>
            </a:extLst>
          </p:cNvPr>
          <p:cNvSpPr>
            <a:spLocks noGrp="1"/>
          </p:cNvSpPr>
          <p:nvPr>
            <p:ph type="sldNum" sz="quarter" idx="12"/>
          </p:nvPr>
        </p:nvSpPr>
        <p:spPr/>
        <p:txBody>
          <a:bodyPr/>
          <a:lstStyle/>
          <a:p>
            <a:fld id="{785AD609-80F5-4119-8007-1FBF8079BF07}" type="slidenum">
              <a:rPr lang="en-CA" smtClean="0"/>
              <a:t>33</a:t>
            </a:fld>
            <a:endParaRPr lang="en-CA"/>
          </a:p>
        </p:txBody>
      </p:sp>
    </p:spTree>
    <p:extLst>
      <p:ext uri="{BB962C8B-B14F-4D97-AF65-F5344CB8AC3E}">
        <p14:creationId xmlns:p14="http://schemas.microsoft.com/office/powerpoint/2010/main" val="903105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Exegesis?</a:t>
            </a:r>
          </a:p>
        </p:txBody>
      </p:sp>
      <p:sp>
        <p:nvSpPr>
          <p:cNvPr id="3" name="Content Placeholder 2"/>
          <p:cNvSpPr>
            <a:spLocks noGrp="1"/>
          </p:cNvSpPr>
          <p:nvPr>
            <p:ph idx="1"/>
          </p:nvPr>
        </p:nvSpPr>
        <p:spPr/>
        <p:txBody>
          <a:bodyPr/>
          <a:lstStyle/>
          <a:p>
            <a:pPr marL="114300" indent="0">
              <a:buNone/>
            </a:pPr>
            <a:r>
              <a:rPr lang="en-CA" sz="2400" dirty="0"/>
              <a:t>Exegesis is the careful, systematic study of the Scripture to discover the original, intended meaning.</a:t>
            </a:r>
          </a:p>
          <a:p>
            <a:pPr marL="411480" lvl="1" indent="0">
              <a:buNone/>
            </a:pPr>
            <a:r>
              <a:rPr lang="en-CA" sz="1200" dirty="0"/>
              <a:t>Gordon D. Fee and Douglas K. Stuart, How to Read the Bible for All Its Worth, 3rd ed. (Grand Rapids, MI: Zondervan Publishing House, 1993), 23.</a:t>
            </a:r>
          </a:p>
        </p:txBody>
      </p:sp>
      <p:sp>
        <p:nvSpPr>
          <p:cNvPr id="4" name="Slide Number Placeholder 3">
            <a:extLst>
              <a:ext uri="{FF2B5EF4-FFF2-40B4-BE49-F238E27FC236}">
                <a16:creationId xmlns:a16="http://schemas.microsoft.com/office/drawing/2014/main" id="{D0116300-3F62-88B3-F353-80E29EAA4D6D}"/>
              </a:ext>
            </a:extLst>
          </p:cNvPr>
          <p:cNvSpPr>
            <a:spLocks noGrp="1"/>
          </p:cNvSpPr>
          <p:nvPr>
            <p:ph type="sldNum" sz="quarter" idx="12"/>
          </p:nvPr>
        </p:nvSpPr>
        <p:spPr/>
        <p:txBody>
          <a:bodyPr/>
          <a:lstStyle/>
          <a:p>
            <a:fld id="{785AD609-80F5-4119-8007-1FBF8079BF07}" type="slidenum">
              <a:rPr lang="en-CA" smtClean="0"/>
              <a:t>34</a:t>
            </a:fld>
            <a:endParaRPr lang="en-CA"/>
          </a:p>
        </p:txBody>
      </p:sp>
    </p:spTree>
    <p:extLst>
      <p:ext uri="{BB962C8B-B14F-4D97-AF65-F5344CB8AC3E}">
        <p14:creationId xmlns:p14="http://schemas.microsoft.com/office/powerpoint/2010/main" val="2209291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Doing Exegesis</a:t>
            </a:r>
          </a:p>
        </p:txBody>
      </p:sp>
      <p:sp>
        <p:nvSpPr>
          <p:cNvPr id="3" name="Content Placeholder 2"/>
          <p:cNvSpPr>
            <a:spLocks noGrp="1"/>
          </p:cNvSpPr>
          <p:nvPr>
            <p:ph idx="1"/>
          </p:nvPr>
        </p:nvSpPr>
        <p:spPr/>
        <p:txBody>
          <a:bodyPr>
            <a:normAutofit/>
          </a:bodyPr>
          <a:lstStyle/>
          <a:p>
            <a:r>
              <a:rPr lang="en-CA" sz="3200" dirty="0"/>
              <a:t>The historical context</a:t>
            </a:r>
          </a:p>
          <a:p>
            <a:pPr lvl="1"/>
            <a:r>
              <a:rPr lang="en-CA" sz="3200" dirty="0"/>
              <a:t>Resources:</a:t>
            </a:r>
          </a:p>
          <a:p>
            <a:pPr lvl="2"/>
            <a:r>
              <a:rPr lang="en-CA" sz="2800" dirty="0"/>
              <a:t>Bible Dictionary</a:t>
            </a:r>
          </a:p>
          <a:p>
            <a:pPr lvl="2"/>
            <a:r>
              <a:rPr lang="en-CA" sz="2800" dirty="0"/>
              <a:t>Introduction</a:t>
            </a:r>
          </a:p>
        </p:txBody>
      </p:sp>
      <p:sp>
        <p:nvSpPr>
          <p:cNvPr id="4" name="Slide Number Placeholder 3">
            <a:extLst>
              <a:ext uri="{FF2B5EF4-FFF2-40B4-BE49-F238E27FC236}">
                <a16:creationId xmlns:a16="http://schemas.microsoft.com/office/drawing/2014/main" id="{EA6C41DC-FB8F-8FA4-1F51-66B6D3C45764}"/>
              </a:ext>
            </a:extLst>
          </p:cNvPr>
          <p:cNvSpPr>
            <a:spLocks noGrp="1"/>
          </p:cNvSpPr>
          <p:nvPr>
            <p:ph type="sldNum" sz="quarter" idx="12"/>
          </p:nvPr>
        </p:nvSpPr>
        <p:spPr/>
        <p:txBody>
          <a:bodyPr/>
          <a:lstStyle/>
          <a:p>
            <a:fld id="{785AD609-80F5-4119-8007-1FBF8079BF07}" type="slidenum">
              <a:rPr lang="en-CA" smtClean="0"/>
              <a:t>35</a:t>
            </a:fld>
            <a:endParaRPr lang="en-CA"/>
          </a:p>
        </p:txBody>
      </p:sp>
    </p:spTree>
    <p:extLst>
      <p:ext uri="{BB962C8B-B14F-4D97-AF65-F5344CB8AC3E}">
        <p14:creationId xmlns:p14="http://schemas.microsoft.com/office/powerpoint/2010/main" val="196870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Doing Exegesis</a:t>
            </a:r>
          </a:p>
        </p:txBody>
      </p:sp>
      <p:sp>
        <p:nvSpPr>
          <p:cNvPr id="3" name="Content Placeholder 2"/>
          <p:cNvSpPr>
            <a:spLocks noGrp="1"/>
          </p:cNvSpPr>
          <p:nvPr>
            <p:ph idx="1"/>
          </p:nvPr>
        </p:nvSpPr>
        <p:spPr/>
        <p:txBody>
          <a:bodyPr>
            <a:normAutofit/>
          </a:bodyPr>
          <a:lstStyle/>
          <a:p>
            <a:r>
              <a:rPr lang="en-CA" sz="2800" dirty="0"/>
              <a:t>The literary context</a:t>
            </a:r>
          </a:p>
          <a:p>
            <a:pPr lvl="1"/>
            <a:r>
              <a:rPr lang="en-CA" sz="2800" dirty="0"/>
              <a:t>Question: “What’s the point?”</a:t>
            </a:r>
          </a:p>
          <a:p>
            <a:pPr lvl="1"/>
            <a:r>
              <a:rPr lang="en-CA" sz="2800" dirty="0"/>
              <a:t>“Staying on the Line”</a:t>
            </a:r>
          </a:p>
        </p:txBody>
      </p:sp>
      <p:sp>
        <p:nvSpPr>
          <p:cNvPr id="4" name="Slide Number Placeholder 3">
            <a:extLst>
              <a:ext uri="{FF2B5EF4-FFF2-40B4-BE49-F238E27FC236}">
                <a16:creationId xmlns:a16="http://schemas.microsoft.com/office/drawing/2014/main" id="{323F3192-AFAE-2B62-ACF4-2DDCB3DE0EB9}"/>
              </a:ext>
            </a:extLst>
          </p:cNvPr>
          <p:cNvSpPr>
            <a:spLocks noGrp="1"/>
          </p:cNvSpPr>
          <p:nvPr>
            <p:ph type="sldNum" sz="quarter" idx="12"/>
          </p:nvPr>
        </p:nvSpPr>
        <p:spPr/>
        <p:txBody>
          <a:bodyPr/>
          <a:lstStyle/>
          <a:p>
            <a:fld id="{785AD609-80F5-4119-8007-1FBF8079BF07}" type="slidenum">
              <a:rPr lang="en-CA" smtClean="0"/>
              <a:t>36</a:t>
            </a:fld>
            <a:endParaRPr lang="en-CA"/>
          </a:p>
        </p:txBody>
      </p:sp>
    </p:spTree>
    <p:extLst>
      <p:ext uri="{BB962C8B-B14F-4D97-AF65-F5344CB8AC3E}">
        <p14:creationId xmlns:p14="http://schemas.microsoft.com/office/powerpoint/2010/main" val="1437076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57375"/>
            <a:ext cx="7620000" cy="4286250"/>
          </a:xfrm>
        </p:spPr>
      </p:pic>
      <p:sp>
        <p:nvSpPr>
          <p:cNvPr id="3" name="Slide Number Placeholder 2">
            <a:extLst>
              <a:ext uri="{FF2B5EF4-FFF2-40B4-BE49-F238E27FC236}">
                <a16:creationId xmlns:a16="http://schemas.microsoft.com/office/drawing/2014/main" id="{46417A91-AB47-3199-0F0B-E77DA8F3FA86}"/>
              </a:ext>
            </a:extLst>
          </p:cNvPr>
          <p:cNvSpPr>
            <a:spLocks noGrp="1"/>
          </p:cNvSpPr>
          <p:nvPr>
            <p:ph type="sldNum" sz="quarter" idx="12"/>
          </p:nvPr>
        </p:nvSpPr>
        <p:spPr/>
        <p:txBody>
          <a:bodyPr/>
          <a:lstStyle/>
          <a:p>
            <a:fld id="{785AD609-80F5-4119-8007-1FBF8079BF07}" type="slidenum">
              <a:rPr lang="en-CA" smtClean="0"/>
              <a:t>37</a:t>
            </a:fld>
            <a:endParaRPr lang="en-CA"/>
          </a:p>
        </p:txBody>
      </p:sp>
    </p:spTree>
    <p:extLst>
      <p:ext uri="{BB962C8B-B14F-4D97-AF65-F5344CB8AC3E}">
        <p14:creationId xmlns:p14="http://schemas.microsoft.com/office/powerpoint/2010/main" val="357435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r>
              <a:rPr lang="en-CA" sz="3200" dirty="0"/>
              <a:t>Following Wycliffe’s Suggestion</a:t>
            </a:r>
          </a:p>
        </p:txBody>
      </p:sp>
      <p:sp>
        <p:nvSpPr>
          <p:cNvPr id="3" name="Content Placeholder 2"/>
          <p:cNvSpPr>
            <a:spLocks noGrp="1"/>
          </p:cNvSpPr>
          <p:nvPr>
            <p:ph idx="1"/>
          </p:nvPr>
        </p:nvSpPr>
        <p:spPr>
          <a:xfrm>
            <a:off x="395536" y="908720"/>
            <a:ext cx="7620000" cy="4800600"/>
          </a:xfrm>
        </p:spPr>
        <p:txBody>
          <a:bodyPr>
            <a:normAutofit/>
          </a:bodyPr>
          <a:lstStyle/>
          <a:p>
            <a:pPr marL="571500" indent="-457200">
              <a:buFont typeface="+mj-lt"/>
              <a:buAutoNum type="arabicPeriod"/>
            </a:pPr>
            <a:r>
              <a:rPr lang="en-CA" sz="2400" dirty="0"/>
              <a:t>What is spoken or written?</a:t>
            </a:r>
          </a:p>
          <a:p>
            <a:pPr marL="571500" indent="-457200">
              <a:buFont typeface="+mj-lt"/>
              <a:buAutoNum type="arabicPeriod"/>
            </a:pPr>
            <a:r>
              <a:rPr lang="en-CA" sz="2400" dirty="0"/>
              <a:t>About whom is it talking about?</a:t>
            </a:r>
          </a:p>
          <a:p>
            <a:pPr marL="571500" indent="-457200">
              <a:buFont typeface="+mj-lt"/>
              <a:buAutoNum type="arabicPeriod"/>
            </a:pPr>
            <a:r>
              <a:rPr lang="en-CA" sz="2400" dirty="0"/>
              <a:t>To whom is it talking?</a:t>
            </a:r>
          </a:p>
          <a:p>
            <a:pPr marL="571500" indent="-457200">
              <a:buFont typeface="+mj-lt"/>
              <a:buAutoNum type="arabicPeriod"/>
            </a:pPr>
            <a:r>
              <a:rPr lang="en-CA" sz="2400" dirty="0"/>
              <a:t>What words are used?</a:t>
            </a:r>
          </a:p>
          <a:p>
            <a:pPr marL="571500" indent="-457200">
              <a:buFont typeface="+mj-lt"/>
              <a:buAutoNum type="arabicPeriod"/>
            </a:pPr>
            <a:r>
              <a:rPr lang="en-CA" sz="2400" dirty="0"/>
              <a:t>What time?</a:t>
            </a:r>
          </a:p>
          <a:p>
            <a:pPr marL="571500" indent="-457200">
              <a:buFont typeface="+mj-lt"/>
              <a:buAutoNum type="arabicPeriod"/>
            </a:pPr>
            <a:r>
              <a:rPr lang="en-CA" sz="2400" dirty="0"/>
              <a:t>Where was it written? Where was it sent?</a:t>
            </a:r>
          </a:p>
          <a:p>
            <a:pPr marL="571500" indent="-457200">
              <a:buFont typeface="+mj-lt"/>
              <a:buAutoNum type="arabicPeriod"/>
            </a:pPr>
            <a:r>
              <a:rPr lang="en-CA" sz="2400" dirty="0"/>
              <a:t>What were the circumstances?</a:t>
            </a:r>
          </a:p>
          <a:p>
            <a:pPr marL="571500" indent="-457200">
              <a:buFont typeface="+mj-lt"/>
              <a:buAutoNum type="arabicPeriod"/>
            </a:pPr>
            <a:r>
              <a:rPr lang="en-CA" sz="2400" dirty="0"/>
              <a:t>What is written immediately before, and immediately following?</a:t>
            </a:r>
          </a:p>
          <a:p>
            <a:pPr marL="868680" lvl="1" indent="-457200">
              <a:buFont typeface="+mj-lt"/>
              <a:buAutoNum type="arabicPeriod"/>
            </a:pPr>
            <a:r>
              <a:rPr lang="en-CA" sz="2400" dirty="0"/>
              <a:t>Example: Mark 8:22-26. How does context matter in understanding this text?</a:t>
            </a:r>
          </a:p>
        </p:txBody>
      </p:sp>
      <p:sp>
        <p:nvSpPr>
          <p:cNvPr id="4" name="Slide Number Placeholder 3">
            <a:extLst>
              <a:ext uri="{FF2B5EF4-FFF2-40B4-BE49-F238E27FC236}">
                <a16:creationId xmlns:a16="http://schemas.microsoft.com/office/drawing/2014/main" id="{06108658-3513-5A7A-F69F-56664EB05EAC}"/>
              </a:ext>
            </a:extLst>
          </p:cNvPr>
          <p:cNvSpPr>
            <a:spLocks noGrp="1"/>
          </p:cNvSpPr>
          <p:nvPr>
            <p:ph type="sldNum" sz="quarter" idx="12"/>
          </p:nvPr>
        </p:nvSpPr>
        <p:spPr/>
        <p:txBody>
          <a:bodyPr/>
          <a:lstStyle/>
          <a:p>
            <a:fld id="{785AD609-80F5-4119-8007-1FBF8079BF07}" type="slidenum">
              <a:rPr lang="en-CA" smtClean="0"/>
              <a:t>38</a:t>
            </a:fld>
            <a:endParaRPr lang="en-CA"/>
          </a:p>
        </p:txBody>
      </p:sp>
    </p:spTree>
    <p:extLst>
      <p:ext uri="{BB962C8B-B14F-4D97-AF65-F5344CB8AC3E}">
        <p14:creationId xmlns:p14="http://schemas.microsoft.com/office/powerpoint/2010/main" val="21208769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Doing Exegesis</a:t>
            </a:r>
          </a:p>
        </p:txBody>
      </p:sp>
      <p:sp>
        <p:nvSpPr>
          <p:cNvPr id="3" name="Content Placeholder 2"/>
          <p:cNvSpPr>
            <a:spLocks noGrp="1"/>
          </p:cNvSpPr>
          <p:nvPr>
            <p:ph idx="1"/>
          </p:nvPr>
        </p:nvSpPr>
        <p:spPr/>
        <p:txBody>
          <a:bodyPr>
            <a:normAutofit/>
          </a:bodyPr>
          <a:lstStyle/>
          <a:p>
            <a:r>
              <a:rPr lang="en-CA" sz="2800" dirty="0"/>
              <a:t>Content</a:t>
            </a:r>
          </a:p>
          <a:p>
            <a:r>
              <a:rPr lang="en-CA" sz="2800" dirty="0"/>
              <a:t>Tools</a:t>
            </a:r>
          </a:p>
          <a:p>
            <a:pPr lvl="1"/>
            <a:r>
              <a:rPr lang="en-CA" sz="2800" dirty="0"/>
              <a:t>A good translation</a:t>
            </a:r>
          </a:p>
          <a:p>
            <a:pPr lvl="1"/>
            <a:r>
              <a:rPr lang="en-CA" sz="2800" dirty="0"/>
              <a:t>A good dictionary</a:t>
            </a:r>
          </a:p>
          <a:p>
            <a:pPr lvl="1"/>
            <a:r>
              <a:rPr lang="en-CA" sz="2800" dirty="0"/>
              <a:t>Good commentaries</a:t>
            </a:r>
          </a:p>
        </p:txBody>
      </p:sp>
      <p:sp>
        <p:nvSpPr>
          <p:cNvPr id="4" name="Slide Number Placeholder 3">
            <a:extLst>
              <a:ext uri="{FF2B5EF4-FFF2-40B4-BE49-F238E27FC236}">
                <a16:creationId xmlns:a16="http://schemas.microsoft.com/office/drawing/2014/main" id="{7BD304F8-3418-A11E-6189-402F79B1832B}"/>
              </a:ext>
            </a:extLst>
          </p:cNvPr>
          <p:cNvSpPr>
            <a:spLocks noGrp="1"/>
          </p:cNvSpPr>
          <p:nvPr>
            <p:ph type="sldNum" sz="quarter" idx="12"/>
          </p:nvPr>
        </p:nvSpPr>
        <p:spPr/>
        <p:txBody>
          <a:bodyPr/>
          <a:lstStyle/>
          <a:p>
            <a:fld id="{785AD609-80F5-4119-8007-1FBF8079BF07}" type="slidenum">
              <a:rPr lang="en-CA" smtClean="0"/>
              <a:t>39</a:t>
            </a:fld>
            <a:endParaRPr lang="en-CA"/>
          </a:p>
        </p:txBody>
      </p:sp>
    </p:spTree>
    <p:extLst>
      <p:ext uri="{BB962C8B-B14F-4D97-AF65-F5344CB8AC3E}">
        <p14:creationId xmlns:p14="http://schemas.microsoft.com/office/powerpoint/2010/main" val="349531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CDCC0-4835-E768-FE62-88E59E5670FD}"/>
              </a:ext>
            </a:extLst>
          </p:cNvPr>
          <p:cNvSpPr>
            <a:spLocks noGrp="1"/>
          </p:cNvSpPr>
          <p:nvPr>
            <p:ph type="title"/>
          </p:nvPr>
        </p:nvSpPr>
        <p:spPr/>
        <p:txBody>
          <a:bodyPr/>
          <a:lstStyle/>
          <a:p>
            <a:r>
              <a:rPr lang="en-CA" dirty="0"/>
              <a:t>Resolving the Crisis</a:t>
            </a:r>
          </a:p>
        </p:txBody>
      </p:sp>
      <p:sp>
        <p:nvSpPr>
          <p:cNvPr id="3" name="Slide Number Placeholder 2">
            <a:extLst>
              <a:ext uri="{FF2B5EF4-FFF2-40B4-BE49-F238E27FC236}">
                <a16:creationId xmlns:a16="http://schemas.microsoft.com/office/drawing/2014/main" id="{479D58A4-80E7-8996-67D5-1A927384CE07}"/>
              </a:ext>
            </a:extLst>
          </p:cNvPr>
          <p:cNvSpPr>
            <a:spLocks noGrp="1"/>
          </p:cNvSpPr>
          <p:nvPr>
            <p:ph type="sldNum" sz="quarter" idx="12"/>
          </p:nvPr>
        </p:nvSpPr>
        <p:spPr/>
        <p:txBody>
          <a:bodyPr/>
          <a:lstStyle/>
          <a:p>
            <a:fld id="{785AD609-80F5-4119-8007-1FBF8079BF07}" type="slidenum">
              <a:rPr lang="en-CA" smtClean="0"/>
              <a:t>4</a:t>
            </a:fld>
            <a:endParaRPr lang="en-CA"/>
          </a:p>
        </p:txBody>
      </p:sp>
      <p:sp>
        <p:nvSpPr>
          <p:cNvPr id="4" name="Content Placeholder 3">
            <a:extLst>
              <a:ext uri="{FF2B5EF4-FFF2-40B4-BE49-F238E27FC236}">
                <a16:creationId xmlns:a16="http://schemas.microsoft.com/office/drawing/2014/main" id="{BA7E49D6-1436-2232-247D-2318BE38A436}"/>
              </a:ext>
            </a:extLst>
          </p:cNvPr>
          <p:cNvSpPr>
            <a:spLocks noGrp="1"/>
          </p:cNvSpPr>
          <p:nvPr>
            <p:ph sz="quarter" idx="13"/>
          </p:nvPr>
        </p:nvSpPr>
        <p:spPr/>
        <p:txBody>
          <a:bodyPr>
            <a:normAutofit/>
          </a:bodyPr>
          <a:lstStyle/>
          <a:p>
            <a:pPr>
              <a:buFont typeface="+mj-lt"/>
              <a:buAutoNum type="arabicPeriod"/>
            </a:pPr>
            <a:r>
              <a:rPr lang="en-CA" sz="2000" dirty="0"/>
              <a:t>A new submission to Biblical Authority and Sufficiency</a:t>
            </a:r>
          </a:p>
          <a:p>
            <a:pPr>
              <a:buFont typeface="+mj-lt"/>
              <a:buAutoNum type="arabicPeriod"/>
            </a:pPr>
            <a:r>
              <a:rPr lang="en-CA" sz="2000" dirty="0"/>
              <a:t>A renewed commitment to training preachers in the Word of God</a:t>
            </a:r>
          </a:p>
          <a:p>
            <a:pPr>
              <a:buFont typeface="+mj-lt"/>
              <a:buAutoNum type="arabicPeriod"/>
            </a:pPr>
            <a:r>
              <a:rPr lang="en-CA" sz="2000" dirty="0"/>
              <a:t>A growing appreciation for Scripture in the Church</a:t>
            </a:r>
          </a:p>
          <a:p>
            <a:pPr>
              <a:buFont typeface="+mj-lt"/>
              <a:buAutoNum type="arabicPeriod"/>
            </a:pPr>
            <a:r>
              <a:rPr lang="en-CA" sz="2000" dirty="0"/>
              <a:t>A demand to measure all things by Scripture</a:t>
            </a:r>
          </a:p>
          <a:p>
            <a:pPr lvl="1">
              <a:buFont typeface="+mj-lt"/>
              <a:buAutoNum type="arabicPeriod"/>
            </a:pPr>
            <a:r>
              <a:rPr lang="en-CA" sz="2000" dirty="0"/>
              <a:t>Experiences</a:t>
            </a:r>
          </a:p>
          <a:p>
            <a:pPr lvl="1">
              <a:buFont typeface="+mj-lt"/>
              <a:buAutoNum type="arabicPeriod"/>
            </a:pPr>
            <a:r>
              <a:rPr lang="en-CA" sz="2000" dirty="0"/>
              <a:t>Doctrines</a:t>
            </a:r>
          </a:p>
          <a:p>
            <a:pPr lvl="1">
              <a:buFont typeface="+mj-lt"/>
              <a:buAutoNum type="arabicPeriod"/>
            </a:pPr>
            <a:r>
              <a:rPr lang="en-CA" sz="2000" dirty="0"/>
              <a:t>Personal life</a:t>
            </a:r>
          </a:p>
          <a:p>
            <a:pPr lvl="1">
              <a:buFont typeface="+mj-lt"/>
              <a:buAutoNum type="arabicPeriod"/>
            </a:pPr>
            <a:r>
              <a:rPr lang="en-CA" sz="2000" dirty="0"/>
              <a:t>Church life</a:t>
            </a:r>
          </a:p>
        </p:txBody>
      </p:sp>
    </p:spTree>
    <p:extLst>
      <p:ext uri="{BB962C8B-B14F-4D97-AF65-F5344CB8AC3E}">
        <p14:creationId xmlns:p14="http://schemas.microsoft.com/office/powerpoint/2010/main" val="412364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Hermeneutics</a:t>
            </a:r>
          </a:p>
        </p:txBody>
      </p:sp>
      <p:sp>
        <p:nvSpPr>
          <p:cNvPr id="3" name="Content Placeholder 2"/>
          <p:cNvSpPr>
            <a:spLocks noGrp="1"/>
          </p:cNvSpPr>
          <p:nvPr>
            <p:ph idx="1"/>
          </p:nvPr>
        </p:nvSpPr>
        <p:spPr/>
        <p:txBody>
          <a:bodyPr/>
          <a:lstStyle/>
          <a:p>
            <a:pPr marL="114300" indent="0">
              <a:buNone/>
            </a:pPr>
            <a:r>
              <a:rPr lang="en-US" sz="2400" i="1" u="sng" dirty="0"/>
              <a:t>NOT</a:t>
            </a:r>
            <a:r>
              <a:rPr lang="en-US" sz="2400" b="1" dirty="0"/>
              <a:t> </a:t>
            </a:r>
            <a:r>
              <a:rPr lang="en-US" sz="2400" dirty="0"/>
              <a:t>our working definition—but this is the source of the word:</a:t>
            </a:r>
          </a:p>
          <a:p>
            <a:pPr marL="114300" indent="0">
              <a:buNone/>
            </a:pPr>
            <a:endParaRPr lang="en-US" sz="2400" i="1" u="sng" dirty="0"/>
          </a:p>
          <a:p>
            <a:pPr marL="114300" indent="0">
              <a:buNone/>
            </a:pPr>
            <a:r>
              <a:rPr lang="en-US" sz="2400" b="1" dirty="0"/>
              <a:t>Hermes \ˈ</a:t>
            </a:r>
            <a:r>
              <a:rPr lang="en-US" sz="2400" b="1" dirty="0" err="1"/>
              <a:t>hər</a:t>
            </a:r>
            <a:r>
              <a:rPr lang="en-US" sz="2400" b="1" dirty="0"/>
              <a:t>-(ˌ)</a:t>
            </a:r>
            <a:r>
              <a:rPr lang="en-US" sz="2400" b="1" dirty="0" err="1"/>
              <a:t>mēz</a:t>
            </a:r>
            <a:r>
              <a:rPr lang="en-US" sz="2400" b="1" dirty="0"/>
              <a:t>\ </a:t>
            </a:r>
            <a:r>
              <a:rPr lang="en-US" sz="2400" b="1" i="1" dirty="0"/>
              <a:t>noun</a:t>
            </a:r>
          </a:p>
          <a:p>
            <a:pPr marL="114300" indent="0">
              <a:buNone/>
            </a:pPr>
            <a:r>
              <a:rPr lang="en-CA" sz="2400" dirty="0"/>
              <a:t>[Latin, from Greek </a:t>
            </a:r>
            <a:r>
              <a:rPr lang="en-CA" sz="2400" i="1" dirty="0" err="1"/>
              <a:t>Hermēs</a:t>
            </a:r>
            <a:r>
              <a:rPr lang="en-CA" sz="2400" i="1" dirty="0"/>
              <a:t>] 14th century</a:t>
            </a:r>
            <a:r>
              <a:rPr lang="en-CA" sz="2400" b="1" i="1" dirty="0"/>
              <a:t>: a Greek god of commerce, eloquence, invention, travel, and theft who serves as herald and messenger of the other gods—compare mercury</a:t>
            </a:r>
          </a:p>
          <a:p>
            <a:pPr lvl="1"/>
            <a:r>
              <a:rPr lang="en-CA" dirty="0"/>
              <a:t> </a:t>
            </a:r>
            <a:r>
              <a:rPr lang="en-CA" dirty="0" err="1"/>
              <a:t>Inc</a:t>
            </a:r>
            <a:r>
              <a:rPr lang="en-CA" dirty="0"/>
              <a:t> Merriam-Webster, Merriam-</a:t>
            </a:r>
            <a:r>
              <a:rPr lang="en-CA" dirty="0" err="1"/>
              <a:t>Websters</a:t>
            </a:r>
            <a:r>
              <a:rPr lang="en-CA" dirty="0"/>
              <a:t> Collegiate Dictionary. (Springfield, MA: Merriam-Webster, Inc., 2003).</a:t>
            </a:r>
          </a:p>
        </p:txBody>
      </p:sp>
      <p:sp>
        <p:nvSpPr>
          <p:cNvPr id="4" name="Slide Number Placeholder 3">
            <a:extLst>
              <a:ext uri="{FF2B5EF4-FFF2-40B4-BE49-F238E27FC236}">
                <a16:creationId xmlns:a16="http://schemas.microsoft.com/office/drawing/2014/main" id="{ADDDD0F2-053B-464E-20B1-506B12905A64}"/>
              </a:ext>
            </a:extLst>
          </p:cNvPr>
          <p:cNvSpPr>
            <a:spLocks noGrp="1"/>
          </p:cNvSpPr>
          <p:nvPr>
            <p:ph type="sldNum" sz="quarter" idx="12"/>
          </p:nvPr>
        </p:nvSpPr>
        <p:spPr/>
        <p:txBody>
          <a:bodyPr/>
          <a:lstStyle/>
          <a:p>
            <a:fld id="{785AD609-80F5-4119-8007-1FBF8079BF07}" type="slidenum">
              <a:rPr lang="en-CA" smtClean="0"/>
              <a:t>40</a:t>
            </a:fld>
            <a:endParaRPr lang="en-CA"/>
          </a:p>
        </p:txBody>
      </p:sp>
    </p:spTree>
    <p:extLst>
      <p:ext uri="{BB962C8B-B14F-4D97-AF65-F5344CB8AC3E}">
        <p14:creationId xmlns:p14="http://schemas.microsoft.com/office/powerpoint/2010/main" val="3200951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Hermeneutics</a:t>
            </a:r>
          </a:p>
        </p:txBody>
      </p:sp>
      <p:sp>
        <p:nvSpPr>
          <p:cNvPr id="3" name="Content Placeholder 2"/>
          <p:cNvSpPr>
            <a:spLocks noGrp="1"/>
          </p:cNvSpPr>
          <p:nvPr>
            <p:ph idx="1"/>
          </p:nvPr>
        </p:nvSpPr>
        <p:spPr/>
        <p:txBody>
          <a:bodyPr>
            <a:normAutofit/>
          </a:bodyPr>
          <a:lstStyle/>
          <a:p>
            <a:pPr marL="114300" indent="0">
              <a:buNone/>
            </a:pPr>
            <a:r>
              <a:rPr lang="en-CA" sz="2800" dirty="0"/>
              <a:t>“Although the word ‘hermeneutics’ ordinarily covers the whole field of interpretation, including exegesis, it is also used in the narrower sense of seeking the contemporary relevance of ancient texts. In this book we will use it exclusively in this way—to ask the questions about the Bible’s meaning in the ‘here and now’—even though we know this is not the word’s most common meaning.”</a:t>
            </a:r>
          </a:p>
          <a:p>
            <a:pPr lvl="1"/>
            <a:r>
              <a:rPr lang="en-CA" sz="1200" dirty="0"/>
              <a:t> Gordon D. Fee and Douglas K. Stuart, How to Read the Bible for All Its Worth, 3rd ed. (Grand Rapids, MI: Zondervan Publishing House, 1993), 29.</a:t>
            </a:r>
          </a:p>
        </p:txBody>
      </p:sp>
      <p:sp>
        <p:nvSpPr>
          <p:cNvPr id="4" name="Slide Number Placeholder 3">
            <a:extLst>
              <a:ext uri="{FF2B5EF4-FFF2-40B4-BE49-F238E27FC236}">
                <a16:creationId xmlns:a16="http://schemas.microsoft.com/office/drawing/2014/main" id="{31EF2E51-6326-7718-37D8-1DE5D1FCFA23}"/>
              </a:ext>
            </a:extLst>
          </p:cNvPr>
          <p:cNvSpPr>
            <a:spLocks noGrp="1"/>
          </p:cNvSpPr>
          <p:nvPr>
            <p:ph type="sldNum" sz="quarter" idx="12"/>
          </p:nvPr>
        </p:nvSpPr>
        <p:spPr/>
        <p:txBody>
          <a:bodyPr/>
          <a:lstStyle/>
          <a:p>
            <a:fld id="{785AD609-80F5-4119-8007-1FBF8079BF07}" type="slidenum">
              <a:rPr lang="en-CA" smtClean="0"/>
              <a:t>41</a:t>
            </a:fld>
            <a:endParaRPr lang="en-CA"/>
          </a:p>
        </p:txBody>
      </p:sp>
    </p:spTree>
    <p:extLst>
      <p:ext uri="{BB962C8B-B14F-4D97-AF65-F5344CB8AC3E}">
        <p14:creationId xmlns:p14="http://schemas.microsoft.com/office/powerpoint/2010/main" val="22041853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a:t>Goals and Principles of Hermeneutics</a:t>
            </a:r>
          </a:p>
        </p:txBody>
      </p:sp>
      <p:sp>
        <p:nvSpPr>
          <p:cNvPr id="3" name="Content Placeholder 2"/>
          <p:cNvSpPr>
            <a:spLocks noGrp="1"/>
          </p:cNvSpPr>
          <p:nvPr>
            <p:ph idx="1"/>
          </p:nvPr>
        </p:nvSpPr>
        <p:spPr/>
        <p:txBody>
          <a:bodyPr>
            <a:normAutofit/>
          </a:bodyPr>
          <a:lstStyle/>
          <a:p>
            <a:r>
              <a:rPr lang="en-CA" sz="2400" dirty="0"/>
              <a:t>To know the original intent of the author.</a:t>
            </a:r>
          </a:p>
          <a:p>
            <a:pPr lvl="1"/>
            <a:r>
              <a:rPr lang="en-CA" sz="2400" dirty="0"/>
              <a:t>Hermeutics is controlled by exegesis</a:t>
            </a:r>
          </a:p>
          <a:p>
            <a:pPr lvl="1"/>
            <a:r>
              <a:rPr lang="en-CA" sz="2400" dirty="0"/>
              <a:t>The dangers of subjectivism</a:t>
            </a:r>
          </a:p>
          <a:p>
            <a:r>
              <a:rPr lang="en-CA" sz="2400" dirty="0"/>
              <a:t>A text cannot mean what it never meant.</a:t>
            </a:r>
          </a:p>
        </p:txBody>
      </p:sp>
      <p:sp>
        <p:nvSpPr>
          <p:cNvPr id="4" name="Slide Number Placeholder 3">
            <a:extLst>
              <a:ext uri="{FF2B5EF4-FFF2-40B4-BE49-F238E27FC236}">
                <a16:creationId xmlns:a16="http://schemas.microsoft.com/office/drawing/2014/main" id="{576211FB-93A6-92F2-30C1-64A68F54B75E}"/>
              </a:ext>
            </a:extLst>
          </p:cNvPr>
          <p:cNvSpPr>
            <a:spLocks noGrp="1"/>
          </p:cNvSpPr>
          <p:nvPr>
            <p:ph type="sldNum" sz="quarter" idx="12"/>
          </p:nvPr>
        </p:nvSpPr>
        <p:spPr/>
        <p:txBody>
          <a:bodyPr/>
          <a:lstStyle/>
          <a:p>
            <a:fld id="{785AD609-80F5-4119-8007-1FBF8079BF07}" type="slidenum">
              <a:rPr lang="en-CA" smtClean="0"/>
              <a:t>42</a:t>
            </a:fld>
            <a:endParaRPr lang="en-CA"/>
          </a:p>
        </p:txBody>
      </p:sp>
    </p:spTree>
    <p:extLst>
      <p:ext uri="{BB962C8B-B14F-4D97-AF65-F5344CB8AC3E}">
        <p14:creationId xmlns:p14="http://schemas.microsoft.com/office/powerpoint/2010/main" val="1993752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Genre?</a:t>
            </a:r>
          </a:p>
        </p:txBody>
      </p:sp>
      <p:sp>
        <p:nvSpPr>
          <p:cNvPr id="3" name="Content Placeholder 2"/>
          <p:cNvSpPr>
            <a:spLocks noGrp="1"/>
          </p:cNvSpPr>
          <p:nvPr>
            <p:ph idx="1"/>
          </p:nvPr>
        </p:nvSpPr>
        <p:spPr/>
        <p:txBody>
          <a:bodyPr>
            <a:normAutofit/>
          </a:bodyPr>
          <a:lstStyle/>
          <a:p>
            <a:pPr marL="114300" indent="0">
              <a:buNone/>
            </a:pPr>
            <a:r>
              <a:rPr lang="en-CA" sz="2800" dirty="0"/>
              <a:t>Goldsworthy begins his discussion by listing five examples.</a:t>
            </a:r>
          </a:p>
          <a:p>
            <a:r>
              <a:rPr lang="en-CA" sz="2800" dirty="0"/>
              <a:t>Historical</a:t>
            </a:r>
          </a:p>
          <a:p>
            <a:r>
              <a:rPr lang="en-CA" sz="2800" dirty="0"/>
              <a:t>Metaphor</a:t>
            </a:r>
          </a:p>
          <a:p>
            <a:r>
              <a:rPr lang="en-CA" sz="2800" dirty="0"/>
              <a:t>Style of life</a:t>
            </a:r>
          </a:p>
          <a:p>
            <a:r>
              <a:rPr lang="en-CA" sz="2800" dirty="0"/>
              <a:t>Vision</a:t>
            </a:r>
          </a:p>
          <a:p>
            <a:r>
              <a:rPr lang="en-CA" sz="2800" dirty="0"/>
              <a:t>Beginning of a story</a:t>
            </a:r>
          </a:p>
          <a:p>
            <a:r>
              <a:rPr lang="en-CA" sz="2800" dirty="0"/>
              <a:t>Spiritual experience</a:t>
            </a:r>
          </a:p>
        </p:txBody>
      </p:sp>
      <p:sp>
        <p:nvSpPr>
          <p:cNvPr id="4" name="Slide Number Placeholder 3">
            <a:extLst>
              <a:ext uri="{FF2B5EF4-FFF2-40B4-BE49-F238E27FC236}">
                <a16:creationId xmlns:a16="http://schemas.microsoft.com/office/drawing/2014/main" id="{A9DD9231-6D2E-3B30-865D-A218829C31A0}"/>
              </a:ext>
            </a:extLst>
          </p:cNvPr>
          <p:cNvSpPr>
            <a:spLocks noGrp="1"/>
          </p:cNvSpPr>
          <p:nvPr>
            <p:ph type="sldNum" sz="quarter" idx="12"/>
          </p:nvPr>
        </p:nvSpPr>
        <p:spPr/>
        <p:txBody>
          <a:bodyPr/>
          <a:lstStyle/>
          <a:p>
            <a:fld id="{785AD609-80F5-4119-8007-1FBF8079BF07}" type="slidenum">
              <a:rPr lang="en-CA" smtClean="0"/>
              <a:t>43</a:t>
            </a:fld>
            <a:endParaRPr lang="en-CA"/>
          </a:p>
        </p:txBody>
      </p:sp>
    </p:spTree>
    <p:extLst>
      <p:ext uri="{BB962C8B-B14F-4D97-AF65-F5344CB8AC3E}">
        <p14:creationId xmlns:p14="http://schemas.microsoft.com/office/powerpoint/2010/main" val="14469554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Genre</a:t>
            </a:r>
          </a:p>
        </p:txBody>
      </p:sp>
      <p:sp>
        <p:nvSpPr>
          <p:cNvPr id="3" name="Content Placeholder 2"/>
          <p:cNvSpPr>
            <a:spLocks noGrp="1"/>
          </p:cNvSpPr>
          <p:nvPr>
            <p:ph idx="1"/>
          </p:nvPr>
        </p:nvSpPr>
        <p:spPr/>
        <p:txBody>
          <a:bodyPr>
            <a:normAutofit/>
          </a:bodyPr>
          <a:lstStyle/>
          <a:p>
            <a:pPr marL="114300" indent="0">
              <a:buNone/>
            </a:pPr>
            <a:r>
              <a:rPr lang="en-CA" sz="2800" dirty="0"/>
              <a:t>Broadly speaking, by genre we mean a class or group of literary texts that are marked out by certain common features that enable us to distinguish them from other texts.</a:t>
            </a:r>
          </a:p>
          <a:p>
            <a:pPr lvl="1"/>
            <a:r>
              <a:rPr lang="en-CA" dirty="0"/>
              <a:t> </a:t>
            </a:r>
            <a:r>
              <a:rPr lang="en-CA" sz="1200" dirty="0"/>
              <a:t>Graeme Goldsworthy, Preaching the Whole Bible as Christian Scripture: The Application of Biblical Theology to Expository Preaching (Grand Rapids, MI; Cambridge: William B. Eerdmans Publishing Company, 2000), 137.</a:t>
            </a:r>
          </a:p>
        </p:txBody>
      </p:sp>
      <p:sp>
        <p:nvSpPr>
          <p:cNvPr id="4" name="Slide Number Placeholder 3">
            <a:extLst>
              <a:ext uri="{FF2B5EF4-FFF2-40B4-BE49-F238E27FC236}">
                <a16:creationId xmlns:a16="http://schemas.microsoft.com/office/drawing/2014/main" id="{447DD85F-7DCF-52FD-BD1B-A77955B10D8B}"/>
              </a:ext>
            </a:extLst>
          </p:cNvPr>
          <p:cNvSpPr>
            <a:spLocks noGrp="1"/>
          </p:cNvSpPr>
          <p:nvPr>
            <p:ph type="sldNum" sz="quarter" idx="12"/>
          </p:nvPr>
        </p:nvSpPr>
        <p:spPr/>
        <p:txBody>
          <a:bodyPr/>
          <a:lstStyle/>
          <a:p>
            <a:fld id="{785AD609-80F5-4119-8007-1FBF8079BF07}" type="slidenum">
              <a:rPr lang="en-CA" smtClean="0"/>
              <a:t>44</a:t>
            </a:fld>
            <a:endParaRPr lang="en-CA"/>
          </a:p>
        </p:txBody>
      </p:sp>
    </p:spTree>
    <p:extLst>
      <p:ext uri="{BB962C8B-B14F-4D97-AF65-F5344CB8AC3E}">
        <p14:creationId xmlns:p14="http://schemas.microsoft.com/office/powerpoint/2010/main" val="39067733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E33B78-6334-D05F-9E48-C7B9A62C6343}"/>
              </a:ext>
            </a:extLst>
          </p:cNvPr>
          <p:cNvSpPr>
            <a:spLocks noGrp="1"/>
          </p:cNvSpPr>
          <p:nvPr>
            <p:ph type="title"/>
          </p:nvPr>
        </p:nvSpPr>
        <p:spPr/>
        <p:txBody>
          <a:bodyPr/>
          <a:lstStyle/>
          <a:p>
            <a:r>
              <a:rPr lang="en-CA" dirty="0"/>
              <a:t>Pitfalls and Missing the </a:t>
            </a:r>
            <a:r>
              <a:rPr lang="en-CA" dirty="0" err="1"/>
              <a:t>POint</a:t>
            </a:r>
            <a:endParaRPr lang="en-CA" dirty="0"/>
          </a:p>
        </p:txBody>
      </p:sp>
      <p:sp>
        <p:nvSpPr>
          <p:cNvPr id="6" name="Text Placeholder 5">
            <a:extLst>
              <a:ext uri="{FF2B5EF4-FFF2-40B4-BE49-F238E27FC236}">
                <a16:creationId xmlns:a16="http://schemas.microsoft.com/office/drawing/2014/main" id="{7410B13B-1E6C-62CD-CE53-13762305CB23}"/>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27BAE81D-202A-C305-BB4E-1A7D080ED3B3}"/>
              </a:ext>
            </a:extLst>
          </p:cNvPr>
          <p:cNvSpPr>
            <a:spLocks noGrp="1"/>
          </p:cNvSpPr>
          <p:nvPr>
            <p:ph type="sldNum" sz="quarter" idx="12"/>
          </p:nvPr>
        </p:nvSpPr>
        <p:spPr/>
        <p:txBody>
          <a:bodyPr/>
          <a:lstStyle/>
          <a:p>
            <a:fld id="{785AD609-80F5-4119-8007-1FBF8079BF07}" type="slidenum">
              <a:rPr lang="en-CA" smtClean="0"/>
              <a:t>45</a:t>
            </a:fld>
            <a:endParaRPr lang="en-CA"/>
          </a:p>
        </p:txBody>
      </p:sp>
    </p:spTree>
    <p:extLst>
      <p:ext uri="{BB962C8B-B14F-4D97-AF65-F5344CB8AC3E}">
        <p14:creationId xmlns:p14="http://schemas.microsoft.com/office/powerpoint/2010/main" val="340821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836712"/>
            <a:ext cx="8172400" cy="308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a:extLst>
              <a:ext uri="{FF2B5EF4-FFF2-40B4-BE49-F238E27FC236}">
                <a16:creationId xmlns:a16="http://schemas.microsoft.com/office/drawing/2014/main" id="{2DBB82FF-E326-2665-6BD0-5821A0BE6502}"/>
              </a:ext>
            </a:extLst>
          </p:cNvPr>
          <p:cNvSpPr txBox="1"/>
          <p:nvPr/>
        </p:nvSpPr>
        <p:spPr>
          <a:xfrm>
            <a:off x="107504" y="4365104"/>
            <a:ext cx="8172400" cy="2492990"/>
          </a:xfrm>
          <a:prstGeom prst="rect">
            <a:avLst/>
          </a:prstGeom>
          <a:noFill/>
        </p:spPr>
        <p:txBody>
          <a:bodyPr wrap="square" rtlCol="0">
            <a:spAutoFit/>
          </a:bodyPr>
          <a:lstStyle/>
          <a:p>
            <a:r>
              <a:rPr lang="en-US" sz="2400" dirty="0">
                <a:latin typeface="Open Sans" panose="020B0606030504020204" pitchFamily="34" charset="0"/>
              </a:rPr>
              <a:t>The invalid method of proceeding from text (T) to hearer (H) directly or intuitively (A) avoids the structure of revelation. The valid procedure is to trace the biblical path (B) from text to Christ and to link this with the biblical path (C) from Christ to hearer.</a:t>
            </a:r>
          </a:p>
          <a:p>
            <a:pPr lvl="1"/>
            <a:r>
              <a:rPr lang="en-US" dirty="0"/>
              <a:t> </a:t>
            </a:r>
            <a:r>
              <a:rPr lang="en-US" sz="1400" dirty="0"/>
              <a:t>Graeme Goldsworthy,  (Grand Rapids, MI; Cambridge: William B. Eerdmans Publishing Company, 2000), 117.</a:t>
            </a:r>
          </a:p>
          <a:p>
            <a:r>
              <a:rPr lang="en-US" b="0" i="0" u="none" strike="noStrike" baseline="0" dirty="0"/>
              <a:t> </a:t>
            </a:r>
            <a:endParaRPr lang="en-US" b="0" i="0" u="none" strike="noStrike" baseline="0" dirty="0">
              <a:solidFill>
                <a:srgbClr val="0000FF"/>
              </a:solidFill>
              <a:hlinkClick r:id="rId3"/>
            </a:endParaRPr>
          </a:p>
        </p:txBody>
      </p:sp>
      <p:sp>
        <p:nvSpPr>
          <p:cNvPr id="2" name="Slide Number Placeholder 1">
            <a:extLst>
              <a:ext uri="{FF2B5EF4-FFF2-40B4-BE49-F238E27FC236}">
                <a16:creationId xmlns:a16="http://schemas.microsoft.com/office/drawing/2014/main" id="{6EC6BAF2-8D59-5E40-2BF2-A3141874173B}"/>
              </a:ext>
            </a:extLst>
          </p:cNvPr>
          <p:cNvSpPr>
            <a:spLocks noGrp="1"/>
          </p:cNvSpPr>
          <p:nvPr>
            <p:ph type="sldNum" sz="quarter" idx="12"/>
          </p:nvPr>
        </p:nvSpPr>
        <p:spPr/>
        <p:txBody>
          <a:bodyPr/>
          <a:lstStyle/>
          <a:p>
            <a:fld id="{785AD609-80F5-4119-8007-1FBF8079BF07}" type="slidenum">
              <a:rPr lang="en-CA" smtClean="0"/>
              <a:t>46</a:t>
            </a:fld>
            <a:endParaRPr lang="en-CA"/>
          </a:p>
        </p:txBody>
      </p:sp>
    </p:spTree>
    <p:extLst>
      <p:ext uri="{BB962C8B-B14F-4D97-AF65-F5344CB8AC3E}">
        <p14:creationId xmlns:p14="http://schemas.microsoft.com/office/powerpoint/2010/main" val="2705180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41763"/>
            <a:ext cx="8172400" cy="5355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6D1331BD-983D-12F0-8935-394E34DAF09D}"/>
              </a:ext>
            </a:extLst>
          </p:cNvPr>
          <p:cNvSpPr>
            <a:spLocks noGrp="1"/>
          </p:cNvSpPr>
          <p:nvPr>
            <p:ph type="sldNum" sz="quarter" idx="12"/>
          </p:nvPr>
        </p:nvSpPr>
        <p:spPr/>
        <p:txBody>
          <a:bodyPr/>
          <a:lstStyle/>
          <a:p>
            <a:fld id="{785AD609-80F5-4119-8007-1FBF8079BF07}" type="slidenum">
              <a:rPr lang="en-CA" smtClean="0"/>
              <a:t>47</a:t>
            </a:fld>
            <a:endParaRPr lang="en-CA"/>
          </a:p>
        </p:txBody>
      </p:sp>
    </p:spTree>
    <p:extLst>
      <p:ext uri="{BB962C8B-B14F-4D97-AF65-F5344CB8AC3E}">
        <p14:creationId xmlns:p14="http://schemas.microsoft.com/office/powerpoint/2010/main" val="1067953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028343"/>
            <a:ext cx="6912768" cy="3231654"/>
          </a:xfrm>
          <a:prstGeom prst="rect">
            <a:avLst/>
          </a:prstGeom>
        </p:spPr>
        <p:txBody>
          <a:bodyPr wrap="square">
            <a:spAutoFit/>
          </a:bodyPr>
          <a:lstStyle/>
          <a:p>
            <a:r>
              <a:rPr lang="en-CA" sz="2800" dirty="0"/>
              <a:t>“That the whole Bible testifies to Christ is what we mean when we say that Christ is in all the Scriptures. It is because of this that the preacher must ask the question of every sermon, ‘Did the sermon show how the text testifies to Christ?’”</a:t>
            </a:r>
          </a:p>
          <a:p>
            <a:r>
              <a:rPr lang="en-CA" sz="1200" dirty="0"/>
              <a:t> Graeme Goldsworthy, </a:t>
            </a:r>
            <a:r>
              <a:rPr lang="en-CA" sz="1200" i="1" dirty="0"/>
              <a:t>Preaching the Whole Bible as Christian Scripture: The Application of Biblical Theology to Expository Preaching</a:t>
            </a:r>
            <a:r>
              <a:rPr lang="en-CA" sz="1200" dirty="0"/>
              <a:t> (Grand Rapids, MI; Cambridge: William B. Eerdmans Publishing Company, 2000), 138.</a:t>
            </a:r>
          </a:p>
        </p:txBody>
      </p:sp>
      <p:sp>
        <p:nvSpPr>
          <p:cNvPr id="3" name="Slide Number Placeholder 2">
            <a:extLst>
              <a:ext uri="{FF2B5EF4-FFF2-40B4-BE49-F238E27FC236}">
                <a16:creationId xmlns:a16="http://schemas.microsoft.com/office/drawing/2014/main" id="{930ECD33-A710-5E72-0088-41348E54FEB2}"/>
              </a:ext>
            </a:extLst>
          </p:cNvPr>
          <p:cNvSpPr>
            <a:spLocks noGrp="1"/>
          </p:cNvSpPr>
          <p:nvPr>
            <p:ph type="sldNum" sz="quarter" idx="12"/>
          </p:nvPr>
        </p:nvSpPr>
        <p:spPr/>
        <p:txBody>
          <a:bodyPr/>
          <a:lstStyle/>
          <a:p>
            <a:fld id="{785AD609-80F5-4119-8007-1FBF8079BF07}" type="slidenum">
              <a:rPr lang="en-CA" smtClean="0"/>
              <a:t>48</a:t>
            </a:fld>
            <a:endParaRPr lang="en-CA"/>
          </a:p>
        </p:txBody>
      </p:sp>
    </p:spTree>
    <p:extLst>
      <p:ext uri="{BB962C8B-B14F-4D97-AF65-F5344CB8AC3E}">
        <p14:creationId xmlns:p14="http://schemas.microsoft.com/office/powerpoint/2010/main" val="386121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a:t>
            </a:r>
          </a:p>
        </p:txBody>
      </p:sp>
      <p:sp>
        <p:nvSpPr>
          <p:cNvPr id="5" name="Slide Number Placeholder 4">
            <a:extLst>
              <a:ext uri="{FF2B5EF4-FFF2-40B4-BE49-F238E27FC236}">
                <a16:creationId xmlns:a16="http://schemas.microsoft.com/office/drawing/2014/main" id="{41138EFC-0D30-58BC-AEA0-40754680014E}"/>
              </a:ext>
            </a:extLst>
          </p:cNvPr>
          <p:cNvSpPr>
            <a:spLocks noGrp="1"/>
          </p:cNvSpPr>
          <p:nvPr>
            <p:ph type="sldNum" sz="quarter" idx="12"/>
          </p:nvPr>
        </p:nvSpPr>
        <p:spPr/>
        <p:txBody>
          <a:bodyPr/>
          <a:lstStyle/>
          <a:p>
            <a:fld id="{785AD609-80F5-4119-8007-1FBF8079BF07}" type="slidenum">
              <a:rPr lang="en-CA" smtClean="0"/>
              <a:t>5</a:t>
            </a:fld>
            <a:endParaRPr lang="en-CA"/>
          </a:p>
        </p:txBody>
      </p:sp>
      <p:sp>
        <p:nvSpPr>
          <p:cNvPr id="3" name="Content Placeholder 2"/>
          <p:cNvSpPr>
            <a:spLocks noGrp="1"/>
          </p:cNvSpPr>
          <p:nvPr>
            <p:ph sz="quarter" idx="13"/>
          </p:nvPr>
        </p:nvSpPr>
        <p:spPr/>
        <p:txBody>
          <a:bodyPr>
            <a:normAutofit/>
          </a:bodyPr>
          <a:lstStyle/>
          <a:p>
            <a:r>
              <a:rPr lang="en-CA" sz="4400" dirty="0"/>
              <a:t>How this course works</a:t>
            </a:r>
          </a:p>
          <a:p>
            <a:r>
              <a:rPr lang="en-CA" sz="4400" dirty="0"/>
              <a:t>What I expect from you</a:t>
            </a:r>
          </a:p>
          <a:p>
            <a:r>
              <a:rPr lang="en-CA" sz="4400" dirty="0"/>
              <a:t>Assumptions and Presuppositions</a:t>
            </a:r>
          </a:p>
        </p:txBody>
      </p:sp>
    </p:spTree>
    <p:extLst>
      <p:ext uri="{BB962C8B-B14F-4D97-AF65-F5344CB8AC3E}">
        <p14:creationId xmlns:p14="http://schemas.microsoft.com/office/powerpoint/2010/main" val="3518004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a:t>
            </a:r>
          </a:p>
        </p:txBody>
      </p:sp>
      <p:sp>
        <p:nvSpPr>
          <p:cNvPr id="5" name="Slide Number Placeholder 4">
            <a:extLst>
              <a:ext uri="{FF2B5EF4-FFF2-40B4-BE49-F238E27FC236}">
                <a16:creationId xmlns:a16="http://schemas.microsoft.com/office/drawing/2014/main" id="{10B80B31-F752-7AAC-4B38-B9A7B9267972}"/>
              </a:ext>
            </a:extLst>
          </p:cNvPr>
          <p:cNvSpPr>
            <a:spLocks noGrp="1"/>
          </p:cNvSpPr>
          <p:nvPr>
            <p:ph type="sldNum" sz="quarter" idx="12"/>
          </p:nvPr>
        </p:nvSpPr>
        <p:spPr/>
        <p:txBody>
          <a:bodyPr/>
          <a:lstStyle/>
          <a:p>
            <a:fld id="{785AD609-80F5-4119-8007-1FBF8079BF07}" type="slidenum">
              <a:rPr lang="en-CA" smtClean="0"/>
              <a:t>6</a:t>
            </a:fld>
            <a:endParaRPr lang="en-CA"/>
          </a:p>
        </p:txBody>
      </p:sp>
      <p:sp>
        <p:nvSpPr>
          <p:cNvPr id="3" name="Content Placeholder 2"/>
          <p:cNvSpPr>
            <a:spLocks noGrp="1"/>
          </p:cNvSpPr>
          <p:nvPr>
            <p:ph sz="quarter" idx="13"/>
          </p:nvPr>
        </p:nvSpPr>
        <p:spPr/>
        <p:txBody>
          <a:bodyPr>
            <a:noAutofit/>
          </a:bodyPr>
          <a:lstStyle/>
          <a:p>
            <a:r>
              <a:rPr lang="en-CA" sz="2000" dirty="0"/>
              <a:t>Communication:</a:t>
            </a:r>
          </a:p>
          <a:p>
            <a:pPr lvl="1"/>
            <a:r>
              <a:rPr lang="en-CA" sz="2000" dirty="0"/>
              <a:t>Where to find course notes</a:t>
            </a:r>
          </a:p>
          <a:p>
            <a:pPr lvl="2"/>
            <a:r>
              <a:rPr lang="en-CA" sz="2000" dirty="0">
                <a:hlinkClick r:id="rId2"/>
              </a:rPr>
              <a:t>https://mountainviewchristian.ca/shepherds-college/</a:t>
            </a:r>
            <a:endParaRPr lang="en-CA" sz="2000" dirty="0"/>
          </a:p>
          <a:p>
            <a:pPr lvl="2"/>
            <a:r>
              <a:rPr lang="en-CA" sz="2000" dirty="0">
                <a:hlinkClick r:id="rId3"/>
              </a:rPr>
              <a:t>scott.j@sympatico.ca</a:t>
            </a:r>
            <a:r>
              <a:rPr lang="en-CA" sz="2000" dirty="0"/>
              <a:t> </a:t>
            </a:r>
          </a:p>
          <a:p>
            <a:pPr lvl="2"/>
            <a:r>
              <a:rPr lang="en-CA" sz="2000" dirty="0"/>
              <a:t>Please send an email today to this address, so we can establish secure communication.</a:t>
            </a:r>
          </a:p>
          <a:p>
            <a:pPr lvl="1"/>
            <a:r>
              <a:rPr lang="en-CA" sz="2000" dirty="0"/>
              <a:t>You may add me as a friend on Facebook; however </a:t>
            </a:r>
            <a:r>
              <a:rPr lang="en-CA" sz="2000" i="1" dirty="0"/>
              <a:t>do not</a:t>
            </a:r>
            <a:r>
              <a:rPr lang="en-CA" sz="2000" dirty="0"/>
              <a:t> use Facebook messaging or chat for course purposes. I will likely miss your message.</a:t>
            </a:r>
          </a:p>
          <a:p>
            <a:pPr lvl="2"/>
            <a:endParaRPr lang="en-CA" sz="2000" dirty="0"/>
          </a:p>
          <a:p>
            <a:endParaRPr lang="en-CA" sz="2000" dirty="0"/>
          </a:p>
          <a:p>
            <a:endParaRPr lang="en-CA" sz="2000" dirty="0"/>
          </a:p>
        </p:txBody>
      </p:sp>
    </p:spTree>
    <p:extLst>
      <p:ext uri="{BB962C8B-B14F-4D97-AF65-F5344CB8AC3E}">
        <p14:creationId xmlns:p14="http://schemas.microsoft.com/office/powerpoint/2010/main" val="42335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4832F-F72A-4A35-9279-511015FF7731}"/>
              </a:ext>
            </a:extLst>
          </p:cNvPr>
          <p:cNvSpPr>
            <a:spLocks noGrp="1"/>
          </p:cNvSpPr>
          <p:nvPr>
            <p:ph type="title"/>
          </p:nvPr>
        </p:nvSpPr>
        <p:spPr/>
        <p:txBody>
          <a:bodyPr/>
          <a:lstStyle/>
          <a:p>
            <a:r>
              <a:rPr lang="en-CA" dirty="0"/>
              <a:t>Downloading Powerpoint</a:t>
            </a:r>
          </a:p>
        </p:txBody>
      </p:sp>
      <p:sp>
        <p:nvSpPr>
          <p:cNvPr id="5" name="Slide Number Placeholder 4">
            <a:extLst>
              <a:ext uri="{FF2B5EF4-FFF2-40B4-BE49-F238E27FC236}">
                <a16:creationId xmlns:a16="http://schemas.microsoft.com/office/drawing/2014/main" id="{6FE94E7A-E220-307C-BA7F-033F71BD3BB8}"/>
              </a:ext>
            </a:extLst>
          </p:cNvPr>
          <p:cNvSpPr>
            <a:spLocks noGrp="1"/>
          </p:cNvSpPr>
          <p:nvPr>
            <p:ph type="sldNum" sz="quarter" idx="12"/>
          </p:nvPr>
        </p:nvSpPr>
        <p:spPr/>
        <p:txBody>
          <a:bodyPr/>
          <a:lstStyle/>
          <a:p>
            <a:fld id="{785AD609-80F5-4119-8007-1FBF8079BF07}" type="slidenum">
              <a:rPr lang="en-CA" smtClean="0"/>
              <a:t>7</a:t>
            </a:fld>
            <a:endParaRPr lang="en-CA"/>
          </a:p>
        </p:txBody>
      </p:sp>
      <p:sp>
        <p:nvSpPr>
          <p:cNvPr id="4" name="Content Placeholder 3">
            <a:extLst>
              <a:ext uri="{FF2B5EF4-FFF2-40B4-BE49-F238E27FC236}">
                <a16:creationId xmlns:a16="http://schemas.microsoft.com/office/drawing/2014/main" id="{0547E936-0C52-42E1-BEAD-1530EABF7CAF}"/>
              </a:ext>
            </a:extLst>
          </p:cNvPr>
          <p:cNvSpPr>
            <a:spLocks noGrp="1"/>
          </p:cNvSpPr>
          <p:nvPr>
            <p:ph sz="quarter" idx="13"/>
          </p:nvPr>
        </p:nvSpPr>
        <p:spPr/>
        <p:txBody>
          <a:bodyPr>
            <a:normAutofit/>
          </a:bodyPr>
          <a:lstStyle/>
          <a:p>
            <a:r>
              <a:rPr lang="en-CA" sz="2400" dirty="0"/>
              <a:t>It is important that you download the PowerPoint Presentation before class </a:t>
            </a:r>
            <a:r>
              <a:rPr lang="en-CA" sz="2400" i="1" dirty="0"/>
              <a:t>if available</a:t>
            </a:r>
            <a:r>
              <a:rPr lang="en-CA" sz="2400" dirty="0"/>
              <a:t>. You aren’t expected to read it or to view it but have it on your computer.</a:t>
            </a:r>
          </a:p>
          <a:p>
            <a:r>
              <a:rPr lang="en-CA" sz="2400" dirty="0"/>
              <a:t>Using PowerPoint on your own computer makes it much easier for all of us.</a:t>
            </a:r>
          </a:p>
          <a:p>
            <a:r>
              <a:rPr lang="en-CA" sz="2400" dirty="0"/>
              <a:t>You may use a tablet or smartphone, but I cannot guarantee the quality of the presentation on those devices.</a:t>
            </a:r>
          </a:p>
        </p:txBody>
      </p:sp>
    </p:spTree>
    <p:extLst>
      <p:ext uri="{BB962C8B-B14F-4D97-AF65-F5344CB8AC3E}">
        <p14:creationId xmlns:p14="http://schemas.microsoft.com/office/powerpoint/2010/main" val="62650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this course works</a:t>
            </a:r>
          </a:p>
        </p:txBody>
      </p:sp>
      <p:sp>
        <p:nvSpPr>
          <p:cNvPr id="5" name="Slide Number Placeholder 4">
            <a:extLst>
              <a:ext uri="{FF2B5EF4-FFF2-40B4-BE49-F238E27FC236}">
                <a16:creationId xmlns:a16="http://schemas.microsoft.com/office/drawing/2014/main" id="{1FB07930-0985-6033-836C-7F0FDA15DF7D}"/>
              </a:ext>
            </a:extLst>
          </p:cNvPr>
          <p:cNvSpPr>
            <a:spLocks noGrp="1"/>
          </p:cNvSpPr>
          <p:nvPr>
            <p:ph type="sldNum" sz="quarter" idx="12"/>
          </p:nvPr>
        </p:nvSpPr>
        <p:spPr/>
        <p:txBody>
          <a:bodyPr/>
          <a:lstStyle/>
          <a:p>
            <a:fld id="{785AD609-80F5-4119-8007-1FBF8079BF07}" type="slidenum">
              <a:rPr lang="en-CA" smtClean="0"/>
              <a:t>8</a:t>
            </a:fld>
            <a:endParaRPr lang="en-CA"/>
          </a:p>
        </p:txBody>
      </p:sp>
      <p:sp>
        <p:nvSpPr>
          <p:cNvPr id="3" name="Content Placeholder 2"/>
          <p:cNvSpPr>
            <a:spLocks noGrp="1"/>
          </p:cNvSpPr>
          <p:nvPr>
            <p:ph sz="quarter" idx="13"/>
          </p:nvPr>
        </p:nvSpPr>
        <p:spPr/>
        <p:txBody>
          <a:bodyPr>
            <a:normAutofit fontScale="92500" lnSpcReduction="20000"/>
          </a:bodyPr>
          <a:lstStyle/>
          <a:p>
            <a:r>
              <a:rPr lang="en-CA" sz="3200" dirty="0"/>
              <a:t>Syllabus: </a:t>
            </a:r>
            <a:r>
              <a:rPr lang="en-CA" sz="3200" dirty="0">
                <a:hlinkClick r:id="rId3"/>
              </a:rPr>
              <a:t>https://mountainviewchristian.ca/wp-content/uploads/2024/09/Syllabus-2024-Fall-Interpretation.pdf</a:t>
            </a:r>
            <a:endParaRPr lang="en-CA" sz="3200" dirty="0"/>
          </a:p>
          <a:p>
            <a:r>
              <a:rPr lang="en-CA" sz="3200" dirty="0"/>
              <a:t>Textbooks</a:t>
            </a:r>
          </a:p>
          <a:p>
            <a:r>
              <a:rPr lang="en-CA" sz="3200" dirty="0"/>
              <a:t>Q&amp;A from </a:t>
            </a:r>
            <a:r>
              <a:rPr lang="en-CA" sz="3200" u="sng" dirty="0"/>
              <a:t>Grasping God’s Word</a:t>
            </a:r>
            <a:r>
              <a:rPr lang="en-CA" sz="3200" dirty="0"/>
              <a:t>. </a:t>
            </a:r>
          </a:p>
          <a:p>
            <a:r>
              <a:rPr lang="en-CA" sz="3200" dirty="0"/>
              <a:t>Reading plan</a:t>
            </a:r>
          </a:p>
          <a:p>
            <a:r>
              <a:rPr lang="en-CA" sz="3200" dirty="0"/>
              <a:t>Interpretation assignments</a:t>
            </a:r>
          </a:p>
          <a:p>
            <a:r>
              <a:rPr lang="en-CA" sz="3200" dirty="0"/>
              <a:t>Vocabulary</a:t>
            </a:r>
          </a:p>
          <a:p>
            <a:r>
              <a:rPr lang="en-CA" sz="3200" dirty="0"/>
              <a:t>Lectures</a:t>
            </a:r>
          </a:p>
        </p:txBody>
      </p:sp>
    </p:spTree>
    <p:extLst>
      <p:ext uri="{BB962C8B-B14F-4D97-AF65-F5344CB8AC3E}">
        <p14:creationId xmlns:p14="http://schemas.microsoft.com/office/powerpoint/2010/main" val="58344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39D8-C5E6-4297-81B8-A84170ACBB04}"/>
              </a:ext>
            </a:extLst>
          </p:cNvPr>
          <p:cNvSpPr>
            <a:spLocks noGrp="1"/>
          </p:cNvSpPr>
          <p:nvPr>
            <p:ph type="title"/>
          </p:nvPr>
        </p:nvSpPr>
        <p:spPr/>
        <p:txBody>
          <a:bodyPr/>
          <a:lstStyle/>
          <a:p>
            <a:r>
              <a:rPr lang="en-CA" dirty="0"/>
              <a:t>Syllabus</a:t>
            </a:r>
          </a:p>
        </p:txBody>
      </p:sp>
      <p:sp>
        <p:nvSpPr>
          <p:cNvPr id="5" name="Slide Number Placeholder 4">
            <a:extLst>
              <a:ext uri="{FF2B5EF4-FFF2-40B4-BE49-F238E27FC236}">
                <a16:creationId xmlns:a16="http://schemas.microsoft.com/office/drawing/2014/main" id="{00C8B0C6-3E43-C75D-7CC6-0378FFD76A86}"/>
              </a:ext>
            </a:extLst>
          </p:cNvPr>
          <p:cNvSpPr>
            <a:spLocks noGrp="1"/>
          </p:cNvSpPr>
          <p:nvPr>
            <p:ph type="sldNum" sz="quarter" idx="12"/>
          </p:nvPr>
        </p:nvSpPr>
        <p:spPr/>
        <p:txBody>
          <a:bodyPr/>
          <a:lstStyle/>
          <a:p>
            <a:fld id="{785AD609-80F5-4119-8007-1FBF8079BF07}" type="slidenum">
              <a:rPr lang="en-CA" smtClean="0"/>
              <a:t>9</a:t>
            </a:fld>
            <a:endParaRPr lang="en-CA"/>
          </a:p>
        </p:txBody>
      </p:sp>
      <p:sp>
        <p:nvSpPr>
          <p:cNvPr id="4" name="Content Placeholder 3">
            <a:extLst>
              <a:ext uri="{FF2B5EF4-FFF2-40B4-BE49-F238E27FC236}">
                <a16:creationId xmlns:a16="http://schemas.microsoft.com/office/drawing/2014/main" id="{C1493491-3502-48E6-89E1-F089C892C846}"/>
              </a:ext>
            </a:extLst>
          </p:cNvPr>
          <p:cNvSpPr>
            <a:spLocks noGrp="1"/>
          </p:cNvSpPr>
          <p:nvPr>
            <p:ph sz="quarter" idx="13"/>
          </p:nvPr>
        </p:nvSpPr>
        <p:spPr/>
        <p:txBody>
          <a:bodyPr>
            <a:normAutofit/>
          </a:bodyPr>
          <a:lstStyle/>
          <a:p>
            <a:r>
              <a:rPr lang="en-CA" sz="4000" dirty="0"/>
              <a:t>The syllabus is essential to the course. please read it immediately.</a:t>
            </a:r>
          </a:p>
          <a:p>
            <a:pPr lvl="1"/>
            <a:r>
              <a:rPr lang="en-CA" sz="4000" dirty="0"/>
              <a:t>Ask or email any of your questions or concerns. If there is something you don’t understand, now is the time to get an answer.</a:t>
            </a:r>
          </a:p>
        </p:txBody>
      </p:sp>
    </p:spTree>
    <p:extLst>
      <p:ext uri="{BB962C8B-B14F-4D97-AF65-F5344CB8AC3E}">
        <p14:creationId xmlns:p14="http://schemas.microsoft.com/office/powerpoint/2010/main" val="185284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5583</TotalTime>
  <Words>2546</Words>
  <Application>Microsoft Office PowerPoint</Application>
  <PresentationFormat>On-screen Show (4:3)</PresentationFormat>
  <Paragraphs>319</Paragraphs>
  <Slides>48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Aptos</vt:lpstr>
      <vt:lpstr>Aptos Display</vt:lpstr>
      <vt:lpstr>Arial</vt:lpstr>
      <vt:lpstr>Calibri</vt:lpstr>
      <vt:lpstr>Open Sans</vt:lpstr>
      <vt:lpstr>Times New Roman</vt:lpstr>
      <vt:lpstr>Office Theme</vt:lpstr>
      <vt:lpstr>Introduction to Biblical Interpretation Lecture 1</vt:lpstr>
      <vt:lpstr>The Crisis of Biblical Authority</vt:lpstr>
      <vt:lpstr>Sources of Crisis</vt:lpstr>
      <vt:lpstr>Resolving the Crisis</vt:lpstr>
      <vt:lpstr>Introduction</vt:lpstr>
      <vt:lpstr>Introduction</vt:lpstr>
      <vt:lpstr>Downloading Powerpoint</vt:lpstr>
      <vt:lpstr>How this course works</vt:lpstr>
      <vt:lpstr>Syllabus</vt:lpstr>
      <vt:lpstr>Textbooks</vt:lpstr>
      <vt:lpstr>Reading Plans</vt:lpstr>
      <vt:lpstr>Interpretation Assignments</vt:lpstr>
      <vt:lpstr>Lectures</vt:lpstr>
      <vt:lpstr>What I expect from you</vt:lpstr>
      <vt:lpstr>What I expect from you</vt:lpstr>
      <vt:lpstr>What is the Bible? Presuppositions </vt:lpstr>
      <vt:lpstr>Assumptions and presuppositions</vt:lpstr>
      <vt:lpstr>Assumptions about Interpreting the Bible</vt:lpstr>
      <vt:lpstr>Pitfalls</vt:lpstr>
      <vt:lpstr>Pitfalls</vt:lpstr>
      <vt:lpstr>What is Interpretation</vt:lpstr>
      <vt:lpstr>What is interpretation?</vt:lpstr>
      <vt:lpstr>What is interpretation?</vt:lpstr>
      <vt:lpstr>What is interpretation?</vt:lpstr>
      <vt:lpstr>Interpretation</vt:lpstr>
      <vt:lpstr>Interpretation and Hermeneutics</vt:lpstr>
      <vt:lpstr>PowerPoint Presentation</vt:lpstr>
      <vt:lpstr>Fee and Stuart</vt:lpstr>
      <vt:lpstr>The Reality of Interpretation</vt:lpstr>
      <vt:lpstr>All Readers Interpret—an example from Romans 13:14</vt:lpstr>
      <vt:lpstr>Romans 13:14</vt:lpstr>
      <vt:lpstr>Language Changes</vt:lpstr>
      <vt:lpstr>Resource</vt:lpstr>
      <vt:lpstr>What is Exegesis?</vt:lpstr>
      <vt:lpstr>Doing Exegesis</vt:lpstr>
      <vt:lpstr>Doing Exegesis</vt:lpstr>
      <vt:lpstr>PowerPoint Presentation</vt:lpstr>
      <vt:lpstr>Following Wycliffe’s Suggestion</vt:lpstr>
      <vt:lpstr>Doing Exegesis</vt:lpstr>
      <vt:lpstr>Hermeneutics</vt:lpstr>
      <vt:lpstr>Hermeneutics</vt:lpstr>
      <vt:lpstr>Goals and Principles of Hermeneutics</vt:lpstr>
      <vt:lpstr>What is Genre?</vt:lpstr>
      <vt:lpstr>Genre</vt:lpstr>
      <vt:lpstr>Pitfalls and Missing the POint</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Biblical Interpretation Lecture 1</dc:title>
  <dc:creator>Scott</dc:creator>
  <cp:lastModifiedBy>Scott Jacobsen</cp:lastModifiedBy>
  <cp:revision>36</cp:revision>
  <dcterms:created xsi:type="dcterms:W3CDTF">2016-09-06T18:24:03Z</dcterms:created>
  <dcterms:modified xsi:type="dcterms:W3CDTF">2024-10-01T23:00:45Z</dcterms:modified>
</cp:coreProperties>
</file>