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C2B2E819-82E3-4082-A00F-2261174CC15F}" type="datetime1">
              <a:rPr lang="en-US" smtClean="0"/>
              <a:t>31-May-23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08377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B82EF-D0F3-4272-A183-C54F5F3046D6}" type="datetime1">
              <a:rPr lang="en-US" smtClean="0"/>
              <a:t>31-May-23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5681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46806-BB75-429E-96E8-7B6C96D7D0A4}" type="datetime1">
              <a:rPr lang="en-US" smtClean="0"/>
              <a:t>31-May-23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00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9A13E-1A00-4C76-B1BB-6DDF4D94C595}" type="datetime1">
              <a:rPr lang="en-US" smtClean="0"/>
              <a:t>31-May-23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4967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CBE5EF2-6A2A-4BE4-BB87-302CA90E70BF}" type="datetime1">
              <a:rPr lang="en-US" smtClean="0"/>
              <a:t>31-May-23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0987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2F84BC-53E3-412F-A00E-9E3BE42EAEC3}" type="datetime1">
              <a:rPr lang="en-US" smtClean="0"/>
              <a:t>31-May-23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6230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0B89399-7886-46EB-B4F6-52134ACB040D}" type="datetime1">
              <a:rPr lang="en-US" smtClean="0"/>
              <a:t>31-May-23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905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2543C-3F91-4618-8649-646D9E1040AF}" type="datetime1">
              <a:rPr lang="en-US" smtClean="0"/>
              <a:t>31-May-23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6292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43AF9-D9FA-4890-BF6C-A8D413560CF8}" type="datetime1">
              <a:rPr lang="en-US" smtClean="0"/>
              <a:t>31-May-23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6094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9E73243-8B14-4397-BF14-2AEF14C84DD9}" type="datetime1">
              <a:rPr lang="en-US" smtClean="0"/>
              <a:t>31-May-23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9637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DD243F6-608B-4100-8D8F-2D066BCC4496}" type="datetime1">
              <a:rPr lang="en-US" smtClean="0"/>
              <a:t>31-May-23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948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6990304-9255-4E1B-AA5A-1BBD34C4DA36}" type="datetime1">
              <a:rPr lang="en-US" smtClean="0"/>
              <a:t>31-May-23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7191636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panose="02020404030301010803"/>
              <a:ea typeface="+mn-ea"/>
              <a:cs typeface="+mn-cs"/>
            </a:endParaRPr>
          </a:p>
        </p:txBody>
      </p:sp>
      <p:sp>
        <p:nvSpPr>
          <p:cNvPr id="26" name="Rectangle 2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panose="02020404030301010803"/>
              <a:ea typeface="+mn-ea"/>
              <a:cs typeface="+mn-cs"/>
            </a:endParaRPr>
          </a:p>
        </p:txBody>
      </p:sp>
      <p:sp>
        <p:nvSpPr>
          <p:cNvPr id="37" name="Rectangle 2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9" name="Rectangle 3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F6163E5-0CE1-4EE0-B190-1549815EC7F9}"/>
              </a:ext>
            </a:extLst>
          </p:cNvPr>
          <p:cNvSpPr>
            <a:spLocks noGrp="1"/>
          </p:cNvSpPr>
          <p:nvPr>
            <p:ph type="ctrTitle"/>
          </p:nvPr>
        </p:nvSpPr>
        <p:spPr>
          <a:xfrm>
            <a:off x="1256493" y="1559768"/>
            <a:ext cx="2978281" cy="3135379"/>
          </a:xfrm>
        </p:spPr>
        <p:txBody>
          <a:bodyPr vert="horz" lIns="91440" tIns="45720" rIns="91440" bIns="45720" rtlCol="0">
            <a:normAutofit/>
          </a:bodyPr>
          <a:lstStyle/>
          <a:p>
            <a:r>
              <a:rPr lang="en-US" sz="4800" spc="0" dirty="0">
                <a:solidFill>
                  <a:schemeClr val="bg1"/>
                </a:solidFill>
              </a:rPr>
              <a:t>The Man of Lawlessness</a:t>
            </a:r>
            <a:endParaRPr lang="en-US" sz="3200" spc="0" dirty="0">
              <a:solidFill>
                <a:schemeClr val="bg1"/>
              </a:solidFill>
            </a:endParaRPr>
          </a:p>
        </p:txBody>
      </p:sp>
      <p:sp>
        <p:nvSpPr>
          <p:cNvPr id="3" name="Subtitle 2">
            <a:extLst>
              <a:ext uri="{FF2B5EF4-FFF2-40B4-BE49-F238E27FC236}">
                <a16:creationId xmlns:a16="http://schemas.microsoft.com/office/drawing/2014/main" id="{B384F869-4E69-4AF8-9018-59EDBEEE0F85}"/>
              </a:ext>
            </a:extLst>
          </p:cNvPr>
          <p:cNvSpPr>
            <a:spLocks noGrp="1"/>
          </p:cNvSpPr>
          <p:nvPr>
            <p:ph type="subTitle" idx="1"/>
          </p:nvPr>
        </p:nvSpPr>
        <p:spPr>
          <a:xfrm>
            <a:off x="1256493" y="4708186"/>
            <a:ext cx="2978282" cy="992223"/>
          </a:xfrm>
        </p:spPr>
        <p:txBody>
          <a:bodyPr vert="horz" lIns="91440" tIns="45720" rIns="91440" bIns="45720" rtlCol="0">
            <a:normAutofit/>
          </a:bodyPr>
          <a:lstStyle/>
          <a:p>
            <a:pPr indent="-182880">
              <a:lnSpc>
                <a:spcPct val="100000"/>
              </a:lnSpc>
              <a:spcAft>
                <a:spcPts val="600"/>
              </a:spcAft>
              <a:buFont typeface="Garamond" pitchFamily="18" charset="0"/>
              <a:buChar char="◦"/>
            </a:pPr>
            <a:r>
              <a:rPr lang="en-US" sz="1400" dirty="0">
                <a:solidFill>
                  <a:schemeClr val="bg1"/>
                </a:solidFill>
              </a:rPr>
              <a:t>23 May 2023</a:t>
            </a:r>
          </a:p>
          <a:p>
            <a:pPr indent="-182880">
              <a:lnSpc>
                <a:spcPct val="100000"/>
              </a:lnSpc>
              <a:spcAft>
                <a:spcPts val="600"/>
              </a:spcAft>
              <a:buFont typeface="Garamond" pitchFamily="18" charset="0"/>
              <a:buChar char="◦"/>
            </a:pPr>
            <a:r>
              <a:rPr lang="en-US" sz="1400" dirty="0">
                <a:solidFill>
                  <a:schemeClr val="bg1"/>
                </a:solidFill>
              </a:rPr>
              <a:t>Spring</a:t>
            </a:r>
          </a:p>
          <a:p>
            <a:pPr indent="-182880">
              <a:lnSpc>
                <a:spcPct val="100000"/>
              </a:lnSpc>
              <a:spcAft>
                <a:spcPts val="600"/>
              </a:spcAft>
              <a:buFont typeface="Garamond" pitchFamily="18" charset="0"/>
              <a:buChar char="◦"/>
            </a:pPr>
            <a:endParaRPr lang="en-US" sz="1400" dirty="0">
              <a:solidFill>
                <a:schemeClr val="bg1"/>
              </a:solidFill>
            </a:endParaRPr>
          </a:p>
        </p:txBody>
      </p:sp>
      <p:sp>
        <p:nvSpPr>
          <p:cNvPr id="41" name="Rectangle 3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Picture 4">
            <a:extLst>
              <a:ext uri="{FF2B5EF4-FFF2-40B4-BE49-F238E27FC236}">
                <a16:creationId xmlns:a16="http://schemas.microsoft.com/office/drawing/2014/main" id="{6A7F50BB-CFE6-4590-BE8F-F196F509479D}"/>
              </a:ext>
            </a:extLst>
          </p:cNvPr>
          <p:cNvPicPr>
            <a:picLocks noChangeAspect="1"/>
          </p:cNvPicPr>
          <p:nvPr/>
        </p:nvPicPr>
        <p:blipFill rotWithShape="1">
          <a:blip r:embed="rId3"/>
          <a:srcRect t="15393" r="-1" b="-1"/>
          <a:stretch/>
        </p:blipFill>
        <p:spPr>
          <a:xfrm>
            <a:off x="5346570" y="1682631"/>
            <a:ext cx="6202238" cy="3489612"/>
          </a:xfrm>
          <a:prstGeom prst="rect">
            <a:avLst/>
          </a:prstGeom>
        </p:spPr>
      </p:pic>
      <p:sp>
        <p:nvSpPr>
          <p:cNvPr id="6" name="Slide Number Placeholder 5">
            <a:extLst>
              <a:ext uri="{FF2B5EF4-FFF2-40B4-BE49-F238E27FC236}">
                <a16:creationId xmlns:a16="http://schemas.microsoft.com/office/drawing/2014/main" id="{2A9B1FF8-23FA-408F-9A1D-CEDAFF61B3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000" b="0" i="0" u="none" strike="noStrike" kern="1200" cap="none" spc="0" normalizeH="0" baseline="0" noProof="0" smtClean="0">
                <a:ln>
                  <a:noFill/>
                </a:ln>
                <a:solidFill>
                  <a:srgbClr val="FFFFFF">
                    <a:lumMod val="85000"/>
                    <a:lumOff val="15000"/>
                  </a:srgbClr>
                </a:solidFill>
                <a:effectLst/>
                <a:uLnTx/>
                <a:uFillTx/>
                <a:latin typeface="Goudy Old Style"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FFFFFF">
                  <a:lumMod val="85000"/>
                  <a:lumOff val="15000"/>
                </a:srgbClr>
              </a:solidFill>
              <a:effectLst/>
              <a:uLnTx/>
              <a:uFillTx/>
              <a:latin typeface="Goudy Old Style" panose="02020404030301010803"/>
              <a:ea typeface="+mn-ea"/>
              <a:cs typeface="+mn-cs"/>
            </a:endParaRPr>
          </a:p>
        </p:txBody>
      </p:sp>
    </p:spTree>
    <p:extLst>
      <p:ext uri="{BB962C8B-B14F-4D97-AF65-F5344CB8AC3E}">
        <p14:creationId xmlns:p14="http://schemas.microsoft.com/office/powerpoint/2010/main" val="2393025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36"/>
    </mc:Choice>
    <mc:Fallback xmlns="">
      <p:transition spd="slow" advTm="86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7388-FB92-9872-FE08-AB7F27901F5C}"/>
              </a:ext>
            </a:extLst>
          </p:cNvPr>
          <p:cNvSpPr>
            <a:spLocks noGrp="1"/>
          </p:cNvSpPr>
          <p:nvPr>
            <p:ph type="title"/>
          </p:nvPr>
        </p:nvSpPr>
        <p:spPr/>
        <p:txBody>
          <a:bodyPr/>
          <a:lstStyle/>
          <a:p>
            <a:r>
              <a:rPr lang="en-CA" dirty="0"/>
              <a:t>Man of Sin</a:t>
            </a:r>
          </a:p>
        </p:txBody>
      </p:sp>
      <p:sp>
        <p:nvSpPr>
          <p:cNvPr id="3" name="Content Placeholder 2">
            <a:extLst>
              <a:ext uri="{FF2B5EF4-FFF2-40B4-BE49-F238E27FC236}">
                <a16:creationId xmlns:a16="http://schemas.microsoft.com/office/drawing/2014/main" id="{31C56214-A445-1CF6-6AC8-1BF9BD333DD1}"/>
              </a:ext>
            </a:extLst>
          </p:cNvPr>
          <p:cNvSpPr>
            <a:spLocks noGrp="1"/>
          </p:cNvSpPr>
          <p:nvPr>
            <p:ph idx="1"/>
          </p:nvPr>
        </p:nvSpPr>
        <p:spPr/>
        <p:txBody>
          <a:bodyPr/>
          <a:lstStyle/>
          <a:p>
            <a:pPr marL="342900" indent="-342900">
              <a:buAutoNum type="arabicPeriod"/>
            </a:pPr>
            <a:r>
              <a:rPr lang="en-CA" dirty="0"/>
              <a:t>The Papacy</a:t>
            </a:r>
          </a:p>
          <a:p>
            <a:pPr marL="342900" indent="-342900">
              <a:buAutoNum type="arabicPeriod"/>
            </a:pPr>
            <a:endParaRPr lang="en-CA" dirty="0"/>
          </a:p>
          <a:p>
            <a:pPr marL="342900" indent="-342900">
              <a:buAutoNum type="arabicPeriod"/>
            </a:pPr>
            <a:endParaRPr lang="en-CA" dirty="0"/>
          </a:p>
        </p:txBody>
      </p:sp>
      <p:sp>
        <p:nvSpPr>
          <p:cNvPr id="4" name="Slide Number Placeholder 3">
            <a:extLst>
              <a:ext uri="{FF2B5EF4-FFF2-40B4-BE49-F238E27FC236}">
                <a16:creationId xmlns:a16="http://schemas.microsoft.com/office/drawing/2014/main" id="{5EC38F02-3CCD-8937-58BA-0F151B26F9CE}"/>
              </a:ext>
            </a:extLst>
          </p:cNvPr>
          <p:cNvSpPr>
            <a:spLocks noGrp="1"/>
          </p:cNvSpPr>
          <p:nvPr>
            <p:ph type="sldNum" sz="quarter" idx="12"/>
          </p:nvPr>
        </p:nvSpPr>
        <p:spPr/>
        <p:txBody>
          <a:bodyPr/>
          <a:lstStyle/>
          <a:p>
            <a:fld id="{34B7E4EF-A1BD-40F4-AB7B-04F084DD991D}" type="slidenum">
              <a:rPr lang="en-US" smtClean="0"/>
              <a:t>10</a:t>
            </a:fld>
            <a:endParaRPr lang="en-US"/>
          </a:p>
        </p:txBody>
      </p:sp>
    </p:spTree>
    <p:extLst>
      <p:ext uri="{BB962C8B-B14F-4D97-AF65-F5344CB8AC3E}">
        <p14:creationId xmlns:p14="http://schemas.microsoft.com/office/powerpoint/2010/main" val="237018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1"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2"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3"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4"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5" descr="A portrait of a horse with its herd">
            <a:extLst>
              <a:ext uri="{FF2B5EF4-FFF2-40B4-BE49-F238E27FC236}">
                <a16:creationId xmlns:a16="http://schemas.microsoft.com/office/drawing/2014/main" id="{C209DAA3-1AD8-A2E5-EFB0-1BACD20778D8}"/>
              </a:ext>
            </a:extLst>
          </p:cNvPr>
          <p:cNvPicPr>
            <a:picLocks noChangeAspect="1"/>
          </p:cNvPicPr>
          <p:nvPr/>
        </p:nvPicPr>
        <p:blipFill rotWithShape="1">
          <a:blip r:embed="rId2"/>
          <a:srcRect t="2243" b="13487"/>
          <a:stretch/>
        </p:blipFill>
        <p:spPr>
          <a:xfrm>
            <a:off x="20" y="-22"/>
            <a:ext cx="12191977" cy="6858022"/>
          </a:xfrm>
          <a:prstGeom prst="rect">
            <a:avLst/>
          </a:prstGeom>
        </p:spPr>
      </p:pic>
      <p:sp>
        <p:nvSpPr>
          <p:cNvPr id="36" name="Rectangle 2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DC478-B05F-1694-F8C6-365AA7EF5665}"/>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5600" cap="all" spc="-100">
                <a:solidFill>
                  <a:schemeClr val="bg1"/>
                </a:solidFill>
              </a:rPr>
              <a:t>2 Thessalonians 2:1-12</a:t>
            </a:r>
          </a:p>
        </p:txBody>
      </p:sp>
      <p:sp>
        <p:nvSpPr>
          <p:cNvPr id="3" name="Content Placeholder 2">
            <a:extLst>
              <a:ext uri="{FF2B5EF4-FFF2-40B4-BE49-F238E27FC236}">
                <a16:creationId xmlns:a16="http://schemas.microsoft.com/office/drawing/2014/main" id="{79D5123A-7A1A-2A7D-BF01-F606161827E0}"/>
              </a:ext>
            </a:extLst>
          </p:cNvPr>
          <p:cNvSpPr>
            <a:spLocks noGrp="1"/>
          </p:cNvSpPr>
          <p:nvPr>
            <p:ph idx="1"/>
          </p:nvPr>
        </p:nvSpPr>
        <p:spPr>
          <a:xfrm>
            <a:off x="643466" y="4551031"/>
            <a:ext cx="5449479" cy="1663493"/>
          </a:xfrm>
        </p:spPr>
        <p:txBody>
          <a:bodyPr vert="horz" lIns="91440" tIns="45720" rIns="91440" bIns="45720" rtlCol="0" anchor="b">
            <a:normAutofit/>
          </a:bodyPr>
          <a:lstStyle/>
          <a:p>
            <a:pPr marL="0" indent="0">
              <a:lnSpc>
                <a:spcPct val="100000"/>
              </a:lnSpc>
              <a:spcBef>
                <a:spcPts val="0"/>
              </a:spcBef>
              <a:spcAft>
                <a:spcPts val="600"/>
              </a:spcAft>
              <a:buNone/>
            </a:pPr>
            <a:r>
              <a:rPr lang="en-US" sz="2400" spc="80" dirty="0">
                <a:solidFill>
                  <a:schemeClr val="bg1"/>
                </a:solidFill>
              </a:rPr>
              <a:t>Context: 2 Thessalonians 1:5-12</a:t>
            </a:r>
          </a:p>
        </p:txBody>
      </p:sp>
      <p:sp>
        <p:nvSpPr>
          <p:cNvPr id="37" name="Rectangle 2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9CE307C-D74A-80B3-F6C1-8C04D8E27834}"/>
              </a:ext>
            </a:extLst>
          </p:cNvPr>
          <p:cNvSpPr>
            <a:spLocks noGrp="1"/>
          </p:cNvSpPr>
          <p:nvPr>
            <p:ph type="sldNum" sz="quarter" idx="12"/>
          </p:nvPr>
        </p:nvSpPr>
        <p:spPr>
          <a:xfrm>
            <a:off x="11137392" y="5849399"/>
            <a:ext cx="402336" cy="365125"/>
          </a:xfrm>
        </p:spPr>
        <p:txBody>
          <a:bodyPr vert="horz" lIns="91440" tIns="45720" rIns="91440" bIns="45720" rtlCol="0" anchor="b">
            <a:normAutofit/>
          </a:bodyPr>
          <a:lstStyle/>
          <a:p>
            <a:pPr defTabSz="457200">
              <a:spcAft>
                <a:spcPts val="600"/>
              </a:spcAft>
            </a:pPr>
            <a:fld id="{34B7E4EF-A1BD-40F4-AB7B-04F084DD991D}" type="slidenum">
              <a:rPr lang="en-US" sz="1200">
                <a:solidFill>
                  <a:schemeClr val="bg1"/>
                </a:solidFill>
              </a:rPr>
              <a:pPr defTabSz="457200">
                <a:spcAft>
                  <a:spcPts val="600"/>
                </a:spcAft>
              </a:pPr>
              <a:t>2</a:t>
            </a:fld>
            <a:endParaRPr lang="en-US" sz="1200">
              <a:solidFill>
                <a:schemeClr val="bg1"/>
              </a:solidFill>
            </a:endParaRPr>
          </a:p>
        </p:txBody>
      </p:sp>
    </p:spTree>
    <p:extLst>
      <p:ext uri="{BB962C8B-B14F-4D97-AF65-F5344CB8AC3E}">
        <p14:creationId xmlns:p14="http://schemas.microsoft.com/office/powerpoint/2010/main" val="14151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 reaching out to sun">
            <a:extLst>
              <a:ext uri="{FF2B5EF4-FFF2-40B4-BE49-F238E27FC236}">
                <a16:creationId xmlns:a16="http://schemas.microsoft.com/office/drawing/2014/main" id="{C9FD65F6-1BB0-C05A-FF01-CDAD4F1F99F5}"/>
              </a:ext>
            </a:extLst>
          </p:cNvPr>
          <p:cNvPicPr>
            <a:picLocks noChangeAspect="1"/>
          </p:cNvPicPr>
          <p:nvPr/>
        </p:nvPicPr>
        <p:blipFill rotWithShape="1">
          <a:blip r:embed="rId2">
            <a:alphaModFix amt="35000"/>
          </a:blip>
          <a:srcRect b="16045"/>
          <a:stretch/>
        </p:blipFill>
        <p:spPr>
          <a:xfrm>
            <a:off x="20" y="-1"/>
            <a:ext cx="12191980" cy="6857999"/>
          </a:xfrm>
          <a:prstGeom prst="rect">
            <a:avLst/>
          </a:prstGeom>
        </p:spPr>
      </p:pic>
      <p:sp>
        <p:nvSpPr>
          <p:cNvPr id="2" name="Title 1">
            <a:extLst>
              <a:ext uri="{FF2B5EF4-FFF2-40B4-BE49-F238E27FC236}">
                <a16:creationId xmlns:a16="http://schemas.microsoft.com/office/drawing/2014/main" id="{9DB50FED-AE64-B668-55A5-81707EA1825C}"/>
              </a:ext>
            </a:extLst>
          </p:cNvPr>
          <p:cNvSpPr>
            <a:spLocks noGrp="1"/>
          </p:cNvSpPr>
          <p:nvPr>
            <p:ph type="title"/>
          </p:nvPr>
        </p:nvSpPr>
        <p:spPr>
          <a:xfrm>
            <a:off x="1066800" y="642594"/>
            <a:ext cx="10058400" cy="1371600"/>
          </a:xfrm>
        </p:spPr>
        <p:txBody>
          <a:bodyPr>
            <a:normAutofit/>
          </a:bodyPr>
          <a:lstStyle/>
          <a:p>
            <a:r>
              <a:rPr lang="en-CA"/>
              <a:t>Questions People Ask</a:t>
            </a:r>
          </a:p>
        </p:txBody>
      </p:sp>
      <p:sp>
        <p:nvSpPr>
          <p:cNvPr id="3" name="Content Placeholder 2">
            <a:extLst>
              <a:ext uri="{FF2B5EF4-FFF2-40B4-BE49-F238E27FC236}">
                <a16:creationId xmlns:a16="http://schemas.microsoft.com/office/drawing/2014/main" id="{5B897017-74B1-5D50-8422-154CA8448FA4}"/>
              </a:ext>
            </a:extLst>
          </p:cNvPr>
          <p:cNvSpPr>
            <a:spLocks noGrp="1"/>
          </p:cNvSpPr>
          <p:nvPr>
            <p:ph idx="1"/>
          </p:nvPr>
        </p:nvSpPr>
        <p:spPr>
          <a:xfrm>
            <a:off x="1066800" y="2103120"/>
            <a:ext cx="10058400" cy="3849624"/>
          </a:xfrm>
        </p:spPr>
        <p:txBody>
          <a:bodyPr>
            <a:normAutofit/>
          </a:bodyPr>
          <a:lstStyle/>
          <a:p>
            <a:pPr marL="457200" indent="-457200">
              <a:buFont typeface="+mj-lt"/>
              <a:buAutoNum type="arabicPeriod"/>
            </a:pPr>
            <a:r>
              <a:rPr lang="en-US" sz="2400" dirty="0"/>
              <a:t>What is the coming (Parousia) of our Lord Jesus Christ? Vs. 1</a:t>
            </a:r>
          </a:p>
          <a:p>
            <a:pPr marL="457200" indent="-457200">
              <a:buFont typeface="+mj-lt"/>
              <a:buAutoNum type="arabicPeriod"/>
            </a:pPr>
            <a:r>
              <a:rPr lang="en-US" sz="2400" dirty="0"/>
              <a:t>What or when is the “day of the Lord?” Vs. 2</a:t>
            </a:r>
          </a:p>
          <a:p>
            <a:pPr marL="457200" indent="-457200">
              <a:buFont typeface="+mj-lt"/>
              <a:buAutoNum type="arabicPeriod"/>
            </a:pPr>
            <a:r>
              <a:rPr lang="en-CA" sz="2400" dirty="0"/>
              <a:t>Is the “man of lawlessness” (“man of sin”) another name for the antichrist? Vs. 3</a:t>
            </a:r>
          </a:p>
          <a:p>
            <a:pPr marL="457200" indent="-457200">
              <a:buFont typeface="+mj-lt"/>
              <a:buAutoNum type="arabicPeriod"/>
            </a:pPr>
            <a:r>
              <a:rPr lang="en-CA" sz="2400" dirty="0"/>
              <a:t>Who </a:t>
            </a:r>
            <a:r>
              <a:rPr lang="en-CA" sz="2400" i="1" dirty="0"/>
              <a:t>is </a:t>
            </a:r>
            <a:r>
              <a:rPr lang="en-CA" sz="2400" dirty="0"/>
              <a:t>the “man of lawlessness”? Vs. 3</a:t>
            </a:r>
          </a:p>
          <a:p>
            <a:pPr marL="457200" indent="-457200">
              <a:buFont typeface="+mj-lt"/>
              <a:buAutoNum type="arabicPeriod"/>
            </a:pPr>
            <a:r>
              <a:rPr lang="en-CA" sz="2400" dirty="0"/>
              <a:t>Does the temple of God refer to the still-standing temple in Jerusalem or to a future yet-to-be built temple? Vs 4</a:t>
            </a:r>
          </a:p>
        </p:txBody>
      </p:sp>
      <p:sp>
        <p:nvSpPr>
          <p:cNvPr id="4" name="Slide Number Placeholder 3">
            <a:extLst>
              <a:ext uri="{FF2B5EF4-FFF2-40B4-BE49-F238E27FC236}">
                <a16:creationId xmlns:a16="http://schemas.microsoft.com/office/drawing/2014/main" id="{CEB5406E-11FD-02E3-EF3A-25CD01D4D737}"/>
              </a:ext>
            </a:extLst>
          </p:cNvPr>
          <p:cNvSpPr>
            <a:spLocks noGrp="1"/>
          </p:cNvSpPr>
          <p:nvPr>
            <p:ph type="sldNum" sz="quarter" idx="12"/>
          </p:nvPr>
        </p:nvSpPr>
        <p:spPr>
          <a:xfrm>
            <a:off x="10287000" y="6035040"/>
            <a:ext cx="838200" cy="365760"/>
          </a:xfrm>
        </p:spPr>
        <p:txBody>
          <a:bodyPr>
            <a:normAutofit/>
          </a:bodyPr>
          <a:lstStyle/>
          <a:p>
            <a:pPr>
              <a:spcAft>
                <a:spcPts val="600"/>
              </a:spcAft>
            </a:pPr>
            <a:fld id="{34B7E4EF-A1BD-40F4-AB7B-04F084DD991D}" type="slidenum">
              <a:rPr lang="en-US" smtClean="0"/>
              <a:pPr>
                <a:spcAft>
                  <a:spcPts val="600"/>
                </a:spcAft>
              </a:pPr>
              <a:t>3</a:t>
            </a:fld>
            <a:endParaRPr lang="en-US"/>
          </a:p>
        </p:txBody>
      </p:sp>
      <p:sp>
        <p:nvSpPr>
          <p:cNvPr id="13" name="Rectangle 1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9842734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ticky notes with question marks">
            <a:extLst>
              <a:ext uri="{FF2B5EF4-FFF2-40B4-BE49-F238E27FC236}">
                <a16:creationId xmlns:a16="http://schemas.microsoft.com/office/drawing/2014/main" id="{23217103-AA6D-2C66-5E07-54C6465B02A8}"/>
              </a:ext>
            </a:extLst>
          </p:cNvPr>
          <p:cNvPicPr>
            <a:picLocks noChangeAspect="1"/>
          </p:cNvPicPr>
          <p:nvPr/>
        </p:nvPicPr>
        <p:blipFill rotWithShape="1">
          <a:blip r:embed="rId2">
            <a:alphaModFix amt="35000"/>
          </a:blip>
          <a:srcRect t="10162" b="5569"/>
          <a:stretch/>
        </p:blipFill>
        <p:spPr>
          <a:xfrm>
            <a:off x="20" y="10"/>
            <a:ext cx="12191980" cy="6857990"/>
          </a:xfrm>
          <a:prstGeom prst="rect">
            <a:avLst/>
          </a:prstGeom>
        </p:spPr>
      </p:pic>
      <p:sp>
        <p:nvSpPr>
          <p:cNvPr id="2" name="Title 1">
            <a:extLst>
              <a:ext uri="{FF2B5EF4-FFF2-40B4-BE49-F238E27FC236}">
                <a16:creationId xmlns:a16="http://schemas.microsoft.com/office/drawing/2014/main" id="{F0E703CE-6054-00BC-F394-A5DF58FD870F}"/>
              </a:ext>
            </a:extLst>
          </p:cNvPr>
          <p:cNvSpPr>
            <a:spLocks noGrp="1"/>
          </p:cNvSpPr>
          <p:nvPr>
            <p:ph type="title"/>
          </p:nvPr>
        </p:nvSpPr>
        <p:spPr>
          <a:xfrm>
            <a:off x="1066800" y="642594"/>
            <a:ext cx="10058400" cy="1371600"/>
          </a:xfrm>
        </p:spPr>
        <p:txBody>
          <a:bodyPr>
            <a:normAutofit/>
          </a:bodyPr>
          <a:lstStyle/>
          <a:p>
            <a:r>
              <a:rPr lang="en-CA" dirty="0"/>
              <a:t>More Questions:</a:t>
            </a:r>
          </a:p>
        </p:txBody>
      </p:sp>
      <p:sp>
        <p:nvSpPr>
          <p:cNvPr id="3" name="Content Placeholder 2">
            <a:extLst>
              <a:ext uri="{FF2B5EF4-FFF2-40B4-BE49-F238E27FC236}">
                <a16:creationId xmlns:a16="http://schemas.microsoft.com/office/drawing/2014/main" id="{36115392-6EC1-81E6-5CBF-446A01295293}"/>
              </a:ext>
            </a:extLst>
          </p:cNvPr>
          <p:cNvSpPr>
            <a:spLocks noGrp="1"/>
          </p:cNvSpPr>
          <p:nvPr>
            <p:ph idx="1"/>
          </p:nvPr>
        </p:nvSpPr>
        <p:spPr>
          <a:xfrm>
            <a:off x="1066800" y="2103120"/>
            <a:ext cx="10058400" cy="3849624"/>
          </a:xfrm>
        </p:spPr>
        <p:txBody>
          <a:bodyPr>
            <a:normAutofit/>
          </a:bodyPr>
          <a:lstStyle/>
          <a:p>
            <a:pPr marL="342900" indent="-342900">
              <a:buFont typeface="+mj-lt"/>
              <a:buAutoNum type="arabicPeriod"/>
            </a:pPr>
            <a:r>
              <a:rPr lang="en-CA" sz="2800"/>
              <a:t>What is the </a:t>
            </a:r>
            <a:r>
              <a:rPr lang="en-CA" sz="2800" i="1"/>
              <a:t>rebellion? Vs. 3.</a:t>
            </a:r>
          </a:p>
          <a:p>
            <a:pPr marL="342900" indent="-342900">
              <a:buFont typeface="+mj-lt"/>
              <a:buAutoNum type="arabicPeriod"/>
            </a:pPr>
            <a:r>
              <a:rPr lang="en-CA" sz="2800"/>
              <a:t>Who is it that </a:t>
            </a:r>
            <a:r>
              <a:rPr lang="en-CA" sz="2800" i="1"/>
              <a:t>restrains?</a:t>
            </a:r>
            <a:endParaRPr lang="en-CA" sz="2800"/>
          </a:p>
          <a:p>
            <a:pPr marL="342900" indent="-342900">
              <a:buFont typeface="+mj-lt"/>
              <a:buAutoNum type="arabicPeriod"/>
            </a:pPr>
            <a:r>
              <a:rPr lang="en-CA" sz="2800"/>
              <a:t>What is the significance of </a:t>
            </a:r>
            <a:r>
              <a:rPr lang="en-CA" sz="2800" i="1"/>
              <a:t>the breath of His mouth? </a:t>
            </a:r>
          </a:p>
          <a:p>
            <a:pPr marL="617220" lvl="1" indent="-342900">
              <a:buFont typeface="+mj-lt"/>
              <a:buAutoNum type="arabicPeriod"/>
            </a:pPr>
            <a:r>
              <a:rPr lang="en-CA" sz="2400"/>
              <a:t>Revelation 1:16, 2:16, 19:15, 19:21</a:t>
            </a:r>
          </a:p>
          <a:p>
            <a:pPr marL="617220" lvl="1" indent="-342900">
              <a:buFont typeface="+mj-lt"/>
              <a:buAutoNum type="arabicPeriod"/>
            </a:pPr>
            <a:r>
              <a:rPr lang="en-CA" sz="2400"/>
              <a:t>Psalm 33:6</a:t>
            </a:r>
          </a:p>
          <a:p>
            <a:pPr marL="617220" lvl="1" indent="-342900">
              <a:buFont typeface="+mj-lt"/>
              <a:buAutoNum type="arabicPeriod"/>
            </a:pPr>
            <a:r>
              <a:rPr lang="en-CA" sz="2400"/>
              <a:t>Isaiah 11:4</a:t>
            </a:r>
          </a:p>
          <a:p>
            <a:pPr marL="617220" lvl="1" indent="-342900">
              <a:buFont typeface="+mj-lt"/>
              <a:buAutoNum type="arabicPeriod"/>
            </a:pPr>
            <a:endParaRPr lang="en-CA" sz="2400"/>
          </a:p>
          <a:p>
            <a:pPr marL="342900" indent="-342900">
              <a:buFont typeface="+mj-lt"/>
              <a:buAutoNum type="arabicPeriod"/>
            </a:pPr>
            <a:endParaRPr lang="en-CA" sz="2800" dirty="0"/>
          </a:p>
        </p:txBody>
      </p:sp>
      <p:sp>
        <p:nvSpPr>
          <p:cNvPr id="4" name="Slide Number Placeholder 3">
            <a:extLst>
              <a:ext uri="{FF2B5EF4-FFF2-40B4-BE49-F238E27FC236}">
                <a16:creationId xmlns:a16="http://schemas.microsoft.com/office/drawing/2014/main" id="{6F7875E5-FCD4-46DA-41B6-830360D9FA57}"/>
              </a:ext>
            </a:extLst>
          </p:cNvPr>
          <p:cNvSpPr>
            <a:spLocks noGrp="1"/>
          </p:cNvSpPr>
          <p:nvPr>
            <p:ph type="sldNum" sz="quarter" idx="12"/>
          </p:nvPr>
        </p:nvSpPr>
        <p:spPr>
          <a:xfrm>
            <a:off x="10287000" y="6035040"/>
            <a:ext cx="838200" cy="365760"/>
          </a:xfrm>
        </p:spPr>
        <p:txBody>
          <a:bodyPr>
            <a:normAutofit/>
          </a:bodyPr>
          <a:lstStyle/>
          <a:p>
            <a:pPr>
              <a:spcAft>
                <a:spcPts val="600"/>
              </a:spcAft>
            </a:pPr>
            <a:fld id="{34B7E4EF-A1BD-40F4-AB7B-04F084DD991D}" type="slidenum">
              <a:rPr lang="en-US" smtClean="0"/>
              <a:pPr>
                <a:spcAft>
                  <a:spcPts val="600"/>
                </a:spcAft>
              </a:pPr>
              <a:t>4</a:t>
            </a:fld>
            <a:endParaRPr lang="en-US"/>
          </a:p>
        </p:txBody>
      </p:sp>
      <p:sp>
        <p:nvSpPr>
          <p:cNvPr id="12"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0822145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5090-A1EC-44D7-AC26-05DB0D3AA2E1}"/>
              </a:ext>
            </a:extLst>
          </p:cNvPr>
          <p:cNvSpPr>
            <a:spLocks noGrp="1"/>
          </p:cNvSpPr>
          <p:nvPr>
            <p:ph type="title"/>
          </p:nvPr>
        </p:nvSpPr>
        <p:spPr/>
        <p:txBody>
          <a:bodyPr>
            <a:normAutofit fontScale="90000"/>
          </a:bodyPr>
          <a:lstStyle/>
          <a:p>
            <a:r>
              <a:rPr lang="en-US" sz="4800" dirty="0"/>
              <a:t>What is the coming (Parousia) of our Lord Jesus Christ? Vs. 1</a:t>
            </a:r>
          </a:p>
        </p:txBody>
      </p:sp>
      <p:sp>
        <p:nvSpPr>
          <p:cNvPr id="3" name="Content Placeholder 2">
            <a:extLst>
              <a:ext uri="{FF2B5EF4-FFF2-40B4-BE49-F238E27FC236}">
                <a16:creationId xmlns:a16="http://schemas.microsoft.com/office/drawing/2014/main" id="{21848E9B-9D71-7E8F-B726-450AB15C6A08}"/>
              </a:ext>
            </a:extLst>
          </p:cNvPr>
          <p:cNvSpPr>
            <a:spLocks noGrp="1"/>
          </p:cNvSpPr>
          <p:nvPr>
            <p:ph idx="1"/>
          </p:nvPr>
        </p:nvSpPr>
        <p:spPr/>
        <p:txBody>
          <a:bodyPr>
            <a:normAutofit lnSpcReduction="10000"/>
          </a:bodyPr>
          <a:lstStyle/>
          <a:p>
            <a:pPr marL="342900" marR="0" lvl="0" indent="-342900" rtl="0">
              <a:lnSpc>
                <a:spcPct val="115000"/>
              </a:lnSpc>
              <a:spcBef>
                <a:spcPts val="0"/>
              </a:spcBef>
              <a:spcAft>
                <a:spcPts val="0"/>
              </a:spcAft>
              <a:buFont typeface="+mj-lt"/>
              <a:buAutoNum type="arabicPeriod"/>
            </a:pPr>
            <a:r>
              <a:rPr lang="en-US" sz="2000" dirty="0">
                <a:effectLst/>
                <a:latin typeface="Times New Roman" panose="02020603050405020304" pitchFamily="18" charset="0"/>
                <a:ea typeface="Times New Roman" panose="02020603050405020304" pitchFamily="18" charset="0"/>
              </a:rPr>
              <a:t>They needed correction: the </a:t>
            </a:r>
            <a:r>
              <a:rPr lang="en-US" sz="2000" i="1" dirty="0">
                <a:effectLst/>
                <a:latin typeface="Times New Roman" panose="02020603050405020304" pitchFamily="18" charset="0"/>
                <a:ea typeface="Times New Roman" panose="02020603050405020304" pitchFamily="18" charset="0"/>
              </a:rPr>
              <a:t>Parousia</a:t>
            </a:r>
            <a:r>
              <a:rPr lang="en-CA" sz="2000" dirty="0">
                <a:effectLst/>
                <a:latin typeface="Times New Roman" panose="02020603050405020304" pitchFamily="18" charset="0"/>
                <a:ea typeface="Times New Roman" panose="02020603050405020304" pitchFamily="18" charset="0"/>
              </a:rPr>
              <a:t> had not yet arrived (vs 2). They did not need correction that the Parousia was </a:t>
            </a:r>
            <a:r>
              <a:rPr lang="en-CA" sz="2000" i="1" dirty="0">
                <a:effectLst/>
                <a:latin typeface="Times New Roman" panose="02020603050405020304" pitchFamily="18" charset="0"/>
                <a:ea typeface="Times New Roman" panose="02020603050405020304" pitchFamily="18" charset="0"/>
              </a:rPr>
              <a:t>near</a:t>
            </a:r>
            <a:r>
              <a:rPr lang="en-CA" sz="2000" dirty="0">
                <a:effectLst/>
                <a:latin typeface="Times New Roman" panose="02020603050405020304" pitchFamily="18" charset="0"/>
                <a:ea typeface="Times New Roman" panose="02020603050405020304" pitchFamily="18" charset="0"/>
              </a:rPr>
              <a:t> because it was; they needed correction that it had already come. </a:t>
            </a:r>
            <a:endParaRPr lang="en-CA" sz="1800" dirty="0">
              <a:effectLst/>
              <a:latin typeface="Calibri" panose="020F0502020204030204" pitchFamily="34" charset="0"/>
              <a:ea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Vs 2, “has already come” corrects the KJV “is near.” </a:t>
            </a:r>
            <a:endParaRPr lang="en-CA" sz="1800" dirty="0">
              <a:effectLst/>
              <a:latin typeface="Calibri" panose="020F0502020204030204" pitchFamily="34" charset="0"/>
              <a:ea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Compare use of the term, “present”</a:t>
            </a:r>
            <a:endParaRPr lang="en-CA" sz="1800" dirty="0">
              <a:effectLst/>
              <a:latin typeface="Calibri" panose="020F0502020204030204" pitchFamily="34" charset="0"/>
              <a:ea typeface="Times New Roman" panose="02020603050405020304" pitchFamily="18" charset="0"/>
            </a:endParaRPr>
          </a:p>
          <a:p>
            <a:pPr marL="91440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2 Th 2:2; Ro 8:38; 1 Co 3:22; 7:26; Ga 1:4; 2 </a:t>
            </a:r>
            <a:r>
              <a:rPr lang="en-US" sz="2000" dirty="0" err="1">
                <a:effectLst/>
                <a:latin typeface="Times New Roman" panose="02020603050405020304" pitchFamily="18" charset="0"/>
                <a:ea typeface="Times New Roman" panose="02020603050405020304" pitchFamily="18" charset="0"/>
              </a:rPr>
              <a:t>Ti</a:t>
            </a:r>
            <a:r>
              <a:rPr lang="en-US" sz="2000" dirty="0">
                <a:effectLst/>
                <a:latin typeface="Times New Roman" panose="02020603050405020304" pitchFamily="18" charset="0"/>
                <a:ea typeface="Times New Roman" panose="02020603050405020304" pitchFamily="18" charset="0"/>
              </a:rPr>
              <a:t> 3:1; Heb 9:9</a:t>
            </a:r>
            <a:endParaRPr lang="en-CA" sz="1800" dirty="0">
              <a:effectLst/>
              <a:latin typeface="Calibri" panose="020F0502020204030204" pitchFamily="34" charset="0"/>
              <a:ea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“day of the Lord” </a:t>
            </a:r>
            <a:endParaRPr lang="en-CA" sz="1800" dirty="0">
              <a:effectLst/>
              <a:latin typeface="Calibri" panose="020F0502020204030204" pitchFamily="34" charset="0"/>
              <a:ea typeface="Times New Roman" panose="02020603050405020304" pitchFamily="18" charset="0"/>
            </a:endParaRPr>
          </a:p>
          <a:p>
            <a:pPr marL="91440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Isaiah 13:1, 6, 9</a:t>
            </a:r>
            <a:endParaRPr lang="en-CA" sz="1800" dirty="0">
              <a:effectLst/>
              <a:latin typeface="Calibri" panose="020F0502020204030204" pitchFamily="34" charset="0"/>
              <a:ea typeface="Times New Roman" panose="02020603050405020304" pitchFamily="18" charset="0"/>
            </a:endParaRPr>
          </a:p>
          <a:p>
            <a:pPr marL="91440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Obadiah 15</a:t>
            </a:r>
            <a:endParaRPr lang="en-CA" sz="1800" dirty="0">
              <a:effectLst/>
              <a:latin typeface="Calibri" panose="020F0502020204030204" pitchFamily="34" charset="0"/>
              <a:ea typeface="Times New Roman" panose="02020603050405020304" pitchFamily="18" charset="0"/>
            </a:endParaRPr>
          </a:p>
          <a:p>
            <a:pPr marL="91440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Zephaniah 1:7, 14</a:t>
            </a:r>
            <a:endParaRPr lang="en-CA" sz="1800" dirty="0">
              <a:effectLst/>
              <a:latin typeface="Calibri" panose="020F0502020204030204" pitchFamily="34" charset="0"/>
              <a:ea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If the Thessalonians believed that the final day of the Lord had occurred, would they not marvel at how they missed it?</a:t>
            </a:r>
            <a:endParaRPr lang="en-CA" sz="1800" dirty="0">
              <a:effectLst/>
              <a:latin typeface="Calibri" panose="020F0502020204030204" pitchFamily="34" charset="0"/>
              <a:ea typeface="Times New Roman" panose="02020603050405020304" pitchFamily="18" charset="0"/>
            </a:endParaRPr>
          </a:p>
          <a:p>
            <a:endParaRPr lang="en-CA" sz="2800" dirty="0"/>
          </a:p>
        </p:txBody>
      </p:sp>
      <p:sp>
        <p:nvSpPr>
          <p:cNvPr id="4" name="Slide Number Placeholder 3">
            <a:extLst>
              <a:ext uri="{FF2B5EF4-FFF2-40B4-BE49-F238E27FC236}">
                <a16:creationId xmlns:a16="http://schemas.microsoft.com/office/drawing/2014/main" id="{3AD2A014-C7B1-3BBB-60E3-53CBB650D48A}"/>
              </a:ext>
            </a:extLst>
          </p:cNvPr>
          <p:cNvSpPr>
            <a:spLocks noGrp="1"/>
          </p:cNvSpPr>
          <p:nvPr>
            <p:ph type="sldNum" sz="quarter" idx="12"/>
          </p:nvPr>
        </p:nvSpPr>
        <p:spPr/>
        <p:txBody>
          <a:bodyPr/>
          <a:lstStyle/>
          <a:p>
            <a:fld id="{34B7E4EF-A1BD-40F4-AB7B-04F084DD991D}" type="slidenum">
              <a:rPr lang="en-US" smtClean="0"/>
              <a:t>5</a:t>
            </a:fld>
            <a:endParaRPr lang="en-US"/>
          </a:p>
        </p:txBody>
      </p:sp>
    </p:spTree>
    <p:extLst>
      <p:ext uri="{BB962C8B-B14F-4D97-AF65-F5344CB8AC3E}">
        <p14:creationId xmlns:p14="http://schemas.microsoft.com/office/powerpoint/2010/main" val="54823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B645-4EEF-CA23-64C2-52B7AA12BF9A}"/>
              </a:ext>
            </a:extLst>
          </p:cNvPr>
          <p:cNvSpPr>
            <a:spLocks noGrp="1"/>
          </p:cNvSpPr>
          <p:nvPr>
            <p:ph type="title"/>
          </p:nvPr>
        </p:nvSpPr>
        <p:spPr/>
        <p:txBody>
          <a:bodyPr/>
          <a:lstStyle/>
          <a:p>
            <a:r>
              <a:rPr lang="en-CA" dirty="0"/>
              <a:t>A Matter of Timing</a:t>
            </a:r>
          </a:p>
        </p:txBody>
      </p:sp>
      <p:sp>
        <p:nvSpPr>
          <p:cNvPr id="3" name="Content Placeholder 2">
            <a:extLst>
              <a:ext uri="{FF2B5EF4-FFF2-40B4-BE49-F238E27FC236}">
                <a16:creationId xmlns:a16="http://schemas.microsoft.com/office/drawing/2014/main" id="{0B459EB0-C908-DF0D-6E84-C912EC77C5D5}"/>
              </a:ext>
            </a:extLst>
          </p:cNvPr>
          <p:cNvSpPr>
            <a:spLocks noGrp="1"/>
          </p:cNvSpPr>
          <p:nvPr>
            <p:ph idx="1"/>
          </p:nvPr>
        </p:nvSpPr>
        <p:spPr/>
        <p:txBody>
          <a:bodyPr>
            <a:normAutofit/>
          </a:bodyPr>
          <a:lstStyle/>
          <a:p>
            <a:pPr marL="0" indent="0">
              <a:buNone/>
            </a:pPr>
            <a:r>
              <a:rPr lang="en-US" sz="2400" dirty="0">
                <a:effectLst/>
                <a:latin typeface="Times New Roman" panose="02020603050405020304" pitchFamily="18" charset="0"/>
                <a:ea typeface="Times New Roman" panose="02020603050405020304" pitchFamily="18" charset="0"/>
              </a:rPr>
              <a:t>Our issue is that we need to understand that the 1</a:t>
            </a:r>
            <a:r>
              <a:rPr lang="en-US" sz="2400" baseline="30000" dirty="0">
                <a:effectLst/>
                <a:latin typeface="Times New Roman" panose="02020603050405020304" pitchFamily="18" charset="0"/>
                <a:ea typeface="Times New Roman" panose="02020603050405020304" pitchFamily="18" charset="0"/>
              </a:rPr>
              <a:t>st</a:t>
            </a:r>
            <a:r>
              <a:rPr lang="en-US" sz="2400" dirty="0">
                <a:effectLst/>
                <a:latin typeface="Times New Roman" panose="02020603050405020304" pitchFamily="18" charset="0"/>
                <a:ea typeface="Times New Roman" panose="02020603050405020304" pitchFamily="18" charset="0"/>
              </a:rPr>
              <a:t> century church understood a </a:t>
            </a:r>
            <a:r>
              <a:rPr lang="en-US" sz="2400" i="1" dirty="0">
                <a:effectLst/>
                <a:latin typeface="Times New Roman" panose="02020603050405020304" pitchFamily="18" charset="0"/>
                <a:ea typeface="Times New Roman" panose="02020603050405020304" pitchFamily="18" charset="0"/>
              </a:rPr>
              <a:t>coming</a:t>
            </a:r>
            <a:r>
              <a:rPr lang="en-CA" sz="2400" dirty="0">
                <a:effectLst/>
                <a:latin typeface="Times New Roman" panose="02020603050405020304" pitchFamily="18" charset="0"/>
                <a:ea typeface="Times New Roman" panose="02020603050405020304" pitchFamily="18" charset="0"/>
              </a:rPr>
              <a:t> that is not </a:t>
            </a:r>
            <a:r>
              <a:rPr lang="en-CA" sz="2400" i="1" dirty="0">
                <a:effectLst/>
                <a:latin typeface="Times New Roman" panose="02020603050405020304" pitchFamily="18" charset="0"/>
                <a:ea typeface="Times New Roman" panose="02020603050405020304" pitchFamily="18" charset="0"/>
              </a:rPr>
              <a:t>the second coming</a:t>
            </a:r>
            <a:r>
              <a:rPr lang="en-CA" sz="2400" dirty="0">
                <a:effectLst/>
                <a:latin typeface="Times New Roman" panose="02020603050405020304" pitchFamily="18" charset="0"/>
                <a:ea typeface="Times New Roman" panose="02020603050405020304" pitchFamily="18" charset="0"/>
              </a:rPr>
              <a:t> or the </a:t>
            </a:r>
            <a:r>
              <a:rPr lang="en-CA" sz="2400" i="1" dirty="0">
                <a:effectLst/>
                <a:latin typeface="Times New Roman" panose="02020603050405020304" pitchFamily="18" charset="0"/>
                <a:ea typeface="Times New Roman" panose="02020603050405020304" pitchFamily="18" charset="0"/>
              </a:rPr>
              <a:t>final coming. </a:t>
            </a:r>
            <a:r>
              <a:rPr lang="en-CA" sz="2400" dirty="0">
                <a:effectLst/>
                <a:latin typeface="Times New Roman" panose="02020603050405020304" pitchFamily="18" charset="0"/>
                <a:ea typeface="Times New Roman" panose="02020603050405020304" pitchFamily="18" charset="0"/>
              </a:rPr>
              <a:t>There was a coming in judgement and this is not the first time we read about this in Scripture—see Isaiah 13:9-10</a:t>
            </a:r>
            <a:endParaRPr lang="en-CA" sz="2400" dirty="0">
              <a:effectLst/>
              <a:latin typeface="Calibri" panose="020F0502020204030204" pitchFamily="34" charset="0"/>
              <a:ea typeface="Times New Roman" panose="02020603050405020304" pitchFamily="18" charset="0"/>
            </a:endParaRPr>
          </a:p>
          <a:p>
            <a:pPr marL="0" indent="0">
              <a:buNone/>
            </a:pPr>
            <a:endParaRPr lang="en-CA" sz="2400" dirty="0"/>
          </a:p>
        </p:txBody>
      </p:sp>
      <p:sp>
        <p:nvSpPr>
          <p:cNvPr id="4" name="Slide Number Placeholder 3">
            <a:extLst>
              <a:ext uri="{FF2B5EF4-FFF2-40B4-BE49-F238E27FC236}">
                <a16:creationId xmlns:a16="http://schemas.microsoft.com/office/drawing/2014/main" id="{A858F2B1-4225-F84A-5522-42B69569C4B1}"/>
              </a:ext>
            </a:extLst>
          </p:cNvPr>
          <p:cNvSpPr>
            <a:spLocks noGrp="1"/>
          </p:cNvSpPr>
          <p:nvPr>
            <p:ph type="sldNum" sz="quarter" idx="12"/>
          </p:nvPr>
        </p:nvSpPr>
        <p:spPr/>
        <p:txBody>
          <a:bodyPr/>
          <a:lstStyle/>
          <a:p>
            <a:fld id="{34B7E4EF-A1BD-40F4-AB7B-04F084DD991D}" type="slidenum">
              <a:rPr lang="en-US" smtClean="0"/>
              <a:t>6</a:t>
            </a:fld>
            <a:endParaRPr lang="en-US"/>
          </a:p>
        </p:txBody>
      </p:sp>
    </p:spTree>
    <p:extLst>
      <p:ext uri="{BB962C8B-B14F-4D97-AF65-F5344CB8AC3E}">
        <p14:creationId xmlns:p14="http://schemas.microsoft.com/office/powerpoint/2010/main" val="41225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6285-DDFC-DE90-0F05-24D37F7FDD87}"/>
              </a:ext>
            </a:extLst>
          </p:cNvPr>
          <p:cNvSpPr>
            <a:spLocks noGrp="1"/>
          </p:cNvSpPr>
          <p:nvPr>
            <p:ph type="title"/>
          </p:nvPr>
        </p:nvSpPr>
        <p:spPr/>
        <p:txBody>
          <a:bodyPr/>
          <a:lstStyle/>
          <a:p>
            <a:r>
              <a:rPr lang="en-CA" dirty="0"/>
              <a:t>A Context of Persecution</a:t>
            </a:r>
          </a:p>
        </p:txBody>
      </p:sp>
      <p:sp>
        <p:nvSpPr>
          <p:cNvPr id="3" name="Content Placeholder 2">
            <a:extLst>
              <a:ext uri="{FF2B5EF4-FFF2-40B4-BE49-F238E27FC236}">
                <a16:creationId xmlns:a16="http://schemas.microsoft.com/office/drawing/2014/main" id="{B11A7E97-3B69-036E-2D7C-270AE6BBE64F}"/>
              </a:ext>
            </a:extLst>
          </p:cNvPr>
          <p:cNvSpPr>
            <a:spLocks noGrp="1"/>
          </p:cNvSpPr>
          <p:nvPr>
            <p:ph idx="1"/>
          </p:nvPr>
        </p:nvSpPr>
        <p:spPr/>
        <p:txBody>
          <a:bodyPr>
            <a:normAutofit/>
          </a:bodyPr>
          <a:lstStyle/>
          <a:p>
            <a:pPr marL="0" indent="0">
              <a:buNone/>
            </a:pPr>
            <a:r>
              <a:rPr lang="en-CA" sz="2400" dirty="0"/>
              <a:t>1 Thessalonians 1:5-12</a:t>
            </a:r>
          </a:p>
          <a:p>
            <a:pPr marL="0" indent="0">
              <a:buNone/>
            </a:pPr>
            <a:r>
              <a:rPr lang="en-CA" sz="2400" dirty="0"/>
              <a:t>Acts 17:5</a:t>
            </a:r>
          </a:p>
          <a:p>
            <a:pPr marL="0" indent="0">
              <a:buNone/>
            </a:pPr>
            <a:r>
              <a:rPr lang="en-US" sz="2400" dirty="0">
                <a:effectLst/>
                <a:ea typeface="Times New Roman" panose="02020603050405020304" pitchFamily="18" charset="0"/>
              </a:rPr>
              <a:t>The revolt in Jerusalem and the troubles </a:t>
            </a:r>
            <a:r>
              <a:rPr lang="en-US" sz="2400" i="1" dirty="0">
                <a:effectLst/>
                <a:ea typeface="Times New Roman" panose="02020603050405020304" pitchFamily="18" charset="0"/>
              </a:rPr>
              <a:t>there and at that time </a:t>
            </a:r>
            <a:r>
              <a:rPr lang="en-US" sz="2400" dirty="0">
                <a:effectLst/>
                <a:ea typeface="Times New Roman" panose="02020603050405020304" pitchFamily="18" charset="0"/>
              </a:rPr>
              <a:t>were also troubles in Thessalonica and wherever there were Jews.</a:t>
            </a:r>
            <a:endParaRPr lang="en-CA" sz="2400" dirty="0">
              <a:effectLst/>
              <a:ea typeface="Times New Roman" panose="02020603050405020304" pitchFamily="18" charset="0"/>
            </a:endParaRPr>
          </a:p>
          <a:p>
            <a:pPr marL="0" indent="0">
              <a:buNone/>
            </a:pPr>
            <a:r>
              <a:rPr lang="en-US" sz="2400" dirty="0">
                <a:effectLst/>
                <a:ea typeface="Times New Roman" panose="02020603050405020304" pitchFamily="18" charset="0"/>
              </a:rPr>
              <a:t>The pagans attacked the Jews, and therefore the Christians during the Jewish revolt.</a:t>
            </a:r>
            <a:endParaRPr lang="en-CA" sz="2400" dirty="0">
              <a:effectLst/>
              <a:ea typeface="Times New Roman" panose="02020603050405020304" pitchFamily="18" charset="0"/>
            </a:endParaRPr>
          </a:p>
          <a:p>
            <a:pPr marL="0" indent="0">
              <a:buNone/>
            </a:pPr>
            <a:endParaRPr lang="en-CA" sz="2400" dirty="0"/>
          </a:p>
        </p:txBody>
      </p:sp>
      <p:sp>
        <p:nvSpPr>
          <p:cNvPr id="4" name="Slide Number Placeholder 3">
            <a:extLst>
              <a:ext uri="{FF2B5EF4-FFF2-40B4-BE49-F238E27FC236}">
                <a16:creationId xmlns:a16="http://schemas.microsoft.com/office/drawing/2014/main" id="{1FA21A8F-D80B-EDF3-5F83-B4F93A19A97D}"/>
              </a:ext>
            </a:extLst>
          </p:cNvPr>
          <p:cNvSpPr>
            <a:spLocks noGrp="1"/>
          </p:cNvSpPr>
          <p:nvPr>
            <p:ph type="sldNum" sz="quarter" idx="12"/>
          </p:nvPr>
        </p:nvSpPr>
        <p:spPr/>
        <p:txBody>
          <a:bodyPr/>
          <a:lstStyle/>
          <a:p>
            <a:fld id="{34B7E4EF-A1BD-40F4-AB7B-04F084DD991D}" type="slidenum">
              <a:rPr lang="en-US" smtClean="0"/>
              <a:t>7</a:t>
            </a:fld>
            <a:endParaRPr lang="en-US"/>
          </a:p>
        </p:txBody>
      </p:sp>
    </p:spTree>
    <p:extLst>
      <p:ext uri="{BB962C8B-B14F-4D97-AF65-F5344CB8AC3E}">
        <p14:creationId xmlns:p14="http://schemas.microsoft.com/office/powerpoint/2010/main" val="376739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D0D6-D76F-25E3-8188-8584A8CE3501}"/>
              </a:ext>
            </a:extLst>
          </p:cNvPr>
          <p:cNvSpPr>
            <a:spLocks noGrp="1"/>
          </p:cNvSpPr>
          <p:nvPr>
            <p:ph type="title"/>
          </p:nvPr>
        </p:nvSpPr>
        <p:spPr/>
        <p:txBody>
          <a:bodyPr>
            <a:normAutofit/>
          </a:bodyPr>
          <a:lstStyle/>
          <a:p>
            <a:r>
              <a:rPr lang="en-CA" dirty="0"/>
              <a:t>Man of Sin ≠ The Antichrist</a:t>
            </a:r>
          </a:p>
        </p:txBody>
      </p:sp>
      <p:sp>
        <p:nvSpPr>
          <p:cNvPr id="3" name="Content Placeholder 2">
            <a:extLst>
              <a:ext uri="{FF2B5EF4-FFF2-40B4-BE49-F238E27FC236}">
                <a16:creationId xmlns:a16="http://schemas.microsoft.com/office/drawing/2014/main" id="{5B1004AD-DED0-835D-8F51-EC3AD0B08608}"/>
              </a:ext>
            </a:extLst>
          </p:cNvPr>
          <p:cNvSpPr>
            <a:spLocks noGrp="1"/>
          </p:cNvSpPr>
          <p:nvPr>
            <p:ph idx="1"/>
          </p:nvPr>
        </p:nvSpPr>
        <p:spPr/>
        <p:txBody>
          <a:bodyPr>
            <a:normAutofit fontScale="92500"/>
          </a:bodyPr>
          <a:lstStyle/>
          <a:p>
            <a:pPr marL="0" indent="0">
              <a:buNone/>
            </a:pPr>
            <a:r>
              <a:rPr lang="en-CA" sz="2400" dirty="0">
                <a:effectLst/>
                <a:latin typeface="Times New Roman" panose="02020603050405020304" pitchFamily="18" charset="0"/>
                <a:ea typeface="Times New Roman" panose="02020603050405020304" pitchFamily="18" charset="0"/>
              </a:rPr>
              <a:t>“Antichrist is simply any belief system that disputes the fundamental teachings of Christianity, beginning with the person of Christ. These antichrists are “religious” figures. The antichrist, contrary to much present-day speculation, is not a political figure, no matter how anti- (against) Christ he might be. The modern manufactured composite antichrist is not the antichrist of 1 and 2 John: “Putting it all together, we can see that Antichrist is a description of both the system of apostasy and individual apostates. In other words, antichrist was the fulfillment of Jesus’ prophecy that a time of great apostasy would come, when ‘many will fall away and will betray one another and hate one another. And many false prophets will arise, and will mislead many’ (Matt. 24:10–11).” --Chilton, Paradise Restored, 111</a:t>
            </a:r>
            <a:endParaRPr lang="en-CA" sz="2000" dirty="0"/>
          </a:p>
        </p:txBody>
      </p:sp>
      <p:sp>
        <p:nvSpPr>
          <p:cNvPr id="4" name="Slide Number Placeholder 3">
            <a:extLst>
              <a:ext uri="{FF2B5EF4-FFF2-40B4-BE49-F238E27FC236}">
                <a16:creationId xmlns:a16="http://schemas.microsoft.com/office/drawing/2014/main" id="{B7B6E9FE-5FFE-C4FA-5B4E-9B11D3EC03E4}"/>
              </a:ext>
            </a:extLst>
          </p:cNvPr>
          <p:cNvSpPr>
            <a:spLocks noGrp="1"/>
          </p:cNvSpPr>
          <p:nvPr>
            <p:ph type="sldNum" sz="quarter" idx="12"/>
          </p:nvPr>
        </p:nvSpPr>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268749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38DB-DA30-5FE1-9231-B1FA0CABB782}"/>
              </a:ext>
            </a:extLst>
          </p:cNvPr>
          <p:cNvSpPr>
            <a:spLocks noGrp="1"/>
          </p:cNvSpPr>
          <p:nvPr>
            <p:ph type="title"/>
          </p:nvPr>
        </p:nvSpPr>
        <p:spPr/>
        <p:txBody>
          <a:bodyPr/>
          <a:lstStyle/>
          <a:p>
            <a:r>
              <a:rPr lang="en-CA" dirty="0"/>
              <a:t>All the Antichrists</a:t>
            </a:r>
          </a:p>
        </p:txBody>
      </p:sp>
      <p:sp>
        <p:nvSpPr>
          <p:cNvPr id="3" name="Content Placeholder 2">
            <a:extLst>
              <a:ext uri="{FF2B5EF4-FFF2-40B4-BE49-F238E27FC236}">
                <a16:creationId xmlns:a16="http://schemas.microsoft.com/office/drawing/2014/main" id="{D5898497-6EC2-546D-9DE4-308FCEE13C67}"/>
              </a:ext>
            </a:extLst>
          </p:cNvPr>
          <p:cNvSpPr>
            <a:spLocks noGrp="1"/>
          </p:cNvSpPr>
          <p:nvPr>
            <p:ph idx="1"/>
          </p:nvPr>
        </p:nvSpPr>
        <p:spPr/>
        <p:txBody>
          <a:bodyPr>
            <a:normAutofit fontScale="92500" lnSpcReduction="20000"/>
          </a:bodyPr>
          <a:lstStyle/>
          <a:p>
            <a:pPr marL="0" indent="0">
              <a:buNone/>
            </a:pPr>
            <a:r>
              <a:rPr lang="en-US" sz="2000" dirty="0"/>
              <a:t>Children, it is the last hour, and as you have heard that antichrist is coming, so now many antichrists have come. Therefore we know that it is the last hour. </a:t>
            </a:r>
          </a:p>
          <a:p>
            <a:pPr marL="0" indent="0">
              <a:buNone/>
            </a:pPr>
            <a:r>
              <a:rPr lang="en-US" sz="2000" dirty="0"/>
              <a:t>1 John 2:22</a:t>
            </a:r>
          </a:p>
          <a:p>
            <a:pPr marL="0" indent="0">
              <a:buNone/>
            </a:pPr>
            <a:r>
              <a:rPr lang="en-US" sz="2000" dirty="0"/>
              <a:t>Who is the liar but he who denies that Jesus is the Christ? This is the antichrist, he who denies the Father and the Son. </a:t>
            </a:r>
          </a:p>
          <a:p>
            <a:pPr marL="0" indent="0">
              <a:buNone/>
            </a:pPr>
            <a:r>
              <a:rPr lang="en-US" sz="2000" dirty="0"/>
              <a:t>1 John 4:3</a:t>
            </a:r>
          </a:p>
          <a:p>
            <a:pPr marL="0" indent="0">
              <a:buNone/>
            </a:pPr>
            <a:r>
              <a:rPr lang="en-US" sz="2000" dirty="0"/>
              <a:t>and every spirit that does not confess Jesus is not from God. This is the spirit of the antichrist, which you heard was coming and now is in the world already. </a:t>
            </a:r>
          </a:p>
          <a:p>
            <a:pPr marL="0" indent="0">
              <a:buNone/>
            </a:pPr>
            <a:r>
              <a:rPr lang="en-US" sz="2000" dirty="0"/>
              <a:t>2 John 7</a:t>
            </a:r>
          </a:p>
          <a:p>
            <a:pPr marL="0" indent="0">
              <a:buNone/>
            </a:pPr>
            <a:r>
              <a:rPr lang="en-US" sz="2000" dirty="0"/>
              <a:t>For many deceivers have gone out into the world, those who do not confess the coming of Jesus Christ in the flesh. Such a one is the deceiver and the antichrist. </a:t>
            </a:r>
            <a:endParaRPr lang="en-CA" sz="2000" dirty="0"/>
          </a:p>
        </p:txBody>
      </p:sp>
      <p:sp>
        <p:nvSpPr>
          <p:cNvPr id="4" name="Slide Number Placeholder 3">
            <a:extLst>
              <a:ext uri="{FF2B5EF4-FFF2-40B4-BE49-F238E27FC236}">
                <a16:creationId xmlns:a16="http://schemas.microsoft.com/office/drawing/2014/main" id="{B046274E-1361-3D4E-6C9E-5B1F552D03C5}"/>
              </a:ext>
            </a:extLst>
          </p:cNvPr>
          <p:cNvSpPr>
            <a:spLocks noGrp="1"/>
          </p:cNvSpPr>
          <p:nvPr>
            <p:ph type="sldNum" sz="quarter" idx="12"/>
          </p:nvPr>
        </p:nvSpPr>
        <p:spPr/>
        <p:txBody>
          <a:bodyPr/>
          <a:lstStyle/>
          <a:p>
            <a:fld id="{34B7E4EF-A1BD-40F4-AB7B-04F084DD991D}" type="slidenum">
              <a:rPr lang="en-US" smtClean="0"/>
              <a:t>9</a:t>
            </a:fld>
            <a:endParaRPr lang="en-US"/>
          </a:p>
        </p:txBody>
      </p:sp>
    </p:spTree>
    <p:extLst>
      <p:ext uri="{BB962C8B-B14F-4D97-AF65-F5344CB8AC3E}">
        <p14:creationId xmlns:p14="http://schemas.microsoft.com/office/powerpoint/2010/main" val="3754904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233E30"/>
      </a:dk2>
      <a:lt2>
        <a:srgbClr val="E6EBEC"/>
      </a:lt2>
      <a:accent1>
        <a:srgbClr val="D2918A"/>
      </a:accent1>
      <a:accent2>
        <a:srgbClr val="C69A6C"/>
      </a:accent2>
      <a:accent3>
        <a:srgbClr val="AAA670"/>
      </a:accent3>
      <a:accent4>
        <a:srgbClr val="91AB60"/>
      </a:accent4>
      <a:accent5>
        <a:srgbClr val="81AE73"/>
      </a:accent5>
      <a:accent6>
        <a:srgbClr val="65B373"/>
      </a:accent6>
      <a:hlink>
        <a:srgbClr val="588C92"/>
      </a:hlink>
      <a:folHlink>
        <a:srgbClr val="848484"/>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353</TotalTime>
  <Words>707</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Garamond</vt:lpstr>
      <vt:lpstr>Goudy Old Style</vt:lpstr>
      <vt:lpstr>Times New Roman</vt:lpstr>
      <vt:lpstr>SavonVTI</vt:lpstr>
      <vt:lpstr>The Man of Lawlessness</vt:lpstr>
      <vt:lpstr>2 Thessalonians 2:1-12</vt:lpstr>
      <vt:lpstr>Questions People Ask</vt:lpstr>
      <vt:lpstr>More Questions:</vt:lpstr>
      <vt:lpstr>What is the coming (Parousia) of our Lord Jesus Christ? Vs. 1</vt:lpstr>
      <vt:lpstr>A Matter of Timing</vt:lpstr>
      <vt:lpstr>A Context of Persecution</vt:lpstr>
      <vt:lpstr>Man of Sin ≠ The Antichrist</vt:lpstr>
      <vt:lpstr>All the Antichrists</vt:lpstr>
      <vt:lpstr>Man of Sin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Days, the End Times, Signs of the Times</dc:title>
  <dc:creator>Scott Jacobsen</dc:creator>
  <cp:lastModifiedBy>Scott Jacobsen</cp:lastModifiedBy>
  <cp:revision>7</cp:revision>
  <dcterms:created xsi:type="dcterms:W3CDTF">2023-05-10T21:18:47Z</dcterms:created>
  <dcterms:modified xsi:type="dcterms:W3CDTF">2023-05-31T22:22:29Z</dcterms:modified>
</cp:coreProperties>
</file>