
<file path=[Content_Types].xml><?xml version="1.0" encoding="utf-8"?>
<Types xmlns="http://schemas.openxmlformats.org/package/2006/content-types">
  <Default Extension="jpeg" ContentType="image/jpeg"/>
  <Default Extension="jpg"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7.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0"/>
  </p:notesMasterIdLst>
  <p:sldIdLst>
    <p:sldId id="256" r:id="rId2"/>
    <p:sldId id="318" r:id="rId3"/>
    <p:sldId id="320" r:id="rId4"/>
    <p:sldId id="321" r:id="rId5"/>
    <p:sldId id="322" r:id="rId6"/>
    <p:sldId id="327" r:id="rId7"/>
    <p:sldId id="328" r:id="rId8"/>
    <p:sldId id="323" r:id="rId9"/>
    <p:sldId id="324" r:id="rId10"/>
    <p:sldId id="325" r:id="rId11"/>
    <p:sldId id="326" r:id="rId12"/>
    <p:sldId id="329" r:id="rId13"/>
    <p:sldId id="330" r:id="rId14"/>
    <p:sldId id="331" r:id="rId15"/>
    <p:sldId id="264" r:id="rId16"/>
    <p:sldId id="273" r:id="rId17"/>
    <p:sldId id="276" r:id="rId18"/>
    <p:sldId id="31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D7D29F-1E65-44F2-833F-F53A8B71F301}" type="datetimeFigureOut">
              <a:rPr lang="en-CA" smtClean="0"/>
              <a:t>2023-05-03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39D35-BB4C-48D2-B7B6-971747984642}" type="slidenum">
              <a:rPr lang="en-CA" smtClean="0"/>
              <a:t>‹#›</a:t>
            </a:fld>
            <a:endParaRPr lang="en-CA"/>
          </a:p>
        </p:txBody>
      </p:sp>
    </p:spTree>
    <p:extLst>
      <p:ext uri="{BB962C8B-B14F-4D97-AF65-F5344CB8AC3E}">
        <p14:creationId xmlns:p14="http://schemas.microsoft.com/office/powerpoint/2010/main" val="65022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C2B2E819-82E3-4082-A00F-2261174CC15F}" type="datetime1">
              <a:rPr lang="en-US" smtClean="0"/>
              <a:t>5/3/2023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833450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26B82EF-D0F3-4272-A183-C54F5F3046D6}" type="datetime1">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30282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C46806-BB75-429E-96E8-7B6C96D7D0A4}" type="datetime1">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9132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89A13E-1A00-4C76-B1BB-6DDF4D94C595}" type="datetime1">
              <a:rPr lang="en-US" smtClean="0"/>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1419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0CBE5EF2-6A2A-4BE4-BB87-302CA90E70BF}" type="datetime1">
              <a:rPr lang="en-US" smtClean="0"/>
              <a:t>5/3/2023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6212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2F84BC-53E3-412F-A00E-9E3BE42EAEC3}" type="datetime1">
              <a:rPr lang="en-US" smtClean="0"/>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91496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0B89399-7886-46EB-B4F6-52134ACB040D}" type="datetime1">
              <a:rPr lang="en-US" smtClean="0"/>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3139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42543C-3F91-4618-8649-646D9E1040AF}" type="datetime1">
              <a:rPr lang="en-US" smtClean="0"/>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7344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43AF9-D9FA-4890-BF6C-A8D413560CF8}" type="datetime1">
              <a:rPr lang="en-US" smtClean="0"/>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85149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A9E73243-8B14-4397-BF14-2AEF14C84DD9}" type="datetime1">
              <a:rPr lang="en-US" smtClean="0"/>
              <a:t>5/3/2023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05756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FDD243F6-608B-4100-8D8F-2D066BCC4496}" type="datetime1">
              <a:rPr lang="en-US" smtClean="0"/>
              <a:t>5/3/2023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87715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C6990304-9255-4E1B-AA5A-1BBD34C4DA36}" type="datetime1">
              <a:rPr lang="en-US" smtClean="0"/>
              <a:t>5/3/2023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785595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lang="en-US" sz="4800" i="1"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9" name="Rectangle 3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0F6163E5-0CE1-4EE0-B190-1549815EC7F9}"/>
              </a:ext>
            </a:extLst>
          </p:cNvPr>
          <p:cNvSpPr>
            <a:spLocks noGrp="1"/>
          </p:cNvSpPr>
          <p:nvPr>
            <p:ph type="ctrTitle"/>
          </p:nvPr>
        </p:nvSpPr>
        <p:spPr>
          <a:xfrm>
            <a:off x="1256493" y="1559768"/>
            <a:ext cx="2978281" cy="3135379"/>
          </a:xfrm>
        </p:spPr>
        <p:txBody>
          <a:bodyPr vert="horz" lIns="91440" tIns="45720" rIns="91440" bIns="45720" rtlCol="0">
            <a:normAutofit/>
          </a:bodyPr>
          <a:lstStyle/>
          <a:p>
            <a:r>
              <a:rPr lang="en-US" sz="4800" spc="0" dirty="0">
                <a:solidFill>
                  <a:schemeClr val="bg1"/>
                </a:solidFill>
              </a:rPr>
              <a:t>Eschatology:</a:t>
            </a:r>
            <a:br>
              <a:rPr lang="en-US" sz="4800" spc="0" dirty="0">
                <a:solidFill>
                  <a:schemeClr val="bg1"/>
                </a:solidFill>
              </a:rPr>
            </a:br>
            <a:r>
              <a:rPr lang="en-US" sz="3200" spc="0" dirty="0">
                <a:solidFill>
                  <a:schemeClr val="bg1"/>
                </a:solidFill>
              </a:rPr>
              <a:t>The Rapture</a:t>
            </a:r>
          </a:p>
        </p:txBody>
      </p:sp>
      <p:sp>
        <p:nvSpPr>
          <p:cNvPr id="3" name="Subtitle 2">
            <a:extLst>
              <a:ext uri="{FF2B5EF4-FFF2-40B4-BE49-F238E27FC236}">
                <a16:creationId xmlns:a16="http://schemas.microsoft.com/office/drawing/2014/main" id="{B384F869-4E69-4AF8-9018-59EDBEEE0F85}"/>
              </a:ext>
            </a:extLst>
          </p:cNvPr>
          <p:cNvSpPr>
            <a:spLocks noGrp="1"/>
          </p:cNvSpPr>
          <p:nvPr>
            <p:ph type="subTitle" idx="1"/>
          </p:nvPr>
        </p:nvSpPr>
        <p:spPr>
          <a:xfrm>
            <a:off x="1256493" y="4708186"/>
            <a:ext cx="2978282" cy="992223"/>
          </a:xfrm>
        </p:spPr>
        <p:txBody>
          <a:bodyPr vert="horz" lIns="91440" tIns="45720" rIns="91440" bIns="45720" rtlCol="0">
            <a:normAutofit/>
          </a:bodyPr>
          <a:lstStyle/>
          <a:p>
            <a:pPr indent="-182880">
              <a:lnSpc>
                <a:spcPct val="100000"/>
              </a:lnSpc>
              <a:spcAft>
                <a:spcPts val="600"/>
              </a:spcAft>
              <a:buFont typeface="Garamond" pitchFamily="18" charset="0"/>
              <a:buChar char="◦"/>
            </a:pPr>
            <a:r>
              <a:rPr lang="en-US" sz="1400" dirty="0">
                <a:solidFill>
                  <a:schemeClr val="bg1"/>
                </a:solidFill>
              </a:rPr>
              <a:t>3 May 2023</a:t>
            </a:r>
          </a:p>
          <a:p>
            <a:pPr indent="-182880">
              <a:lnSpc>
                <a:spcPct val="100000"/>
              </a:lnSpc>
              <a:spcAft>
                <a:spcPts val="600"/>
              </a:spcAft>
              <a:buFont typeface="Garamond" pitchFamily="18" charset="0"/>
              <a:buChar char="◦"/>
            </a:pPr>
            <a:r>
              <a:rPr lang="en-US" sz="1400" dirty="0">
                <a:solidFill>
                  <a:schemeClr val="bg1"/>
                </a:solidFill>
              </a:rPr>
              <a:t>Spring</a:t>
            </a:r>
          </a:p>
          <a:p>
            <a:pPr indent="-182880">
              <a:lnSpc>
                <a:spcPct val="100000"/>
              </a:lnSpc>
              <a:spcAft>
                <a:spcPts val="600"/>
              </a:spcAft>
              <a:buFont typeface="Garamond" pitchFamily="18" charset="0"/>
              <a:buChar char="◦"/>
            </a:pPr>
            <a:endParaRPr lang="en-US" sz="1400" dirty="0">
              <a:solidFill>
                <a:schemeClr val="bg1"/>
              </a:solidFill>
            </a:endParaRPr>
          </a:p>
        </p:txBody>
      </p:sp>
      <p:sp>
        <p:nvSpPr>
          <p:cNvPr id="41" name="Rectangle 3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6" name="Straight Connector 3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9" name="Picture 4">
            <a:extLst>
              <a:ext uri="{FF2B5EF4-FFF2-40B4-BE49-F238E27FC236}">
                <a16:creationId xmlns:a16="http://schemas.microsoft.com/office/drawing/2014/main" id="{6A7F50BB-CFE6-4590-BE8F-F196F509479D}"/>
              </a:ext>
            </a:extLst>
          </p:cNvPr>
          <p:cNvPicPr>
            <a:picLocks noChangeAspect="1"/>
          </p:cNvPicPr>
          <p:nvPr/>
        </p:nvPicPr>
        <p:blipFill rotWithShape="1">
          <a:blip r:embed="rId3"/>
          <a:srcRect t="15393" r="-1" b="-1"/>
          <a:stretch/>
        </p:blipFill>
        <p:spPr>
          <a:xfrm>
            <a:off x="5346570" y="1682631"/>
            <a:ext cx="6202238" cy="3489612"/>
          </a:xfrm>
          <a:prstGeom prst="rect">
            <a:avLst/>
          </a:prstGeom>
        </p:spPr>
      </p:pic>
      <p:sp>
        <p:nvSpPr>
          <p:cNvPr id="6" name="Slide Number Placeholder 5">
            <a:extLst>
              <a:ext uri="{FF2B5EF4-FFF2-40B4-BE49-F238E27FC236}">
                <a16:creationId xmlns:a16="http://schemas.microsoft.com/office/drawing/2014/main" id="{2A9B1FF8-23FA-408F-9A1D-CEDAFF61B373}"/>
              </a:ext>
            </a:extLst>
          </p:cNvPr>
          <p:cNvSpPr>
            <a:spLocks noGrp="1"/>
          </p:cNvSpPr>
          <p:nvPr>
            <p:ph type="sldNum" sz="quarter" idx="12"/>
          </p:nvPr>
        </p:nvSpPr>
        <p:spPr/>
        <p:txBody>
          <a:bodyPr/>
          <a:lstStyle/>
          <a:p>
            <a:fld id="{34B7E4EF-A1BD-40F4-AB7B-04F084DD991D}" type="slidenum">
              <a:rPr lang="en-US" smtClean="0"/>
              <a:t>1</a:t>
            </a:fld>
            <a:endParaRPr lang="en-US" dirty="0"/>
          </a:p>
        </p:txBody>
      </p:sp>
    </p:spTree>
    <p:extLst>
      <p:ext uri="{BB962C8B-B14F-4D97-AF65-F5344CB8AC3E}">
        <p14:creationId xmlns:p14="http://schemas.microsoft.com/office/powerpoint/2010/main" val="239302536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8636"/>
    </mc:Choice>
    <mc:Fallback xmlns="">
      <p:transition spd="slow" advTm="863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3C2E6-956B-0025-D071-E4BD185AB5D8}"/>
              </a:ext>
            </a:extLst>
          </p:cNvPr>
          <p:cNvSpPr>
            <a:spLocks noGrp="1"/>
          </p:cNvSpPr>
          <p:nvPr>
            <p:ph type="title"/>
          </p:nvPr>
        </p:nvSpPr>
        <p:spPr/>
        <p:txBody>
          <a:bodyPr/>
          <a:lstStyle/>
          <a:p>
            <a:r>
              <a:rPr lang="en-CA" dirty="0"/>
              <a:t>Rapture passages indicate the final resurrection</a:t>
            </a:r>
          </a:p>
        </p:txBody>
      </p:sp>
      <p:sp>
        <p:nvSpPr>
          <p:cNvPr id="3" name="Content Placeholder 2">
            <a:extLst>
              <a:ext uri="{FF2B5EF4-FFF2-40B4-BE49-F238E27FC236}">
                <a16:creationId xmlns:a16="http://schemas.microsoft.com/office/drawing/2014/main" id="{8F4B584C-CF07-2402-635F-BA1EE67EF6E2}"/>
              </a:ext>
            </a:extLst>
          </p:cNvPr>
          <p:cNvSpPr>
            <a:spLocks noGrp="1"/>
          </p:cNvSpPr>
          <p:nvPr>
            <p:ph idx="1"/>
          </p:nvPr>
        </p:nvSpPr>
        <p:spPr/>
        <p:txBody>
          <a:bodyPr>
            <a:normAutofit/>
          </a:bodyPr>
          <a:lstStyle/>
          <a:p>
            <a:pPr marL="0" marR="0" indent="0">
              <a:lnSpc>
                <a:spcPct val="107000"/>
              </a:lnSpc>
              <a:spcBef>
                <a:spcPts val="0"/>
              </a:spcBef>
              <a:spcAft>
                <a:spcPts val="800"/>
              </a:spcAft>
              <a:buNone/>
            </a:pPr>
            <a:r>
              <a:rPr lang="en-US" sz="2800" dirty="0">
                <a:effectLst/>
                <a:latin typeface="Times New Roman" panose="02020603050405020304" pitchFamily="18" charset="0"/>
                <a:ea typeface="Calibri" panose="020F0502020204030204" pitchFamily="34" charset="0"/>
              </a:rPr>
              <a:t>John 5:28–29 (ESV)</a:t>
            </a:r>
            <a:endParaRPr lang="en-CA" sz="2800" dirty="0">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r>
              <a:rPr lang="en-US" sz="2800" dirty="0">
                <a:effectLst/>
                <a:latin typeface="Times New Roman" panose="02020603050405020304" pitchFamily="18" charset="0"/>
                <a:ea typeface="Calibri" panose="020F0502020204030204" pitchFamily="34" charset="0"/>
              </a:rPr>
              <a:t>28 Do not marvel at this, for an hour is coming when all who are in the tombs will hear his voice 29 and come out, those who have done good to the resurrection of life, and those who have done evil to the resurrection of judgment.</a:t>
            </a:r>
            <a:endParaRPr lang="en-CA" sz="2800" dirty="0">
              <a:effectLst/>
              <a:latin typeface="Times New Roman" panose="02020603050405020304" pitchFamily="18" charset="0"/>
              <a:ea typeface="Calibri" panose="020F0502020204030204" pitchFamily="34" charset="0"/>
            </a:endParaRPr>
          </a:p>
          <a:p>
            <a:pPr marL="0" indent="0">
              <a:buNone/>
            </a:pPr>
            <a:endParaRPr lang="en-CA" sz="2400" dirty="0"/>
          </a:p>
        </p:txBody>
      </p:sp>
      <p:sp>
        <p:nvSpPr>
          <p:cNvPr id="4" name="Slide Number Placeholder 3">
            <a:extLst>
              <a:ext uri="{FF2B5EF4-FFF2-40B4-BE49-F238E27FC236}">
                <a16:creationId xmlns:a16="http://schemas.microsoft.com/office/drawing/2014/main" id="{E28FED93-A20B-103F-1A00-AB799618CEC6}"/>
              </a:ext>
            </a:extLst>
          </p:cNvPr>
          <p:cNvSpPr>
            <a:spLocks noGrp="1"/>
          </p:cNvSpPr>
          <p:nvPr>
            <p:ph type="sldNum" sz="quarter" idx="12"/>
          </p:nvPr>
        </p:nvSpPr>
        <p:spPr/>
        <p:txBody>
          <a:bodyPr/>
          <a:lstStyle/>
          <a:p>
            <a:fld id="{34B7E4EF-A1BD-40F4-AB7B-04F084DD991D}" type="slidenum">
              <a:rPr lang="en-US" smtClean="0"/>
              <a:t>10</a:t>
            </a:fld>
            <a:endParaRPr lang="en-US"/>
          </a:p>
        </p:txBody>
      </p:sp>
    </p:spTree>
    <p:extLst>
      <p:ext uri="{BB962C8B-B14F-4D97-AF65-F5344CB8AC3E}">
        <p14:creationId xmlns:p14="http://schemas.microsoft.com/office/powerpoint/2010/main" val="1470442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E5924-28D5-D654-D5EF-764882F4E453}"/>
              </a:ext>
            </a:extLst>
          </p:cNvPr>
          <p:cNvSpPr>
            <a:spLocks noGrp="1"/>
          </p:cNvSpPr>
          <p:nvPr>
            <p:ph type="title"/>
          </p:nvPr>
        </p:nvSpPr>
        <p:spPr/>
        <p:txBody>
          <a:bodyPr/>
          <a:lstStyle/>
          <a:p>
            <a:r>
              <a:rPr lang="en-CA" dirty="0"/>
              <a:t>Taken Away</a:t>
            </a:r>
          </a:p>
        </p:txBody>
      </p:sp>
      <p:sp>
        <p:nvSpPr>
          <p:cNvPr id="3" name="Content Placeholder 2">
            <a:extLst>
              <a:ext uri="{FF2B5EF4-FFF2-40B4-BE49-F238E27FC236}">
                <a16:creationId xmlns:a16="http://schemas.microsoft.com/office/drawing/2014/main" id="{0BE6B104-F8E5-1B06-50A0-1DC174E2A870}"/>
              </a:ext>
            </a:extLst>
          </p:cNvPr>
          <p:cNvSpPr>
            <a:spLocks noGrp="1"/>
          </p:cNvSpPr>
          <p:nvPr>
            <p:ph idx="1"/>
          </p:nvPr>
        </p:nvSpPr>
        <p:spPr/>
        <p:txBody>
          <a:bodyPr>
            <a:normAutofit/>
          </a:bodyPr>
          <a:lstStyle/>
          <a:p>
            <a:pPr marL="0" indent="0">
              <a:buNone/>
            </a:pPr>
            <a:r>
              <a:rPr lang="en-US" sz="2400" dirty="0">
                <a:effectLst/>
                <a:latin typeface="Times New Roman" panose="02020603050405020304" pitchFamily="18" charset="0"/>
                <a:ea typeface="Calibri" panose="020F0502020204030204" pitchFamily="34" charset="0"/>
              </a:rPr>
              <a:t>Matthew 13:24–30 (ESV): Who is taken first? Who is taken, who is left behind?</a:t>
            </a:r>
            <a:endParaRPr lang="en-CA" sz="2400" dirty="0">
              <a:effectLst/>
              <a:latin typeface="Times New Roman" panose="02020603050405020304" pitchFamily="18" charset="0"/>
              <a:ea typeface="Calibri" panose="020F0502020204030204" pitchFamily="34" charset="0"/>
            </a:endParaRPr>
          </a:p>
          <a:p>
            <a:pPr marL="0" indent="0">
              <a:buNone/>
            </a:pPr>
            <a:r>
              <a:rPr lang="en-US" sz="2400" dirty="0">
                <a:effectLst/>
                <a:latin typeface="Times New Roman" panose="02020603050405020304" pitchFamily="18" charset="0"/>
                <a:ea typeface="Calibri" panose="020F0502020204030204" pitchFamily="34" charset="0"/>
              </a:rPr>
              <a:t>Matthew 13:36–43 (ESV)</a:t>
            </a:r>
            <a:endParaRPr lang="en-CA" sz="2400" dirty="0">
              <a:effectLst/>
              <a:latin typeface="Times New Roman" panose="02020603050405020304" pitchFamily="18" charset="0"/>
              <a:ea typeface="Calibri" panose="020F0502020204030204" pitchFamily="34" charset="0"/>
            </a:endParaRPr>
          </a:p>
          <a:p>
            <a:pPr marL="0" indent="0">
              <a:buNone/>
            </a:pPr>
            <a:r>
              <a:rPr lang="en-CA" sz="2400" dirty="0"/>
              <a:t>Matthew 24:36–44 (ESV)</a:t>
            </a:r>
          </a:p>
          <a:p>
            <a:pPr marL="0" indent="0">
              <a:buNone/>
            </a:pPr>
            <a:r>
              <a:rPr lang="en-CA" sz="2400" dirty="0"/>
              <a:t>Parallel: Luke 17:34–37 (ESV)</a:t>
            </a:r>
          </a:p>
          <a:p>
            <a:pPr marL="0" indent="0">
              <a:buNone/>
            </a:pPr>
            <a:endParaRPr lang="en-CA" sz="2400" dirty="0"/>
          </a:p>
        </p:txBody>
      </p:sp>
      <p:sp>
        <p:nvSpPr>
          <p:cNvPr id="4" name="Slide Number Placeholder 3">
            <a:extLst>
              <a:ext uri="{FF2B5EF4-FFF2-40B4-BE49-F238E27FC236}">
                <a16:creationId xmlns:a16="http://schemas.microsoft.com/office/drawing/2014/main" id="{A3EF1684-4F87-CD7E-B108-04AC3D3AC615}"/>
              </a:ext>
            </a:extLst>
          </p:cNvPr>
          <p:cNvSpPr>
            <a:spLocks noGrp="1"/>
          </p:cNvSpPr>
          <p:nvPr>
            <p:ph type="sldNum" sz="quarter" idx="12"/>
          </p:nvPr>
        </p:nvSpPr>
        <p:spPr/>
        <p:txBody>
          <a:bodyPr/>
          <a:lstStyle/>
          <a:p>
            <a:fld id="{34B7E4EF-A1BD-40F4-AB7B-04F084DD991D}" type="slidenum">
              <a:rPr lang="en-US" smtClean="0"/>
              <a:t>11</a:t>
            </a:fld>
            <a:endParaRPr lang="en-US"/>
          </a:p>
        </p:txBody>
      </p:sp>
    </p:spTree>
    <p:extLst>
      <p:ext uri="{BB962C8B-B14F-4D97-AF65-F5344CB8AC3E}">
        <p14:creationId xmlns:p14="http://schemas.microsoft.com/office/powerpoint/2010/main" val="850365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A983B-0CDB-8EE3-1E06-B737F494E0E1}"/>
              </a:ext>
            </a:extLst>
          </p:cNvPr>
          <p:cNvSpPr>
            <a:spLocks noGrp="1"/>
          </p:cNvSpPr>
          <p:nvPr>
            <p:ph type="title"/>
          </p:nvPr>
        </p:nvSpPr>
        <p:spPr/>
        <p:txBody>
          <a:bodyPr/>
          <a:lstStyle/>
          <a:p>
            <a:r>
              <a:rPr lang="en-CA" dirty="0"/>
              <a:t>Notes on “Swept Away”</a:t>
            </a:r>
          </a:p>
        </p:txBody>
      </p:sp>
      <p:sp>
        <p:nvSpPr>
          <p:cNvPr id="3" name="Content Placeholder 2">
            <a:extLst>
              <a:ext uri="{FF2B5EF4-FFF2-40B4-BE49-F238E27FC236}">
                <a16:creationId xmlns:a16="http://schemas.microsoft.com/office/drawing/2014/main" id="{2F552B63-3D74-15C6-C1DE-5AE2B7ED2693}"/>
              </a:ext>
            </a:extLst>
          </p:cNvPr>
          <p:cNvSpPr>
            <a:spLocks noGrp="1"/>
          </p:cNvSpPr>
          <p:nvPr>
            <p:ph idx="1"/>
          </p:nvPr>
        </p:nvSpPr>
        <p:spPr/>
        <p:txBody>
          <a:bodyPr/>
          <a:lstStyle/>
          <a:p>
            <a:pPr marL="0" indent="0">
              <a:buNone/>
            </a:pPr>
            <a:r>
              <a:rPr lang="en-US" dirty="0"/>
              <a:t>Flood</a:t>
            </a:r>
          </a:p>
          <a:p>
            <a:pPr marL="0" indent="0">
              <a:buNone/>
            </a:pPr>
            <a:r>
              <a:rPr lang="en-US" dirty="0"/>
              <a:t>Field</a:t>
            </a:r>
          </a:p>
          <a:p>
            <a:pPr marL="0" indent="0">
              <a:buNone/>
            </a:pPr>
            <a:r>
              <a:rPr lang="en-US" dirty="0"/>
              <a:t>Mill</a:t>
            </a:r>
          </a:p>
          <a:p>
            <a:pPr marL="0" indent="0">
              <a:buNone/>
            </a:pPr>
            <a:endParaRPr lang="en-CA" dirty="0"/>
          </a:p>
        </p:txBody>
      </p:sp>
      <p:sp>
        <p:nvSpPr>
          <p:cNvPr id="4" name="Slide Number Placeholder 3">
            <a:extLst>
              <a:ext uri="{FF2B5EF4-FFF2-40B4-BE49-F238E27FC236}">
                <a16:creationId xmlns:a16="http://schemas.microsoft.com/office/drawing/2014/main" id="{8EE73570-AB80-58D6-60CB-96ABF20CFB21}"/>
              </a:ext>
            </a:extLst>
          </p:cNvPr>
          <p:cNvSpPr>
            <a:spLocks noGrp="1"/>
          </p:cNvSpPr>
          <p:nvPr>
            <p:ph type="sldNum" sz="quarter" idx="12"/>
          </p:nvPr>
        </p:nvSpPr>
        <p:spPr/>
        <p:txBody>
          <a:bodyPr/>
          <a:lstStyle/>
          <a:p>
            <a:fld id="{34B7E4EF-A1BD-40F4-AB7B-04F084DD991D}" type="slidenum">
              <a:rPr lang="en-US" smtClean="0"/>
              <a:t>12</a:t>
            </a:fld>
            <a:endParaRPr lang="en-US"/>
          </a:p>
        </p:txBody>
      </p:sp>
    </p:spTree>
    <p:extLst>
      <p:ext uri="{BB962C8B-B14F-4D97-AF65-F5344CB8AC3E}">
        <p14:creationId xmlns:p14="http://schemas.microsoft.com/office/powerpoint/2010/main" val="345548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2BBB9-42F9-0EC1-B9C2-A33908E0C8CF}"/>
              </a:ext>
            </a:extLst>
          </p:cNvPr>
          <p:cNvSpPr>
            <a:spLocks noGrp="1"/>
          </p:cNvSpPr>
          <p:nvPr>
            <p:ph type="title"/>
          </p:nvPr>
        </p:nvSpPr>
        <p:spPr/>
        <p:txBody>
          <a:bodyPr>
            <a:normAutofit fontScale="90000"/>
          </a:bodyPr>
          <a:lstStyle/>
          <a:p>
            <a:r>
              <a:rPr lang="en-US" dirty="0"/>
              <a:t>A theme in Scripture: the righteous are not moved, but the wicked are taken away</a:t>
            </a:r>
            <a:endParaRPr lang="en-CA" dirty="0"/>
          </a:p>
        </p:txBody>
      </p:sp>
      <p:sp>
        <p:nvSpPr>
          <p:cNvPr id="3" name="Content Placeholder 2">
            <a:extLst>
              <a:ext uri="{FF2B5EF4-FFF2-40B4-BE49-F238E27FC236}">
                <a16:creationId xmlns:a16="http://schemas.microsoft.com/office/drawing/2014/main" id="{06ADB8AB-9E05-90DC-D5CE-CFA19CA1D4EF}"/>
              </a:ext>
            </a:extLst>
          </p:cNvPr>
          <p:cNvSpPr>
            <a:spLocks noGrp="1"/>
          </p:cNvSpPr>
          <p:nvPr>
            <p:ph idx="1"/>
          </p:nvPr>
        </p:nvSpPr>
        <p:spPr/>
        <p:txBody>
          <a:bodyPr>
            <a:normAutofit/>
          </a:bodyPr>
          <a:lstStyle/>
          <a:p>
            <a:r>
              <a:rPr lang="en-CA" sz="2400" dirty="0"/>
              <a:t>Psalm 37:10-22; 36</a:t>
            </a:r>
          </a:p>
          <a:p>
            <a:r>
              <a:rPr lang="en-CA" sz="2400" dirty="0"/>
              <a:t>Job 7:10; 24:24</a:t>
            </a:r>
          </a:p>
        </p:txBody>
      </p:sp>
      <p:sp>
        <p:nvSpPr>
          <p:cNvPr id="4" name="Slide Number Placeholder 3">
            <a:extLst>
              <a:ext uri="{FF2B5EF4-FFF2-40B4-BE49-F238E27FC236}">
                <a16:creationId xmlns:a16="http://schemas.microsoft.com/office/drawing/2014/main" id="{2A26BC03-AF91-23AD-3E7F-F9156878A26D}"/>
              </a:ext>
            </a:extLst>
          </p:cNvPr>
          <p:cNvSpPr>
            <a:spLocks noGrp="1"/>
          </p:cNvSpPr>
          <p:nvPr>
            <p:ph type="sldNum" sz="quarter" idx="12"/>
          </p:nvPr>
        </p:nvSpPr>
        <p:spPr/>
        <p:txBody>
          <a:bodyPr/>
          <a:lstStyle/>
          <a:p>
            <a:fld id="{34B7E4EF-A1BD-40F4-AB7B-04F084DD991D}" type="slidenum">
              <a:rPr lang="en-US" smtClean="0"/>
              <a:t>13</a:t>
            </a:fld>
            <a:endParaRPr lang="en-US"/>
          </a:p>
        </p:txBody>
      </p:sp>
    </p:spTree>
    <p:extLst>
      <p:ext uri="{BB962C8B-B14F-4D97-AF65-F5344CB8AC3E}">
        <p14:creationId xmlns:p14="http://schemas.microsoft.com/office/powerpoint/2010/main" val="2824742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4A585-2A7B-5714-214C-596322E8D20D}"/>
              </a:ext>
            </a:extLst>
          </p:cNvPr>
          <p:cNvSpPr>
            <a:spLocks noGrp="1"/>
          </p:cNvSpPr>
          <p:nvPr>
            <p:ph type="title"/>
          </p:nvPr>
        </p:nvSpPr>
        <p:spPr/>
        <p:txBody>
          <a:bodyPr/>
          <a:lstStyle/>
          <a:p>
            <a:r>
              <a:rPr lang="en-CA" dirty="0"/>
              <a:t>Summary</a:t>
            </a:r>
          </a:p>
        </p:txBody>
      </p:sp>
      <p:sp>
        <p:nvSpPr>
          <p:cNvPr id="3" name="Content Placeholder 2">
            <a:extLst>
              <a:ext uri="{FF2B5EF4-FFF2-40B4-BE49-F238E27FC236}">
                <a16:creationId xmlns:a16="http://schemas.microsoft.com/office/drawing/2014/main" id="{0DCB2C76-08D2-3C53-3CAE-67D213C57530}"/>
              </a:ext>
            </a:extLst>
          </p:cNvPr>
          <p:cNvSpPr>
            <a:spLocks noGrp="1"/>
          </p:cNvSpPr>
          <p:nvPr>
            <p:ph idx="1"/>
          </p:nvPr>
        </p:nvSpPr>
        <p:spPr/>
        <p:txBody>
          <a:bodyPr>
            <a:normAutofit/>
          </a:bodyPr>
          <a:lstStyle/>
          <a:p>
            <a:pPr marL="342900" indent="-342900">
              <a:buFont typeface="+mj-lt"/>
              <a:buAutoNum type="arabicPeriod"/>
            </a:pPr>
            <a:r>
              <a:rPr lang="en-CA" sz="2400" dirty="0"/>
              <a:t>Modern proponents of the rapture theory admit that there is no mention of it anywhere in church writings prior to the 19</a:t>
            </a:r>
            <a:r>
              <a:rPr lang="en-CA" sz="2400" baseline="30000" dirty="0"/>
              <a:t>th</a:t>
            </a:r>
            <a:r>
              <a:rPr lang="en-CA" sz="2400" dirty="0"/>
              <a:t> century. This includes the reformers. It is a new doctrine.</a:t>
            </a:r>
          </a:p>
          <a:p>
            <a:pPr marL="617220" lvl="1" indent="-342900">
              <a:buFont typeface="+mj-lt"/>
              <a:buAutoNum type="arabicPeriod"/>
            </a:pPr>
            <a:r>
              <a:rPr lang="en-CA" sz="2200" dirty="0"/>
              <a:t>Darby</a:t>
            </a:r>
          </a:p>
          <a:p>
            <a:pPr marL="617220" lvl="1" indent="-342900">
              <a:buFont typeface="+mj-lt"/>
              <a:buAutoNum type="arabicPeriod"/>
            </a:pPr>
            <a:r>
              <a:rPr lang="en-CA" sz="2200" dirty="0"/>
              <a:t>Scofield</a:t>
            </a:r>
          </a:p>
          <a:p>
            <a:pPr marL="342900" indent="-342900">
              <a:buFont typeface="+mj-lt"/>
              <a:buAutoNum type="arabicPeriod"/>
            </a:pPr>
            <a:r>
              <a:rPr lang="en-CA" sz="2400" dirty="0"/>
              <a:t>This doctrine is not named in Scripture</a:t>
            </a:r>
          </a:p>
          <a:p>
            <a:pPr marL="342900" indent="-342900">
              <a:buFont typeface="+mj-lt"/>
              <a:buAutoNum type="arabicPeriod"/>
            </a:pPr>
            <a:r>
              <a:rPr lang="en-CA" sz="2400" dirty="0"/>
              <a:t>It forms a pillar of a system of interpretation, </a:t>
            </a:r>
            <a:r>
              <a:rPr lang="en-CA" sz="2400" i="1" dirty="0"/>
              <a:t>Premillennial Dispensationalism</a:t>
            </a:r>
            <a:r>
              <a:rPr lang="en-CA" sz="2400" dirty="0"/>
              <a:t> that is overlaid on Scripture but is not evident from the Bible.</a:t>
            </a:r>
          </a:p>
        </p:txBody>
      </p:sp>
      <p:sp>
        <p:nvSpPr>
          <p:cNvPr id="4" name="Slide Number Placeholder 3">
            <a:extLst>
              <a:ext uri="{FF2B5EF4-FFF2-40B4-BE49-F238E27FC236}">
                <a16:creationId xmlns:a16="http://schemas.microsoft.com/office/drawing/2014/main" id="{888EE383-51C6-EA95-C24A-7BBB6482563B}"/>
              </a:ext>
            </a:extLst>
          </p:cNvPr>
          <p:cNvSpPr>
            <a:spLocks noGrp="1"/>
          </p:cNvSpPr>
          <p:nvPr>
            <p:ph type="sldNum" sz="quarter" idx="12"/>
          </p:nvPr>
        </p:nvSpPr>
        <p:spPr/>
        <p:txBody>
          <a:bodyPr/>
          <a:lstStyle/>
          <a:p>
            <a:fld id="{34B7E4EF-A1BD-40F4-AB7B-04F084DD991D}" type="slidenum">
              <a:rPr lang="en-US" smtClean="0"/>
              <a:t>14</a:t>
            </a:fld>
            <a:endParaRPr lang="en-US"/>
          </a:p>
        </p:txBody>
      </p:sp>
    </p:spTree>
    <p:extLst>
      <p:ext uri="{BB962C8B-B14F-4D97-AF65-F5344CB8AC3E}">
        <p14:creationId xmlns:p14="http://schemas.microsoft.com/office/powerpoint/2010/main" val="4273693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oudy Old Style" panose="02020404030301010803"/>
              <a:ea typeface="+mn-ea"/>
              <a:cs typeface="+mn-cs"/>
            </a:endParaRPr>
          </a:p>
        </p:txBody>
      </p:sp>
      <p:sp useBgFill="1">
        <p:nvSpPr>
          <p:cNvPr id="73" name="Rectangle 7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oudy Old Style" panose="02020404030301010803"/>
              <a:ea typeface="+mn-ea"/>
              <a:cs typeface="+mn-cs"/>
            </a:endParaRPr>
          </a:p>
        </p:txBody>
      </p:sp>
      <p:sp>
        <p:nvSpPr>
          <p:cNvPr id="86" name="Rectangle 8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oudy Old Style" panose="02020404030301010803"/>
              <a:ea typeface="+mn-ea"/>
              <a:cs typeface="+mn-cs"/>
            </a:endParaRPr>
          </a:p>
        </p:txBody>
      </p:sp>
      <p:pic>
        <p:nvPicPr>
          <p:cNvPr id="1026" name="Picture 2">
            <a:extLst>
              <a:ext uri="{FF2B5EF4-FFF2-40B4-BE49-F238E27FC236}">
                <a16:creationId xmlns:a16="http://schemas.microsoft.com/office/drawing/2014/main" id="{4E5CDBA5-7FFA-4D7E-A773-00CC268D1EC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754901" y="645106"/>
            <a:ext cx="8669191" cy="32292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 name="Rectangle 8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501" y="4212709"/>
            <a:ext cx="10905302" cy="1997060"/>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92" name="Rectangle 9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3348" y="4379135"/>
            <a:ext cx="10579608" cy="1664208"/>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97DF9472-36D3-4D18-945F-42ABD0165AAC}"/>
              </a:ext>
            </a:extLst>
          </p:cNvPr>
          <p:cNvSpPr>
            <a:spLocks noGrp="1"/>
          </p:cNvSpPr>
          <p:nvPr>
            <p:ph type="title"/>
          </p:nvPr>
        </p:nvSpPr>
        <p:spPr>
          <a:xfrm>
            <a:off x="925032" y="4519486"/>
            <a:ext cx="10366743" cy="1054907"/>
          </a:xfrm>
        </p:spPr>
        <p:txBody>
          <a:bodyPr vert="horz" lIns="91440" tIns="45720" rIns="91440" bIns="45720" rtlCol="0" anchor="ctr">
            <a:normAutofit/>
          </a:bodyPr>
          <a:lstStyle/>
          <a:p>
            <a:pPr algn="ctr">
              <a:lnSpc>
                <a:spcPct val="83000"/>
              </a:lnSpc>
            </a:pPr>
            <a:r>
              <a:rPr lang="en-US" cap="all" spc="-100">
                <a:solidFill>
                  <a:schemeClr val="bg1"/>
                </a:solidFill>
              </a:rPr>
              <a:t>Premillennialism Chart</a:t>
            </a:r>
          </a:p>
        </p:txBody>
      </p:sp>
      <p:sp>
        <p:nvSpPr>
          <p:cNvPr id="4" name="Slide Number Placeholder 3">
            <a:extLst>
              <a:ext uri="{FF2B5EF4-FFF2-40B4-BE49-F238E27FC236}">
                <a16:creationId xmlns:a16="http://schemas.microsoft.com/office/drawing/2014/main" id="{567A1ECF-F1E3-4FE9-9E48-612AF87220B1}"/>
              </a:ext>
            </a:extLst>
          </p:cNvPr>
          <p:cNvSpPr>
            <a:spLocks noGrp="1"/>
          </p:cNvSpPr>
          <p:nvPr>
            <p:ph type="sldNum" sz="quarter" idx="12"/>
          </p:nvPr>
        </p:nvSpPr>
        <p:spPr>
          <a:xfrm>
            <a:off x="10730332" y="6392314"/>
            <a:ext cx="640080" cy="228600"/>
          </a:xfrm>
        </p:spPr>
        <p:txBody>
          <a:bodyPr vert="horz" lIns="91440" tIns="45720" rIns="91440" bIns="45720" rtlCol="0" anchor="b">
            <a:normAutofit/>
          </a:bodyPr>
          <a:lstStyle/>
          <a:p>
            <a:pPr marL="0" marR="0" lvl="0" indent="0" algn="r" defTabSz="457200" rtl="0" eaLnBrk="1" fontAlgn="auto" latinLnBrk="0" hangingPunct="1">
              <a:lnSpc>
                <a:spcPct val="90000"/>
              </a:lnSpc>
              <a:spcBef>
                <a:spcPts val="0"/>
              </a:spcBef>
              <a:spcAft>
                <a:spcPts val="600"/>
              </a:spcAft>
              <a:buClrTx/>
              <a:buSzTx/>
              <a:buFontTx/>
              <a:buNone/>
              <a:tabLst/>
              <a:defRPr/>
            </a:pPr>
            <a:fld id="{34B7E4EF-A1BD-40F4-AB7B-04F084DD991D}" type="slidenum">
              <a:rPr kumimoji="0" lang="en-US" sz="1000" b="0" i="0" u="none" strike="noStrike" kern="1200" cap="none" spc="0" normalizeH="0" baseline="0" noProof="0">
                <a:ln>
                  <a:noFill/>
                </a:ln>
                <a:solidFill>
                  <a:srgbClr val="000000">
                    <a:lumMod val="85000"/>
                    <a:lumOff val="15000"/>
                  </a:srgbClr>
                </a:solidFill>
                <a:effectLst/>
                <a:uLnTx/>
                <a:uFillTx/>
                <a:latin typeface="Goudy Old Style" panose="02020404030301010803"/>
                <a:ea typeface="+mn-ea"/>
                <a:cs typeface="+mn-cs"/>
              </a:rPr>
              <a:pPr marL="0" marR="0" lvl="0" indent="0" algn="r" defTabSz="457200" rtl="0" eaLnBrk="1" fontAlgn="auto" latinLnBrk="0" hangingPunct="1">
                <a:lnSpc>
                  <a:spcPct val="90000"/>
                </a:lnSpc>
                <a:spcBef>
                  <a:spcPts val="0"/>
                </a:spcBef>
                <a:spcAft>
                  <a:spcPts val="600"/>
                </a:spcAft>
                <a:buClrTx/>
                <a:buSzTx/>
                <a:buFontTx/>
                <a:buNone/>
                <a:tabLst/>
                <a:defRPr/>
              </a:pPr>
              <a:t>15</a:t>
            </a:fld>
            <a:endParaRPr kumimoji="0" lang="en-US" sz="1000" b="0" i="0" u="none" strike="noStrike" kern="1200" cap="none" spc="0" normalizeH="0" baseline="0" noProof="0">
              <a:ln>
                <a:noFill/>
              </a:ln>
              <a:solidFill>
                <a:srgbClr val="000000">
                  <a:lumMod val="85000"/>
                  <a:lumOff val="15000"/>
                </a:srgbClr>
              </a:solidFill>
              <a:effectLst/>
              <a:uLnTx/>
              <a:uFillTx/>
              <a:latin typeface="Goudy Old Style" panose="02020404030301010803"/>
              <a:ea typeface="+mn-ea"/>
              <a:cs typeface="+mn-cs"/>
            </a:endParaRPr>
          </a:p>
        </p:txBody>
      </p:sp>
    </p:spTree>
    <p:extLst>
      <p:ext uri="{BB962C8B-B14F-4D97-AF65-F5344CB8AC3E}">
        <p14:creationId xmlns:p14="http://schemas.microsoft.com/office/powerpoint/2010/main" val="266022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oudy Old Style" panose="02020404030301010803"/>
              <a:ea typeface="+mn-ea"/>
              <a:cs typeface="+mn-cs"/>
            </a:endParaRPr>
          </a:p>
        </p:txBody>
      </p:sp>
      <p:sp useBgFill="1">
        <p:nvSpPr>
          <p:cNvPr id="13" name="Rectangle 1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5" name="Rectangle 1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7" name="Rectangle 1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9" name="Group 1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0" name="Straight Connector 1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4" name="Rectangle 23">
            <a:extLst>
              <a:ext uri="{FF2B5EF4-FFF2-40B4-BE49-F238E27FC236}">
                <a16:creationId xmlns:a16="http://schemas.microsoft.com/office/drawing/2014/main" id="{EA4E4267-CAF0-4C38-8DC6-CD3B1A9F0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oudy Old Style" panose="02020404030301010803"/>
              <a:ea typeface="+mn-ea"/>
              <a:cs typeface="+mn-cs"/>
            </a:endParaRPr>
          </a:p>
        </p:txBody>
      </p:sp>
      <p:sp>
        <p:nvSpPr>
          <p:cNvPr id="26" name="Rectangle 25">
            <a:extLst>
              <a:ext uri="{FF2B5EF4-FFF2-40B4-BE49-F238E27FC236}">
                <a16:creationId xmlns:a16="http://schemas.microsoft.com/office/drawing/2014/main" id="{0EE3ACC5-126D-4BA4-8B45-7F0B5B839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384"/>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16:creationId xmlns:a16="http://schemas.microsoft.com/office/drawing/2014/main" id="{AB2868F7-FE10-4289-A5BD-90763C7A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3866" cy="685800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oudy Old Style" panose="02020404030301010803"/>
              <a:ea typeface="+mn-ea"/>
              <a:cs typeface="+mn-cs"/>
            </a:endParaRPr>
          </a:p>
        </p:txBody>
      </p:sp>
      <p:sp>
        <p:nvSpPr>
          <p:cNvPr id="30" name="Rectangle 29">
            <a:extLst>
              <a:ext uri="{FF2B5EF4-FFF2-40B4-BE49-F238E27FC236}">
                <a16:creationId xmlns:a16="http://schemas.microsoft.com/office/drawing/2014/main" id="{BD94142C-10EE-487C-A327-404FDF358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6197" y="643464"/>
            <a:ext cx="4143830" cy="5566305"/>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32" name="Rectangle 31">
            <a:extLst>
              <a:ext uri="{FF2B5EF4-FFF2-40B4-BE49-F238E27FC236}">
                <a16:creationId xmlns:a16="http://schemas.microsoft.com/office/drawing/2014/main" id="{5F7FAC2D-7A74-4939-A917-A1A5AF935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1587" y="806860"/>
            <a:ext cx="3813048" cy="5239512"/>
          </a:xfrm>
          <a:prstGeom prst="rect">
            <a:avLst/>
          </a:prstGeom>
          <a:noFill/>
          <a:ln w="6350" cap="sq" cmpd="sng" algn="ctr">
            <a:solidFill>
              <a:schemeClr val="bg1"/>
            </a:solidFill>
            <a:prstDash val="solid"/>
            <a:miter lim="800000"/>
          </a:ln>
          <a:effectLst/>
        </p:spPr>
      </p:sp>
      <p:sp>
        <p:nvSpPr>
          <p:cNvPr id="2" name="Title 1">
            <a:extLst>
              <a:ext uri="{FF2B5EF4-FFF2-40B4-BE49-F238E27FC236}">
                <a16:creationId xmlns:a16="http://schemas.microsoft.com/office/drawing/2014/main" id="{AA640AA9-67AD-4236-9BB5-F24B82B818CB}"/>
              </a:ext>
            </a:extLst>
          </p:cNvPr>
          <p:cNvSpPr>
            <a:spLocks noGrp="1"/>
          </p:cNvSpPr>
          <p:nvPr>
            <p:ph type="title"/>
          </p:nvPr>
        </p:nvSpPr>
        <p:spPr>
          <a:xfrm>
            <a:off x="1256493" y="1559768"/>
            <a:ext cx="2978281" cy="3135379"/>
          </a:xfrm>
        </p:spPr>
        <p:txBody>
          <a:bodyPr vert="horz" lIns="91440" tIns="45720" rIns="91440" bIns="45720" rtlCol="0" anchor="ctr">
            <a:normAutofit/>
          </a:bodyPr>
          <a:lstStyle/>
          <a:p>
            <a:pPr algn="ctr">
              <a:lnSpc>
                <a:spcPct val="83000"/>
              </a:lnSpc>
            </a:pPr>
            <a:r>
              <a:rPr lang="en-US" sz="2600" cap="all" spc="-100">
                <a:solidFill>
                  <a:schemeClr val="bg1"/>
                </a:solidFill>
              </a:rPr>
              <a:t>A Map of Dispensational Premillennialism</a:t>
            </a:r>
          </a:p>
        </p:txBody>
      </p:sp>
      <p:sp>
        <p:nvSpPr>
          <p:cNvPr id="34" name="Rectangle 33">
            <a:extLst>
              <a:ext uri="{FF2B5EF4-FFF2-40B4-BE49-F238E27FC236}">
                <a16:creationId xmlns:a16="http://schemas.microsoft.com/office/drawing/2014/main" id="{BA53A868-C420-4BAE-9244-EC162AF05C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7992"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6" name="Straight Connector 35">
            <a:extLst>
              <a:ext uri="{FF2B5EF4-FFF2-40B4-BE49-F238E27FC236}">
                <a16:creationId xmlns:a16="http://schemas.microsoft.com/office/drawing/2014/main" id="{C2686EF3-81CC-419F-96C3-002A758803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8D93CCA-A85E-4529-A6F0-8BB54D27BC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73932"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1ECFA516-C18C-41AE-AFF2-A0D0A59C9E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82292"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6" name="Content Placeholder 5" descr="A screen shot of a clock&#10;&#10;Description automatically generated">
            <a:extLst>
              <a:ext uri="{FF2B5EF4-FFF2-40B4-BE49-F238E27FC236}">
                <a16:creationId xmlns:a16="http://schemas.microsoft.com/office/drawing/2014/main" id="{E29BFE08-7781-4D9B-AA26-04B12E93EFC4}"/>
              </a:ext>
            </a:extLst>
          </p:cNvPr>
          <p:cNvPicPr>
            <a:picLocks noGrp="1" noChangeAspect="1"/>
          </p:cNvPicPr>
          <p:nvPr>
            <p:ph idx="1"/>
          </p:nvPr>
        </p:nvPicPr>
        <p:blipFill>
          <a:blip r:embed="rId3"/>
          <a:stretch>
            <a:fillRect/>
          </a:stretch>
        </p:blipFill>
        <p:spPr>
          <a:xfrm>
            <a:off x="6409631" y="645106"/>
            <a:ext cx="4076116" cy="5564663"/>
          </a:xfrm>
          <a:prstGeom prst="rect">
            <a:avLst/>
          </a:prstGeom>
        </p:spPr>
      </p:pic>
      <p:sp>
        <p:nvSpPr>
          <p:cNvPr id="4" name="Slide Number Placeholder 3">
            <a:extLst>
              <a:ext uri="{FF2B5EF4-FFF2-40B4-BE49-F238E27FC236}">
                <a16:creationId xmlns:a16="http://schemas.microsoft.com/office/drawing/2014/main" id="{4ABAC92D-25EE-4E32-814D-91E282F635CF}"/>
              </a:ext>
            </a:extLst>
          </p:cNvPr>
          <p:cNvSpPr>
            <a:spLocks noGrp="1"/>
          </p:cNvSpPr>
          <p:nvPr>
            <p:ph type="sldNum" sz="quarter" idx="12"/>
          </p:nvPr>
        </p:nvSpPr>
        <p:spPr>
          <a:xfrm>
            <a:off x="9156941" y="6397161"/>
            <a:ext cx="2023373" cy="228600"/>
          </a:xfrm>
        </p:spPr>
        <p:txBody>
          <a:bodyPr vert="horz" lIns="91440" tIns="45720" rIns="91440" bIns="45720" rtlCol="0" anchor="b">
            <a:normAutofit/>
          </a:bodyPr>
          <a:lstStyle/>
          <a:p>
            <a:pPr marL="0" marR="0" lvl="0" indent="0" algn="r" defTabSz="457200" rtl="0" eaLnBrk="1" fontAlgn="auto" latinLnBrk="0" hangingPunct="1">
              <a:lnSpc>
                <a:spcPct val="90000"/>
              </a:lnSpc>
              <a:spcBef>
                <a:spcPts val="0"/>
              </a:spcBef>
              <a:spcAft>
                <a:spcPts val="600"/>
              </a:spcAft>
              <a:buClrTx/>
              <a:buSzTx/>
              <a:buFontTx/>
              <a:buNone/>
              <a:tabLst/>
              <a:defRPr/>
            </a:pPr>
            <a:fld id="{34B7E4EF-A1BD-40F4-AB7B-04F084DD991D}" type="slidenum">
              <a:rPr kumimoji="0" lang="en-US" sz="1000" b="0" i="0" u="none" strike="noStrike" kern="1200" cap="none" spc="0" normalizeH="0" baseline="0" noProof="0" smtClean="0">
                <a:ln>
                  <a:noFill/>
                </a:ln>
                <a:solidFill>
                  <a:srgbClr val="FFFFFF">
                    <a:lumMod val="85000"/>
                    <a:lumOff val="15000"/>
                  </a:srgbClr>
                </a:solidFill>
                <a:effectLst/>
                <a:uLnTx/>
                <a:uFillTx/>
                <a:latin typeface="Goudy Old Style" panose="02020404030301010803"/>
                <a:ea typeface="+mn-ea"/>
                <a:cs typeface="+mn-cs"/>
              </a:rPr>
              <a:pPr marL="0" marR="0" lvl="0" indent="0" algn="r" defTabSz="457200" rtl="0" eaLnBrk="1" fontAlgn="auto" latinLnBrk="0" hangingPunct="1">
                <a:lnSpc>
                  <a:spcPct val="90000"/>
                </a:lnSpc>
                <a:spcBef>
                  <a:spcPts val="0"/>
                </a:spcBef>
                <a:spcAft>
                  <a:spcPts val="600"/>
                </a:spcAft>
                <a:buClrTx/>
                <a:buSzTx/>
                <a:buFontTx/>
                <a:buNone/>
                <a:tabLst/>
                <a:defRPr/>
              </a:pPr>
              <a:t>16</a:t>
            </a:fld>
            <a:endParaRPr kumimoji="0" lang="en-US" sz="1000" b="0" i="0" u="none" strike="noStrike" kern="1200" cap="none" spc="0" normalizeH="0" baseline="0" noProof="0">
              <a:ln>
                <a:noFill/>
              </a:ln>
              <a:solidFill>
                <a:srgbClr val="FFFFFF">
                  <a:lumMod val="85000"/>
                  <a:lumOff val="15000"/>
                </a:srgbClr>
              </a:solidFill>
              <a:effectLst/>
              <a:uLnTx/>
              <a:uFillTx/>
              <a:latin typeface="Goudy Old Style" panose="02020404030301010803"/>
              <a:ea typeface="+mn-ea"/>
              <a:cs typeface="+mn-cs"/>
            </a:endParaRPr>
          </a:p>
        </p:txBody>
      </p:sp>
    </p:spTree>
    <p:extLst>
      <p:ext uri="{BB962C8B-B14F-4D97-AF65-F5344CB8AC3E}">
        <p14:creationId xmlns:p14="http://schemas.microsoft.com/office/powerpoint/2010/main" val="274445931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2E2ED-5810-4CD2-ADC9-A49D148191C0}"/>
              </a:ext>
            </a:extLst>
          </p:cNvPr>
          <p:cNvSpPr>
            <a:spLocks noGrp="1"/>
          </p:cNvSpPr>
          <p:nvPr>
            <p:ph type="title"/>
          </p:nvPr>
        </p:nvSpPr>
        <p:spPr/>
        <p:txBody>
          <a:bodyPr/>
          <a:lstStyle/>
          <a:p>
            <a:r>
              <a:rPr lang="en-CA" dirty="0"/>
              <a:t>A Map of Dispensationalism</a:t>
            </a:r>
          </a:p>
        </p:txBody>
      </p:sp>
      <p:pic>
        <p:nvPicPr>
          <p:cNvPr id="6" name="Content Placeholder 5" descr="A close up of text on a white background&#10;&#10;Description automatically generated">
            <a:extLst>
              <a:ext uri="{FF2B5EF4-FFF2-40B4-BE49-F238E27FC236}">
                <a16:creationId xmlns:a16="http://schemas.microsoft.com/office/drawing/2014/main" id="{7F157E9C-047E-4FA6-9CFE-CEFC95671C21}"/>
              </a:ext>
            </a:extLst>
          </p:cNvPr>
          <p:cNvPicPr>
            <a:picLocks noGrp="1" noChangeAspect="1"/>
          </p:cNvPicPr>
          <p:nvPr>
            <p:ph idx="1"/>
          </p:nvPr>
        </p:nvPicPr>
        <p:blipFill>
          <a:blip r:embed="rId2"/>
          <a:stretch>
            <a:fillRect/>
          </a:stretch>
        </p:blipFill>
        <p:spPr>
          <a:xfrm>
            <a:off x="370157" y="1673886"/>
            <a:ext cx="11451686" cy="4541186"/>
          </a:xfrm>
        </p:spPr>
      </p:pic>
      <p:sp>
        <p:nvSpPr>
          <p:cNvPr id="4" name="Slide Number Placeholder 3">
            <a:extLst>
              <a:ext uri="{FF2B5EF4-FFF2-40B4-BE49-F238E27FC236}">
                <a16:creationId xmlns:a16="http://schemas.microsoft.com/office/drawing/2014/main" id="{78BB5246-7BBF-4E2D-A3CA-7D4B27C5899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4B7E4EF-A1BD-40F4-AB7B-04F084DD991D}" type="slidenum">
              <a:rPr kumimoji="0" lang="en-US" sz="1000" b="0" i="0" u="none" strike="noStrike" kern="1200" cap="none" spc="0" normalizeH="0" baseline="0" noProof="0" smtClean="0">
                <a:ln>
                  <a:noFill/>
                </a:ln>
                <a:solidFill>
                  <a:srgbClr val="000000">
                    <a:lumMod val="75000"/>
                    <a:lumOff val="25000"/>
                  </a:srgbClr>
                </a:solidFill>
                <a:effectLst/>
                <a:uLnTx/>
                <a:uFillTx/>
                <a:latin typeface="Goudy Old Style" panose="020204040303010108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000" b="0" i="0" u="none" strike="noStrike" kern="1200" cap="none" spc="0" normalizeH="0" baseline="0" noProof="0">
              <a:ln>
                <a:noFill/>
              </a:ln>
              <a:solidFill>
                <a:srgbClr val="000000">
                  <a:lumMod val="75000"/>
                  <a:lumOff val="25000"/>
                </a:srgbClr>
              </a:solidFill>
              <a:effectLst/>
              <a:uLnTx/>
              <a:uFillTx/>
              <a:latin typeface="Goudy Old Style" panose="02020404030301010803"/>
              <a:ea typeface="+mn-ea"/>
              <a:cs typeface="+mn-cs"/>
            </a:endParaRPr>
          </a:p>
        </p:txBody>
      </p:sp>
    </p:spTree>
    <p:extLst>
      <p:ext uri="{BB962C8B-B14F-4D97-AF65-F5344CB8AC3E}">
        <p14:creationId xmlns:p14="http://schemas.microsoft.com/office/powerpoint/2010/main" val="309500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AD7741D-35D6-69AA-2D45-2129D3700CAE}"/>
              </a:ext>
            </a:extLst>
          </p:cNvPr>
          <p:cNvSpPr>
            <a:spLocks noGrp="1"/>
          </p:cNvSpPr>
          <p:nvPr>
            <p:ph type="title"/>
          </p:nvPr>
        </p:nvSpPr>
        <p:spPr/>
        <p:txBody>
          <a:bodyPr/>
          <a:lstStyle/>
          <a:p>
            <a:endParaRPr lang="en-CA"/>
          </a:p>
        </p:txBody>
      </p:sp>
      <p:sp>
        <p:nvSpPr>
          <p:cNvPr id="9" name="Content Placeholder 8">
            <a:extLst>
              <a:ext uri="{FF2B5EF4-FFF2-40B4-BE49-F238E27FC236}">
                <a16:creationId xmlns:a16="http://schemas.microsoft.com/office/drawing/2014/main" id="{C20DF962-D94B-5C0F-5A17-3A9CA241A186}"/>
              </a:ext>
            </a:extLst>
          </p:cNvPr>
          <p:cNvSpPr>
            <a:spLocks noGrp="1"/>
          </p:cNvSpPr>
          <p:nvPr>
            <p:ph idx="1"/>
          </p:nvPr>
        </p:nvSpPr>
        <p:spPr/>
        <p:txBody>
          <a:bodyPr/>
          <a:lstStyle/>
          <a:p>
            <a:endParaRPr lang="en-CA"/>
          </a:p>
        </p:txBody>
      </p:sp>
      <p:sp>
        <p:nvSpPr>
          <p:cNvPr id="4" name="Slide Number Placeholder 3">
            <a:extLst>
              <a:ext uri="{FF2B5EF4-FFF2-40B4-BE49-F238E27FC236}">
                <a16:creationId xmlns:a16="http://schemas.microsoft.com/office/drawing/2014/main" id="{5CCD1322-DE4E-5CD8-3274-7952692F3962}"/>
              </a:ext>
            </a:extLst>
          </p:cNvPr>
          <p:cNvSpPr>
            <a:spLocks noGrp="1"/>
          </p:cNvSpPr>
          <p:nvPr>
            <p:ph type="sldNum" sz="quarter" idx="12"/>
          </p:nvPr>
        </p:nvSpPr>
        <p:spPr/>
        <p:txBody>
          <a:bodyPr/>
          <a:lstStyle/>
          <a:p>
            <a:fld id="{34B7E4EF-A1BD-40F4-AB7B-04F084DD991D}" type="slidenum">
              <a:rPr lang="en-US" smtClean="0"/>
              <a:pPr/>
              <a:t>18</a:t>
            </a:fld>
            <a:endParaRPr lang="en-US" dirty="0"/>
          </a:p>
        </p:txBody>
      </p:sp>
    </p:spTree>
    <p:extLst>
      <p:ext uri="{BB962C8B-B14F-4D97-AF65-F5344CB8AC3E}">
        <p14:creationId xmlns:p14="http://schemas.microsoft.com/office/powerpoint/2010/main" val="197004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6" name="Rectangle 15">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8" name="Rectangle 17">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0" name="Group 19">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1" name="Straight Connector 20">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5" name="Rectangle 24">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E4A6610-B38D-1AC3-7003-A1B22F3915C8}"/>
              </a:ext>
            </a:extLst>
          </p:cNvPr>
          <p:cNvPicPr>
            <a:picLocks noChangeAspect="1"/>
          </p:cNvPicPr>
          <p:nvPr/>
        </p:nvPicPr>
        <p:blipFill rotWithShape="1">
          <a:blip r:embed="rId2"/>
          <a:srcRect t="8342" b="1296"/>
          <a:stretch/>
        </p:blipFill>
        <p:spPr>
          <a:xfrm>
            <a:off x="20" y="-22"/>
            <a:ext cx="12191977" cy="6858022"/>
          </a:xfrm>
          <a:prstGeom prst="rect">
            <a:avLst/>
          </a:prstGeom>
        </p:spPr>
      </p:pic>
      <p:sp>
        <p:nvSpPr>
          <p:cNvPr id="27" name="Rectangle 26">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30F36936-B788-47C3-AC6C-CF0EA57E893D}"/>
              </a:ext>
            </a:extLst>
          </p:cNvPr>
          <p:cNvSpPr>
            <a:spLocks noGrp="1"/>
          </p:cNvSpPr>
          <p:nvPr>
            <p:ph type="title"/>
          </p:nvPr>
        </p:nvSpPr>
        <p:spPr>
          <a:xfrm>
            <a:off x="643466" y="643467"/>
            <a:ext cx="5452529" cy="3569242"/>
          </a:xfrm>
        </p:spPr>
        <p:txBody>
          <a:bodyPr vert="horz" lIns="91440" tIns="45720" rIns="91440" bIns="45720" rtlCol="0" anchor="t">
            <a:normAutofit/>
          </a:bodyPr>
          <a:lstStyle/>
          <a:p>
            <a:pPr algn="l"/>
            <a:r>
              <a:rPr lang="en-US" sz="6000" cap="all">
                <a:solidFill>
                  <a:schemeClr val="bg1"/>
                </a:solidFill>
              </a:rPr>
              <a:t>Learning to Learn</a:t>
            </a:r>
          </a:p>
        </p:txBody>
      </p:sp>
      <p:sp>
        <p:nvSpPr>
          <p:cNvPr id="6" name="Text Placeholder 5">
            <a:extLst>
              <a:ext uri="{FF2B5EF4-FFF2-40B4-BE49-F238E27FC236}">
                <a16:creationId xmlns:a16="http://schemas.microsoft.com/office/drawing/2014/main" id="{FAEF10FE-B51D-D9A0-BE0B-607C81B5DB5C}"/>
              </a:ext>
            </a:extLst>
          </p:cNvPr>
          <p:cNvSpPr>
            <a:spLocks noGrp="1"/>
          </p:cNvSpPr>
          <p:nvPr>
            <p:ph type="body" idx="1"/>
          </p:nvPr>
        </p:nvSpPr>
        <p:spPr>
          <a:xfrm>
            <a:off x="643466" y="4551031"/>
            <a:ext cx="5449479" cy="1663493"/>
          </a:xfrm>
        </p:spPr>
        <p:txBody>
          <a:bodyPr vert="horz" lIns="91440" tIns="45720" rIns="91440" bIns="45720" rtlCol="0" anchor="b">
            <a:normAutofit/>
          </a:bodyPr>
          <a:lstStyle/>
          <a:p>
            <a:pPr algn="l">
              <a:lnSpc>
                <a:spcPct val="100000"/>
              </a:lnSpc>
              <a:spcBef>
                <a:spcPts val="0"/>
              </a:spcBef>
              <a:spcAft>
                <a:spcPts val="600"/>
              </a:spcAft>
            </a:pPr>
            <a:r>
              <a:rPr lang="en-US" sz="2400" spc="80" dirty="0">
                <a:solidFill>
                  <a:schemeClr val="bg1"/>
                </a:solidFill>
              </a:rPr>
              <a:t>When we forgot what we knew, or never knew what we should.</a:t>
            </a:r>
          </a:p>
        </p:txBody>
      </p:sp>
      <p:sp>
        <p:nvSpPr>
          <p:cNvPr id="29" name="Rectangle 28">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731935" y="1397930"/>
            <a:ext cx="6858003" cy="4062128"/>
          </a:xfrm>
          <a:prstGeom prst="rect">
            <a:avLst/>
          </a:prstGeom>
          <a:gradFill flip="none" rotWithShape="1">
            <a:gsLst>
              <a:gs pos="48000">
                <a:schemeClr val="tx1">
                  <a:alpha val="24000"/>
                </a:schemeClr>
              </a:gs>
              <a:gs pos="85000">
                <a:schemeClr val="tx1">
                  <a:alpha val="4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3CF6A2FD-EF47-B65E-733E-ADF35F35B89C}"/>
              </a:ext>
            </a:extLst>
          </p:cNvPr>
          <p:cNvSpPr>
            <a:spLocks noGrp="1"/>
          </p:cNvSpPr>
          <p:nvPr>
            <p:ph type="sldNum" sz="quarter" idx="12"/>
          </p:nvPr>
        </p:nvSpPr>
        <p:spPr>
          <a:xfrm>
            <a:off x="11137392" y="5849399"/>
            <a:ext cx="402336" cy="365125"/>
          </a:xfrm>
        </p:spPr>
        <p:txBody>
          <a:bodyPr vert="horz" lIns="91440" tIns="45720" rIns="91440" bIns="45720" rtlCol="0" anchor="b">
            <a:normAutofit/>
          </a:bodyPr>
          <a:lstStyle/>
          <a:p>
            <a:pPr>
              <a:spcAft>
                <a:spcPts val="600"/>
              </a:spcAft>
            </a:pPr>
            <a:fld id="{34B7E4EF-A1BD-40F4-AB7B-04F084DD991D}" type="slidenum">
              <a:rPr lang="en-US" sz="1200">
                <a:solidFill>
                  <a:schemeClr val="bg1"/>
                </a:solidFill>
              </a:rPr>
              <a:pPr>
                <a:spcAft>
                  <a:spcPts val="600"/>
                </a:spcAft>
              </a:pPr>
              <a:t>2</a:t>
            </a:fld>
            <a:endParaRPr lang="en-US" sz="1200">
              <a:solidFill>
                <a:schemeClr val="bg1"/>
              </a:solidFill>
            </a:endParaRPr>
          </a:p>
        </p:txBody>
      </p:sp>
    </p:spTree>
    <p:extLst>
      <p:ext uri="{BB962C8B-B14F-4D97-AF65-F5344CB8AC3E}">
        <p14:creationId xmlns:p14="http://schemas.microsoft.com/office/powerpoint/2010/main" val="2480678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1F417F8-922F-B9DE-F6CA-BBEBA5B11DD3}"/>
              </a:ext>
            </a:extLst>
          </p:cNvPr>
          <p:cNvSpPr>
            <a:spLocks noGrp="1"/>
          </p:cNvSpPr>
          <p:nvPr>
            <p:ph type="title"/>
          </p:nvPr>
        </p:nvSpPr>
        <p:spPr/>
        <p:txBody>
          <a:bodyPr/>
          <a:lstStyle/>
          <a:p>
            <a:r>
              <a:rPr lang="en-CA" dirty="0"/>
              <a:t>Learning to Learn</a:t>
            </a:r>
          </a:p>
        </p:txBody>
      </p:sp>
      <p:sp>
        <p:nvSpPr>
          <p:cNvPr id="6" name="Content Placeholder 5">
            <a:extLst>
              <a:ext uri="{FF2B5EF4-FFF2-40B4-BE49-F238E27FC236}">
                <a16:creationId xmlns:a16="http://schemas.microsoft.com/office/drawing/2014/main" id="{5D5633B0-13A2-D7DA-2369-87F761A778AE}"/>
              </a:ext>
            </a:extLst>
          </p:cNvPr>
          <p:cNvSpPr>
            <a:spLocks noGrp="1"/>
          </p:cNvSpPr>
          <p:nvPr>
            <p:ph idx="1"/>
          </p:nvPr>
        </p:nvSpPr>
        <p:spPr/>
        <p:txBody>
          <a:bodyPr>
            <a:normAutofit/>
          </a:bodyPr>
          <a:lstStyle/>
          <a:p>
            <a:r>
              <a:rPr lang="en-US" sz="2400" dirty="0"/>
              <a:t>“And he said to them, “Therefore every scribe who has been trained for the kingdom of heaven is like a master of a house, who brings out of his treasure what is new and what is old.”” (Matthew 13:52, ESV) </a:t>
            </a:r>
          </a:p>
          <a:p>
            <a:r>
              <a:rPr lang="en-US" sz="2400" dirty="0"/>
              <a:t>2 Kings 22:8–20 (ESV) </a:t>
            </a:r>
          </a:p>
          <a:p>
            <a:endParaRPr lang="en-CA" sz="2400" dirty="0"/>
          </a:p>
        </p:txBody>
      </p:sp>
      <p:sp>
        <p:nvSpPr>
          <p:cNvPr id="4" name="Slide Number Placeholder 3">
            <a:extLst>
              <a:ext uri="{FF2B5EF4-FFF2-40B4-BE49-F238E27FC236}">
                <a16:creationId xmlns:a16="http://schemas.microsoft.com/office/drawing/2014/main" id="{42C7F63D-171A-CB3E-2F62-816261AE9434}"/>
              </a:ext>
            </a:extLst>
          </p:cNvPr>
          <p:cNvSpPr>
            <a:spLocks noGrp="1"/>
          </p:cNvSpPr>
          <p:nvPr>
            <p:ph type="sldNum" sz="quarter" idx="12"/>
          </p:nvPr>
        </p:nvSpPr>
        <p:spPr/>
        <p:txBody>
          <a:bodyPr/>
          <a:lstStyle/>
          <a:p>
            <a:fld id="{34B7E4EF-A1BD-40F4-AB7B-04F084DD991D}" type="slidenum">
              <a:rPr lang="en-US" smtClean="0"/>
              <a:t>3</a:t>
            </a:fld>
            <a:endParaRPr lang="en-US" dirty="0"/>
          </a:p>
        </p:txBody>
      </p:sp>
    </p:spTree>
    <p:extLst>
      <p:ext uri="{BB962C8B-B14F-4D97-AF65-F5344CB8AC3E}">
        <p14:creationId xmlns:p14="http://schemas.microsoft.com/office/powerpoint/2010/main" val="449347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1812A-117A-5856-D5D9-8FFC666A2FF3}"/>
              </a:ext>
            </a:extLst>
          </p:cNvPr>
          <p:cNvSpPr>
            <a:spLocks noGrp="1"/>
          </p:cNvSpPr>
          <p:nvPr>
            <p:ph type="title"/>
          </p:nvPr>
        </p:nvSpPr>
        <p:spPr/>
        <p:txBody>
          <a:bodyPr/>
          <a:lstStyle/>
          <a:p>
            <a:r>
              <a:rPr lang="en-CA" dirty="0"/>
              <a:t>What we have forgotten, and what we assume</a:t>
            </a:r>
          </a:p>
        </p:txBody>
      </p:sp>
      <p:sp>
        <p:nvSpPr>
          <p:cNvPr id="3" name="Content Placeholder 2">
            <a:extLst>
              <a:ext uri="{FF2B5EF4-FFF2-40B4-BE49-F238E27FC236}">
                <a16:creationId xmlns:a16="http://schemas.microsoft.com/office/drawing/2014/main" id="{CDDBD107-BC14-CDA2-FE8D-0BC8D49E0F85}"/>
              </a:ext>
            </a:extLst>
          </p:cNvPr>
          <p:cNvSpPr>
            <a:spLocks noGrp="1"/>
          </p:cNvSpPr>
          <p:nvPr>
            <p:ph idx="1"/>
          </p:nvPr>
        </p:nvSpPr>
        <p:spPr/>
        <p:txBody>
          <a:bodyPr>
            <a:normAutofit/>
          </a:bodyPr>
          <a:lstStyle/>
          <a:p>
            <a:pPr marL="0" indent="0">
              <a:buNone/>
            </a:pPr>
            <a:r>
              <a:rPr lang="en-US" sz="2400" dirty="0"/>
              <a:t>Revelation 4:1 (ESV)</a:t>
            </a:r>
          </a:p>
          <a:p>
            <a:pPr marL="0" indent="0">
              <a:buNone/>
            </a:pPr>
            <a:r>
              <a:rPr lang="en-US" sz="2400" dirty="0"/>
              <a:t>4 After this I looked, and behold, a door standing open in heaven! And the first voice, which I had heard speaking to me like a trumpet, said, “Come up here, and I will show you what must take place after this.”</a:t>
            </a:r>
          </a:p>
          <a:p>
            <a:pPr marL="0" indent="0">
              <a:buNone/>
            </a:pPr>
            <a:r>
              <a:rPr lang="en-US" sz="2400" dirty="0"/>
              <a:t>Assumption—Revelation 1-3 is about the church, the rest of Revelation is about Israel until chapter 22:16.</a:t>
            </a:r>
          </a:p>
          <a:p>
            <a:endParaRPr lang="en-CA" sz="2400" dirty="0"/>
          </a:p>
        </p:txBody>
      </p:sp>
      <p:sp>
        <p:nvSpPr>
          <p:cNvPr id="4" name="Slide Number Placeholder 3">
            <a:extLst>
              <a:ext uri="{FF2B5EF4-FFF2-40B4-BE49-F238E27FC236}">
                <a16:creationId xmlns:a16="http://schemas.microsoft.com/office/drawing/2014/main" id="{142DCD7B-B9FB-F861-C30C-8DD8E8E53B0E}"/>
              </a:ext>
            </a:extLst>
          </p:cNvPr>
          <p:cNvSpPr>
            <a:spLocks noGrp="1"/>
          </p:cNvSpPr>
          <p:nvPr>
            <p:ph type="sldNum" sz="quarter" idx="12"/>
          </p:nvPr>
        </p:nvSpPr>
        <p:spPr/>
        <p:txBody>
          <a:bodyPr/>
          <a:lstStyle/>
          <a:p>
            <a:fld id="{34B7E4EF-A1BD-40F4-AB7B-04F084DD991D}" type="slidenum">
              <a:rPr lang="en-US" smtClean="0"/>
              <a:t>4</a:t>
            </a:fld>
            <a:endParaRPr lang="en-US"/>
          </a:p>
        </p:txBody>
      </p:sp>
    </p:spTree>
    <p:extLst>
      <p:ext uri="{BB962C8B-B14F-4D97-AF65-F5344CB8AC3E}">
        <p14:creationId xmlns:p14="http://schemas.microsoft.com/office/powerpoint/2010/main" val="2742941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E077-9F03-F658-B608-9790DCCC73AF}"/>
              </a:ext>
            </a:extLst>
          </p:cNvPr>
          <p:cNvSpPr>
            <a:spLocks noGrp="1"/>
          </p:cNvSpPr>
          <p:nvPr>
            <p:ph type="title"/>
          </p:nvPr>
        </p:nvSpPr>
        <p:spPr/>
        <p:txBody>
          <a:bodyPr>
            <a:normAutofit fontScale="90000"/>
          </a:bodyPr>
          <a:lstStyle/>
          <a:p>
            <a:r>
              <a:rPr lang="en-CA" dirty="0"/>
              <a:t>Assumptions of the Rapture theory, and of Dispensationalism</a:t>
            </a:r>
          </a:p>
        </p:txBody>
      </p:sp>
      <p:sp>
        <p:nvSpPr>
          <p:cNvPr id="3" name="Content Placeholder 2">
            <a:extLst>
              <a:ext uri="{FF2B5EF4-FFF2-40B4-BE49-F238E27FC236}">
                <a16:creationId xmlns:a16="http://schemas.microsoft.com/office/drawing/2014/main" id="{E6F39754-DDC2-9348-8DF2-5FD926D1D527}"/>
              </a:ext>
            </a:extLst>
          </p:cNvPr>
          <p:cNvSpPr>
            <a:spLocks noGrp="1"/>
          </p:cNvSpPr>
          <p:nvPr>
            <p:ph idx="1"/>
          </p:nvPr>
        </p:nvSpPr>
        <p:spPr/>
        <p:txBody>
          <a:bodyPr>
            <a:normAutofit/>
          </a:bodyPr>
          <a:lstStyle/>
          <a:p>
            <a:pPr marL="0" indent="0">
              <a:buNone/>
            </a:pPr>
            <a:r>
              <a:rPr lang="en-US" sz="2400" dirty="0"/>
              <a:t>A gap between the 69th and 70th year in Daniel </a:t>
            </a:r>
          </a:p>
          <a:p>
            <a:pPr marL="0" indent="0">
              <a:buNone/>
            </a:pPr>
            <a:r>
              <a:rPr lang="en-US" sz="2400" dirty="0"/>
              <a:t>Revelation written after the fall of Jerusalem</a:t>
            </a:r>
          </a:p>
          <a:p>
            <a:pPr marL="0" indent="0">
              <a:buNone/>
            </a:pPr>
            <a:r>
              <a:rPr lang="en-US" sz="2400" dirty="0"/>
              <a:t>Revelation not written to the church in the 1st century, but written for believers thousands of years in the future</a:t>
            </a:r>
          </a:p>
          <a:p>
            <a:pPr marL="0" indent="0">
              <a:buNone/>
            </a:pPr>
            <a:r>
              <a:rPr lang="en-US" sz="2400" dirty="0"/>
              <a:t>The church is not mentioned after Revelation 4</a:t>
            </a:r>
          </a:p>
          <a:p>
            <a:pPr marL="274320" lvl="1" indent="0">
              <a:buNone/>
            </a:pPr>
            <a:r>
              <a:rPr lang="en-US" sz="2200" dirty="0"/>
              <a:t>Answer:</a:t>
            </a:r>
          </a:p>
          <a:p>
            <a:pPr marL="274320" lvl="1" indent="0">
              <a:buNone/>
            </a:pPr>
            <a:r>
              <a:rPr lang="en-US" sz="2200" dirty="0"/>
              <a:t>Individual churches are mentioned in Revelation 1-3, but the church named in its martyrs. Named in the saints: (5:8; 8:3, 4; 11:18; 13:7, 10; 14:12)</a:t>
            </a:r>
          </a:p>
          <a:p>
            <a:pPr marL="0" indent="0">
              <a:buNone/>
            </a:pPr>
            <a:endParaRPr lang="en-CA" sz="2400" dirty="0"/>
          </a:p>
        </p:txBody>
      </p:sp>
      <p:sp>
        <p:nvSpPr>
          <p:cNvPr id="4" name="Slide Number Placeholder 3">
            <a:extLst>
              <a:ext uri="{FF2B5EF4-FFF2-40B4-BE49-F238E27FC236}">
                <a16:creationId xmlns:a16="http://schemas.microsoft.com/office/drawing/2014/main" id="{53B0CC80-C293-4254-7C1F-2239F0202E7C}"/>
              </a:ext>
            </a:extLst>
          </p:cNvPr>
          <p:cNvSpPr>
            <a:spLocks noGrp="1"/>
          </p:cNvSpPr>
          <p:nvPr>
            <p:ph type="sldNum" sz="quarter" idx="12"/>
          </p:nvPr>
        </p:nvSpPr>
        <p:spPr/>
        <p:txBody>
          <a:bodyPr/>
          <a:lstStyle/>
          <a:p>
            <a:fld id="{34B7E4EF-A1BD-40F4-AB7B-04F084DD991D}" type="slidenum">
              <a:rPr lang="en-US" smtClean="0"/>
              <a:t>5</a:t>
            </a:fld>
            <a:endParaRPr lang="en-US"/>
          </a:p>
        </p:txBody>
      </p:sp>
    </p:spTree>
    <p:extLst>
      <p:ext uri="{BB962C8B-B14F-4D97-AF65-F5344CB8AC3E}">
        <p14:creationId xmlns:p14="http://schemas.microsoft.com/office/powerpoint/2010/main" val="1581937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E077-9F03-F658-B608-9790DCCC73AF}"/>
              </a:ext>
            </a:extLst>
          </p:cNvPr>
          <p:cNvSpPr>
            <a:spLocks noGrp="1"/>
          </p:cNvSpPr>
          <p:nvPr>
            <p:ph type="title"/>
          </p:nvPr>
        </p:nvSpPr>
        <p:spPr/>
        <p:txBody>
          <a:bodyPr>
            <a:normAutofit fontScale="90000"/>
          </a:bodyPr>
          <a:lstStyle/>
          <a:p>
            <a:r>
              <a:rPr lang="en-CA" dirty="0"/>
              <a:t>Assumptions of the Rapture theory, and of Dispensationalism</a:t>
            </a:r>
          </a:p>
        </p:txBody>
      </p:sp>
      <p:sp>
        <p:nvSpPr>
          <p:cNvPr id="3" name="Content Placeholder 2">
            <a:extLst>
              <a:ext uri="{FF2B5EF4-FFF2-40B4-BE49-F238E27FC236}">
                <a16:creationId xmlns:a16="http://schemas.microsoft.com/office/drawing/2014/main" id="{E6F39754-DDC2-9348-8DF2-5FD926D1D527}"/>
              </a:ext>
            </a:extLst>
          </p:cNvPr>
          <p:cNvSpPr>
            <a:spLocks noGrp="1"/>
          </p:cNvSpPr>
          <p:nvPr>
            <p:ph idx="1"/>
          </p:nvPr>
        </p:nvSpPr>
        <p:spPr/>
        <p:txBody>
          <a:bodyPr>
            <a:normAutofit/>
          </a:bodyPr>
          <a:lstStyle/>
          <a:p>
            <a:pPr marL="0" indent="0">
              <a:buNone/>
            </a:pPr>
            <a:r>
              <a:rPr lang="en-US" sz="2400" dirty="0"/>
              <a:t>Assumes that God has a separate plan for the Jews and the c</a:t>
            </a:r>
            <a:r>
              <a:rPr lang="en-CA" sz="2400" dirty="0" err="1"/>
              <a:t>hurch</a:t>
            </a:r>
            <a:r>
              <a:rPr lang="en-CA" sz="2400" dirty="0"/>
              <a:t>, and after the church is taken out God </a:t>
            </a:r>
            <a:r>
              <a:rPr lang="en-CA" sz="2400" dirty="0" err="1"/>
              <a:t>fulflils</a:t>
            </a:r>
            <a:r>
              <a:rPr lang="en-CA" sz="2400" dirty="0"/>
              <a:t> OT prophecies to Israel. This means that they are two distinct people with distinct promises and plans.</a:t>
            </a:r>
          </a:p>
          <a:p>
            <a:pPr marL="0" indent="0">
              <a:buNone/>
            </a:pPr>
            <a:r>
              <a:rPr lang="en-CA" sz="2400" dirty="0"/>
              <a:t>It is from this that the argument for a rebuilt temple, complete with sacrifices, arises. </a:t>
            </a:r>
            <a:endParaRPr lang="en-US" sz="2200" dirty="0"/>
          </a:p>
        </p:txBody>
      </p:sp>
      <p:sp>
        <p:nvSpPr>
          <p:cNvPr id="4" name="Slide Number Placeholder 3">
            <a:extLst>
              <a:ext uri="{FF2B5EF4-FFF2-40B4-BE49-F238E27FC236}">
                <a16:creationId xmlns:a16="http://schemas.microsoft.com/office/drawing/2014/main" id="{53B0CC80-C293-4254-7C1F-2239F0202E7C}"/>
              </a:ext>
            </a:extLst>
          </p:cNvPr>
          <p:cNvSpPr>
            <a:spLocks noGrp="1"/>
          </p:cNvSpPr>
          <p:nvPr>
            <p:ph type="sldNum" sz="quarter" idx="12"/>
          </p:nvPr>
        </p:nvSpPr>
        <p:spPr/>
        <p:txBody>
          <a:bodyPr/>
          <a:lstStyle/>
          <a:p>
            <a:fld id="{34B7E4EF-A1BD-40F4-AB7B-04F084DD991D}" type="slidenum">
              <a:rPr lang="en-US" smtClean="0"/>
              <a:t>6</a:t>
            </a:fld>
            <a:endParaRPr lang="en-US"/>
          </a:p>
        </p:txBody>
      </p:sp>
    </p:spTree>
    <p:extLst>
      <p:ext uri="{BB962C8B-B14F-4D97-AF65-F5344CB8AC3E}">
        <p14:creationId xmlns:p14="http://schemas.microsoft.com/office/powerpoint/2010/main" val="2584185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2E2ED-5810-4CD2-ADC9-A49D148191C0}"/>
              </a:ext>
            </a:extLst>
          </p:cNvPr>
          <p:cNvSpPr>
            <a:spLocks noGrp="1"/>
          </p:cNvSpPr>
          <p:nvPr>
            <p:ph type="title"/>
          </p:nvPr>
        </p:nvSpPr>
        <p:spPr/>
        <p:txBody>
          <a:bodyPr/>
          <a:lstStyle/>
          <a:p>
            <a:r>
              <a:rPr lang="en-CA" dirty="0"/>
              <a:t>A Map of Dispensationalism</a:t>
            </a:r>
          </a:p>
        </p:txBody>
      </p:sp>
      <p:pic>
        <p:nvPicPr>
          <p:cNvPr id="6" name="Content Placeholder 5" descr="A close up of text on a white background&#10;&#10;Description automatically generated">
            <a:extLst>
              <a:ext uri="{FF2B5EF4-FFF2-40B4-BE49-F238E27FC236}">
                <a16:creationId xmlns:a16="http://schemas.microsoft.com/office/drawing/2014/main" id="{7F157E9C-047E-4FA6-9CFE-CEFC95671C21}"/>
              </a:ext>
            </a:extLst>
          </p:cNvPr>
          <p:cNvPicPr>
            <a:picLocks noGrp="1" noChangeAspect="1"/>
          </p:cNvPicPr>
          <p:nvPr>
            <p:ph idx="1"/>
          </p:nvPr>
        </p:nvPicPr>
        <p:blipFill>
          <a:blip r:embed="rId2"/>
          <a:stretch>
            <a:fillRect/>
          </a:stretch>
        </p:blipFill>
        <p:spPr>
          <a:xfrm>
            <a:off x="370157" y="1673886"/>
            <a:ext cx="11451686" cy="4541186"/>
          </a:xfrm>
        </p:spPr>
      </p:pic>
      <p:sp>
        <p:nvSpPr>
          <p:cNvPr id="4" name="Slide Number Placeholder 3">
            <a:extLst>
              <a:ext uri="{FF2B5EF4-FFF2-40B4-BE49-F238E27FC236}">
                <a16:creationId xmlns:a16="http://schemas.microsoft.com/office/drawing/2014/main" id="{78BB5246-7BBF-4E2D-A3CA-7D4B27C5899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4B7E4EF-A1BD-40F4-AB7B-04F084DD991D}" type="slidenum">
              <a:rPr kumimoji="0" lang="en-US" sz="1000" b="0" i="0" u="none" strike="noStrike" kern="1200" cap="none" spc="0" normalizeH="0" baseline="0" noProof="0" smtClean="0">
                <a:ln>
                  <a:noFill/>
                </a:ln>
                <a:solidFill>
                  <a:srgbClr val="000000">
                    <a:lumMod val="75000"/>
                    <a:lumOff val="25000"/>
                  </a:srgbClr>
                </a:solidFill>
                <a:effectLst/>
                <a:uLnTx/>
                <a:uFillTx/>
                <a:latin typeface="Goudy Old Style" panose="020204040303010108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a:ln>
                <a:noFill/>
              </a:ln>
              <a:solidFill>
                <a:srgbClr val="000000">
                  <a:lumMod val="75000"/>
                  <a:lumOff val="25000"/>
                </a:srgbClr>
              </a:solidFill>
              <a:effectLst/>
              <a:uLnTx/>
              <a:uFillTx/>
              <a:latin typeface="Goudy Old Style" panose="02020404030301010803"/>
              <a:ea typeface="+mn-ea"/>
              <a:cs typeface="+mn-cs"/>
            </a:endParaRPr>
          </a:p>
        </p:txBody>
      </p:sp>
    </p:spTree>
    <p:extLst>
      <p:ext uri="{BB962C8B-B14F-4D97-AF65-F5344CB8AC3E}">
        <p14:creationId xmlns:p14="http://schemas.microsoft.com/office/powerpoint/2010/main" val="2066628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A21A-6029-E5A8-DB01-EFA45517D668}"/>
              </a:ext>
            </a:extLst>
          </p:cNvPr>
          <p:cNvSpPr>
            <a:spLocks noGrp="1"/>
          </p:cNvSpPr>
          <p:nvPr>
            <p:ph type="title"/>
          </p:nvPr>
        </p:nvSpPr>
        <p:spPr/>
        <p:txBody>
          <a:bodyPr/>
          <a:lstStyle/>
          <a:p>
            <a:r>
              <a:rPr lang="en-CA" dirty="0"/>
              <a:t>What does the word, “rapture” mean?</a:t>
            </a:r>
          </a:p>
        </p:txBody>
      </p:sp>
      <p:sp>
        <p:nvSpPr>
          <p:cNvPr id="3" name="Content Placeholder 2">
            <a:extLst>
              <a:ext uri="{FF2B5EF4-FFF2-40B4-BE49-F238E27FC236}">
                <a16:creationId xmlns:a16="http://schemas.microsoft.com/office/drawing/2014/main" id="{5A432F2C-CEA7-BF17-98C6-AF37A0D933D0}"/>
              </a:ext>
            </a:extLst>
          </p:cNvPr>
          <p:cNvSpPr>
            <a:spLocks noGrp="1"/>
          </p:cNvSpPr>
          <p:nvPr>
            <p:ph idx="1"/>
          </p:nvPr>
        </p:nvSpPr>
        <p:spPr/>
        <p:txBody>
          <a:bodyPr>
            <a:normAutofit/>
          </a:bodyPr>
          <a:lstStyle/>
          <a:p>
            <a:pPr marL="0" indent="0">
              <a:buNone/>
            </a:pPr>
            <a:r>
              <a:rPr lang="en-US" sz="2400" dirty="0">
                <a:effectLst/>
                <a:latin typeface="Times New Roman" panose="02020603050405020304" pitchFamily="18" charset="0"/>
                <a:ea typeface="Calibri" panose="020F0502020204030204" pitchFamily="34" charset="0"/>
              </a:rPr>
              <a:t>The term, “rapture,” from the Latin, </a:t>
            </a:r>
            <a:r>
              <a:rPr lang="en-CA" sz="2400" dirty="0" err="1">
                <a:effectLst/>
                <a:latin typeface="Times New Roman" panose="02020603050405020304" pitchFamily="18" charset="0"/>
                <a:ea typeface="Calibri" panose="020F0502020204030204" pitchFamily="34" charset="0"/>
              </a:rPr>
              <a:t>rapiemur</a:t>
            </a:r>
            <a:r>
              <a:rPr lang="en-CA" sz="2400" dirty="0">
                <a:effectLst/>
                <a:latin typeface="Times New Roman" panose="02020603050405020304" pitchFamily="18" charset="0"/>
                <a:ea typeface="Calibri" panose="020F0502020204030204" pitchFamily="34" charset="0"/>
              </a:rPr>
              <a:t>. “caught up” in 1 Thessalonians 4:17</a:t>
            </a:r>
          </a:p>
          <a:p>
            <a:pPr marL="0" indent="0">
              <a:buNone/>
            </a:pPr>
            <a:endParaRPr lang="en-CA" sz="2000" dirty="0"/>
          </a:p>
        </p:txBody>
      </p:sp>
      <p:sp>
        <p:nvSpPr>
          <p:cNvPr id="4" name="Slide Number Placeholder 3">
            <a:extLst>
              <a:ext uri="{FF2B5EF4-FFF2-40B4-BE49-F238E27FC236}">
                <a16:creationId xmlns:a16="http://schemas.microsoft.com/office/drawing/2014/main" id="{AD04D436-EA1C-5ACB-44E4-0CBA840C3BAE}"/>
              </a:ext>
            </a:extLst>
          </p:cNvPr>
          <p:cNvSpPr>
            <a:spLocks noGrp="1"/>
          </p:cNvSpPr>
          <p:nvPr>
            <p:ph type="sldNum" sz="quarter" idx="12"/>
          </p:nvPr>
        </p:nvSpPr>
        <p:spPr/>
        <p:txBody>
          <a:bodyPr/>
          <a:lstStyle/>
          <a:p>
            <a:fld id="{34B7E4EF-A1BD-40F4-AB7B-04F084DD991D}" type="slidenum">
              <a:rPr lang="en-US" smtClean="0"/>
              <a:t>8</a:t>
            </a:fld>
            <a:endParaRPr lang="en-US"/>
          </a:p>
        </p:txBody>
      </p:sp>
    </p:spTree>
    <p:extLst>
      <p:ext uri="{BB962C8B-B14F-4D97-AF65-F5344CB8AC3E}">
        <p14:creationId xmlns:p14="http://schemas.microsoft.com/office/powerpoint/2010/main" val="911563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5734F-737E-96A0-A9F3-2BF348CE003D}"/>
              </a:ext>
            </a:extLst>
          </p:cNvPr>
          <p:cNvSpPr>
            <a:spLocks noGrp="1"/>
          </p:cNvSpPr>
          <p:nvPr>
            <p:ph type="title"/>
          </p:nvPr>
        </p:nvSpPr>
        <p:spPr/>
        <p:txBody>
          <a:bodyPr/>
          <a:lstStyle/>
          <a:p>
            <a:r>
              <a:rPr lang="en-CA" dirty="0"/>
              <a:t>Scriptures</a:t>
            </a:r>
          </a:p>
        </p:txBody>
      </p:sp>
      <p:sp>
        <p:nvSpPr>
          <p:cNvPr id="3" name="Content Placeholder 2">
            <a:extLst>
              <a:ext uri="{FF2B5EF4-FFF2-40B4-BE49-F238E27FC236}">
                <a16:creationId xmlns:a16="http://schemas.microsoft.com/office/drawing/2014/main" id="{8F414AB2-0FBF-CF21-F93F-ED100BB114D5}"/>
              </a:ext>
            </a:extLst>
          </p:cNvPr>
          <p:cNvSpPr>
            <a:spLocks noGrp="1"/>
          </p:cNvSpPr>
          <p:nvPr>
            <p:ph idx="1"/>
          </p:nvPr>
        </p:nvSpPr>
        <p:spPr/>
        <p:txBody>
          <a:bodyPr>
            <a:normAutofit/>
          </a:bodyPr>
          <a:lstStyle/>
          <a:p>
            <a:pPr marL="0" indent="0">
              <a:buNone/>
            </a:pPr>
            <a:r>
              <a:rPr lang="en-US" sz="2800" dirty="0">
                <a:effectLst/>
                <a:latin typeface="Times New Roman" panose="02020603050405020304" pitchFamily="18" charset="0"/>
                <a:ea typeface="Calibri" panose="020F0502020204030204" pitchFamily="34" charset="0"/>
              </a:rPr>
              <a:t>1 Thessalonians 4:13–18 (ESV)</a:t>
            </a:r>
            <a:endParaRPr lang="en-CA" sz="2800" dirty="0">
              <a:effectLst/>
              <a:latin typeface="Times New Roman" panose="02020603050405020304" pitchFamily="18" charset="0"/>
              <a:ea typeface="Calibri" panose="020F0502020204030204" pitchFamily="34" charset="0"/>
            </a:endParaRPr>
          </a:p>
          <a:p>
            <a:pPr marL="0" indent="0">
              <a:buNone/>
            </a:pPr>
            <a:r>
              <a:rPr lang="en-US" sz="2400" dirty="0"/>
              <a:t>Note: this is on the resurrection</a:t>
            </a:r>
          </a:p>
          <a:p>
            <a:pPr marL="0" indent="0">
              <a:buNone/>
            </a:pPr>
            <a:r>
              <a:rPr lang="en-US" sz="2400" dirty="0"/>
              <a:t>Fear for those already dead is the main concern</a:t>
            </a:r>
          </a:p>
          <a:p>
            <a:pPr marL="0" indent="0">
              <a:buNone/>
            </a:pPr>
            <a:r>
              <a:rPr lang="en-US" sz="2400" dirty="0"/>
              <a:t>Vs 14, 15 do not indicate that Paul expected this in his lifetime.</a:t>
            </a:r>
          </a:p>
          <a:p>
            <a:pPr marL="0" indent="0">
              <a:buNone/>
            </a:pPr>
            <a:r>
              <a:rPr lang="en-US" sz="2400" dirty="0"/>
              <a:t>Parallel Passage</a:t>
            </a:r>
          </a:p>
          <a:p>
            <a:pPr marL="0" indent="0">
              <a:buNone/>
            </a:pPr>
            <a:r>
              <a:rPr lang="en-US" sz="2400" dirty="0"/>
              <a:t>1 Corinthians 15:50–58 (ESV)</a:t>
            </a:r>
          </a:p>
          <a:p>
            <a:pPr marL="0" indent="0">
              <a:buNone/>
            </a:pPr>
            <a:endParaRPr lang="en-US" sz="2400" dirty="0"/>
          </a:p>
          <a:p>
            <a:pPr marL="0" indent="0">
              <a:buNone/>
            </a:pPr>
            <a:endParaRPr lang="en-CA" sz="2400" dirty="0"/>
          </a:p>
        </p:txBody>
      </p:sp>
      <p:sp>
        <p:nvSpPr>
          <p:cNvPr id="4" name="Slide Number Placeholder 3">
            <a:extLst>
              <a:ext uri="{FF2B5EF4-FFF2-40B4-BE49-F238E27FC236}">
                <a16:creationId xmlns:a16="http://schemas.microsoft.com/office/drawing/2014/main" id="{721B3B22-E740-2E94-AD92-04129EC79CD2}"/>
              </a:ext>
            </a:extLst>
          </p:cNvPr>
          <p:cNvSpPr>
            <a:spLocks noGrp="1"/>
          </p:cNvSpPr>
          <p:nvPr>
            <p:ph type="sldNum" sz="quarter" idx="12"/>
          </p:nvPr>
        </p:nvSpPr>
        <p:spPr/>
        <p:txBody>
          <a:bodyPr/>
          <a:lstStyle/>
          <a:p>
            <a:fld id="{34B7E4EF-A1BD-40F4-AB7B-04F084DD991D}" type="slidenum">
              <a:rPr lang="en-US" smtClean="0"/>
              <a:t>9</a:t>
            </a:fld>
            <a:endParaRPr lang="en-US"/>
          </a:p>
        </p:txBody>
      </p:sp>
    </p:spTree>
    <p:extLst>
      <p:ext uri="{BB962C8B-B14F-4D97-AF65-F5344CB8AC3E}">
        <p14:creationId xmlns:p14="http://schemas.microsoft.com/office/powerpoint/2010/main" val="2730975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RightStep">
      <a:dk1>
        <a:srgbClr val="000000"/>
      </a:dk1>
      <a:lt1>
        <a:srgbClr val="FFFFFF"/>
      </a:lt1>
      <a:dk2>
        <a:srgbClr val="233E30"/>
      </a:dk2>
      <a:lt2>
        <a:srgbClr val="E6EBEC"/>
      </a:lt2>
      <a:accent1>
        <a:srgbClr val="D2918A"/>
      </a:accent1>
      <a:accent2>
        <a:srgbClr val="C69A6C"/>
      </a:accent2>
      <a:accent3>
        <a:srgbClr val="AAA670"/>
      </a:accent3>
      <a:accent4>
        <a:srgbClr val="91AB60"/>
      </a:accent4>
      <a:accent5>
        <a:srgbClr val="81AE73"/>
      </a:accent5>
      <a:accent6>
        <a:srgbClr val="65B373"/>
      </a:accent6>
      <a:hlink>
        <a:srgbClr val="588C92"/>
      </a:hlink>
      <a:folHlink>
        <a:srgbClr val="848484"/>
      </a:folHlink>
    </a:clrScheme>
    <a:fontScheme name="Savon">
      <a:maj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4443</TotalTime>
  <Words>644</Words>
  <Application>Microsoft Office PowerPoint</Application>
  <PresentationFormat>Widescreen</PresentationFormat>
  <Paragraphs>74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Garamond</vt:lpstr>
      <vt:lpstr>Goudy Old Style</vt:lpstr>
      <vt:lpstr>Times New Roman</vt:lpstr>
      <vt:lpstr>SavonVTI</vt:lpstr>
      <vt:lpstr>Eschatology: The Rapture</vt:lpstr>
      <vt:lpstr>Learning to Learn</vt:lpstr>
      <vt:lpstr>Learning to Learn</vt:lpstr>
      <vt:lpstr>What we have forgotten, and what we assume</vt:lpstr>
      <vt:lpstr>Assumptions of the Rapture theory, and of Dispensationalism</vt:lpstr>
      <vt:lpstr>Assumptions of the Rapture theory, and of Dispensationalism</vt:lpstr>
      <vt:lpstr>A Map of Dispensationalism</vt:lpstr>
      <vt:lpstr>What does the word, “rapture” mean?</vt:lpstr>
      <vt:lpstr>Scriptures</vt:lpstr>
      <vt:lpstr>Rapture passages indicate the final resurrection</vt:lpstr>
      <vt:lpstr>Taken Away</vt:lpstr>
      <vt:lpstr>Notes on “Swept Away”</vt:lpstr>
      <vt:lpstr>A theme in Scripture: the righteous are not moved, but the wicked are taken away</vt:lpstr>
      <vt:lpstr>Summary</vt:lpstr>
      <vt:lpstr>Premillennialism Chart</vt:lpstr>
      <vt:lpstr>A Map of Dispensational Premillennialism</vt:lpstr>
      <vt:lpstr>A Map of Dispensationalism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T31 Eschatology</dc:title>
  <dc:creator>Scott Jacobsen</dc:creator>
  <cp:lastModifiedBy>Scott Jacobsen</cp:lastModifiedBy>
  <cp:revision>39</cp:revision>
  <dcterms:created xsi:type="dcterms:W3CDTF">2020-02-04T03:45:41Z</dcterms:created>
  <dcterms:modified xsi:type="dcterms:W3CDTF">2023-05-03T23:03:48Z</dcterms:modified>
</cp:coreProperties>
</file>