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sldIdLst>
    <p:sldId id="257" r:id="rId2"/>
    <p:sldId id="273" r:id="rId3"/>
    <p:sldId id="259" r:id="rId4"/>
    <p:sldId id="260" r:id="rId5"/>
    <p:sldId id="261" r:id="rId6"/>
    <p:sldId id="262" r:id="rId7"/>
    <p:sldId id="263" r:id="rId8"/>
    <p:sldId id="264" r:id="rId9"/>
    <p:sldId id="265" r:id="rId10"/>
    <p:sldId id="266" r:id="rId11"/>
    <p:sldId id="267" r:id="rId12"/>
    <p:sldId id="268" r:id="rId13"/>
    <p:sldId id="271" r:id="rId14"/>
    <p:sldId id="269" r:id="rId15"/>
    <p:sldId id="272" r:id="rId16"/>
    <p:sldId id="270" r:id="rId17"/>
    <p:sldId id="25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8" d="100"/>
          <a:sy n="78" d="100"/>
        </p:scale>
        <p:origin x="82" y="16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C2B2E819-82E3-4082-A00F-2261174CC15F}" type="datetime1">
              <a:rPr lang="en-US" smtClean="0"/>
              <a:t>10-May-23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08377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6B82EF-D0F3-4272-A183-C54F5F3046D6}" type="datetime1">
              <a:rPr lang="en-US" smtClean="0"/>
              <a:t>10-May-23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656818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C46806-BB75-429E-96E8-7B6C96D7D0A4}" type="datetime1">
              <a:rPr lang="en-US" smtClean="0"/>
              <a:t>10-May-23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85001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89A13E-1A00-4C76-B1BB-6DDF4D94C595}" type="datetime1">
              <a:rPr lang="en-US" smtClean="0"/>
              <a:t>10-May-23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849671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0CBE5EF2-6A2A-4BE4-BB87-302CA90E70BF}" type="datetime1">
              <a:rPr lang="en-US" smtClean="0"/>
              <a:t>10-May-23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098782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2F84BC-53E3-412F-A00E-9E3BE42EAEC3}" type="datetime1">
              <a:rPr lang="en-US" smtClean="0"/>
              <a:t>10-May-23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62304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0B89399-7886-46EB-B4F6-52134ACB040D}" type="datetime1">
              <a:rPr lang="en-US" smtClean="0"/>
              <a:t>10-May-23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9054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42543C-3F91-4618-8649-646D9E1040AF}" type="datetime1">
              <a:rPr lang="en-US" smtClean="0"/>
              <a:t>10-May-23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62921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43AF9-D9FA-4890-BF6C-A8D413560CF8}" type="datetime1">
              <a:rPr lang="en-US" smtClean="0"/>
              <a:t>10-May-23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860942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A9E73243-8B14-4397-BF14-2AEF14C84DD9}" type="datetime1">
              <a:rPr lang="en-US" smtClean="0"/>
              <a:t>10-May-23</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596375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FDD243F6-608B-4100-8D8F-2D066BCC4496}" type="datetime1">
              <a:rPr lang="en-US" smtClean="0"/>
              <a:t>10-May-23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89489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C6990304-9255-4E1B-AA5A-1BBD34C4DA36}" type="datetime1">
              <a:rPr lang="en-US" smtClean="0"/>
              <a:t>10-May-23</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871916368"/>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hf hdr="0" ftr="0" dt="0"/>
  <p:txStyles>
    <p:titleStyle>
      <a:lvl1pPr algn="l" defTabSz="914400" rtl="0" eaLnBrk="1" latinLnBrk="0" hangingPunct="1">
        <a:lnSpc>
          <a:spcPct val="90000"/>
        </a:lnSpc>
        <a:spcBef>
          <a:spcPct val="0"/>
        </a:spcBef>
        <a:buNone/>
        <a:defRPr lang="en-US" sz="4800" i="1"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7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5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_ftn2"/><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_ftn3"/><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oudy Old Style" panose="02020404030301010803"/>
              <a:ea typeface="+mn-ea"/>
              <a:cs typeface="+mn-cs"/>
            </a:endParaRPr>
          </a:p>
        </p:txBody>
      </p:sp>
      <p:sp>
        <p:nvSpPr>
          <p:cNvPr id="26" name="Rectangle 25">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27">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oudy Old Style" panose="02020404030301010803"/>
              <a:ea typeface="+mn-ea"/>
              <a:cs typeface="+mn-cs"/>
            </a:endParaRPr>
          </a:p>
        </p:txBody>
      </p:sp>
      <p:sp>
        <p:nvSpPr>
          <p:cNvPr id="37" name="Rectangle 29">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39" name="Rectangle 31">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0F6163E5-0CE1-4EE0-B190-1549815EC7F9}"/>
              </a:ext>
            </a:extLst>
          </p:cNvPr>
          <p:cNvSpPr>
            <a:spLocks noGrp="1"/>
          </p:cNvSpPr>
          <p:nvPr>
            <p:ph type="ctrTitle"/>
          </p:nvPr>
        </p:nvSpPr>
        <p:spPr>
          <a:xfrm>
            <a:off x="1256493" y="1559768"/>
            <a:ext cx="2978281" cy="3135379"/>
          </a:xfrm>
        </p:spPr>
        <p:txBody>
          <a:bodyPr vert="horz" lIns="91440" tIns="45720" rIns="91440" bIns="45720" rtlCol="0">
            <a:normAutofit/>
          </a:bodyPr>
          <a:lstStyle/>
          <a:p>
            <a:r>
              <a:rPr lang="en-US" sz="4800" spc="0" dirty="0">
                <a:solidFill>
                  <a:schemeClr val="bg1"/>
                </a:solidFill>
              </a:rPr>
              <a:t>The Last Days, the End Times, Signs of the Times</a:t>
            </a:r>
            <a:endParaRPr lang="en-US" sz="3200" spc="0" dirty="0">
              <a:solidFill>
                <a:schemeClr val="bg1"/>
              </a:solidFill>
            </a:endParaRPr>
          </a:p>
        </p:txBody>
      </p:sp>
      <p:sp>
        <p:nvSpPr>
          <p:cNvPr id="3" name="Subtitle 2">
            <a:extLst>
              <a:ext uri="{FF2B5EF4-FFF2-40B4-BE49-F238E27FC236}">
                <a16:creationId xmlns:a16="http://schemas.microsoft.com/office/drawing/2014/main" id="{B384F869-4E69-4AF8-9018-59EDBEEE0F85}"/>
              </a:ext>
            </a:extLst>
          </p:cNvPr>
          <p:cNvSpPr>
            <a:spLocks noGrp="1"/>
          </p:cNvSpPr>
          <p:nvPr>
            <p:ph type="subTitle" idx="1"/>
          </p:nvPr>
        </p:nvSpPr>
        <p:spPr>
          <a:xfrm>
            <a:off x="1256493" y="4708186"/>
            <a:ext cx="2978282" cy="992223"/>
          </a:xfrm>
        </p:spPr>
        <p:txBody>
          <a:bodyPr vert="horz" lIns="91440" tIns="45720" rIns="91440" bIns="45720" rtlCol="0">
            <a:normAutofit/>
          </a:bodyPr>
          <a:lstStyle/>
          <a:p>
            <a:pPr indent="-182880">
              <a:lnSpc>
                <a:spcPct val="100000"/>
              </a:lnSpc>
              <a:spcAft>
                <a:spcPts val="600"/>
              </a:spcAft>
              <a:buFont typeface="Garamond" pitchFamily="18" charset="0"/>
              <a:buChar char="◦"/>
            </a:pPr>
            <a:r>
              <a:rPr lang="en-US" sz="1400" dirty="0">
                <a:solidFill>
                  <a:schemeClr val="bg1"/>
                </a:solidFill>
              </a:rPr>
              <a:t>10 May 2023</a:t>
            </a:r>
          </a:p>
          <a:p>
            <a:pPr indent="-182880">
              <a:lnSpc>
                <a:spcPct val="100000"/>
              </a:lnSpc>
              <a:spcAft>
                <a:spcPts val="600"/>
              </a:spcAft>
              <a:buFont typeface="Garamond" pitchFamily="18" charset="0"/>
              <a:buChar char="◦"/>
            </a:pPr>
            <a:r>
              <a:rPr lang="en-US" sz="1400" dirty="0">
                <a:solidFill>
                  <a:schemeClr val="bg1"/>
                </a:solidFill>
              </a:rPr>
              <a:t>Spring</a:t>
            </a:r>
          </a:p>
          <a:p>
            <a:pPr indent="-182880">
              <a:lnSpc>
                <a:spcPct val="100000"/>
              </a:lnSpc>
              <a:spcAft>
                <a:spcPts val="600"/>
              </a:spcAft>
              <a:buFont typeface="Garamond" pitchFamily="18" charset="0"/>
              <a:buChar char="◦"/>
            </a:pPr>
            <a:endParaRPr lang="en-US" sz="1400" dirty="0">
              <a:solidFill>
                <a:schemeClr val="bg1"/>
              </a:solidFill>
            </a:endParaRPr>
          </a:p>
        </p:txBody>
      </p:sp>
      <p:sp>
        <p:nvSpPr>
          <p:cNvPr id="41" name="Rectangle 33">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6" name="Straight Connector 35">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19" name="Picture 4">
            <a:extLst>
              <a:ext uri="{FF2B5EF4-FFF2-40B4-BE49-F238E27FC236}">
                <a16:creationId xmlns:a16="http://schemas.microsoft.com/office/drawing/2014/main" id="{6A7F50BB-CFE6-4590-BE8F-F196F509479D}"/>
              </a:ext>
            </a:extLst>
          </p:cNvPr>
          <p:cNvPicPr>
            <a:picLocks noChangeAspect="1"/>
          </p:cNvPicPr>
          <p:nvPr/>
        </p:nvPicPr>
        <p:blipFill rotWithShape="1">
          <a:blip r:embed="rId3"/>
          <a:srcRect t="15393" r="-1" b="-1"/>
          <a:stretch/>
        </p:blipFill>
        <p:spPr>
          <a:xfrm>
            <a:off x="5346570" y="1682631"/>
            <a:ext cx="6202238" cy="3489612"/>
          </a:xfrm>
          <a:prstGeom prst="rect">
            <a:avLst/>
          </a:prstGeom>
        </p:spPr>
      </p:pic>
      <p:sp>
        <p:nvSpPr>
          <p:cNvPr id="6" name="Slide Number Placeholder 5">
            <a:extLst>
              <a:ext uri="{FF2B5EF4-FFF2-40B4-BE49-F238E27FC236}">
                <a16:creationId xmlns:a16="http://schemas.microsoft.com/office/drawing/2014/main" id="{2A9B1FF8-23FA-408F-9A1D-CEDAFF61B37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4B7E4EF-A1BD-40F4-AB7B-04F084DD991D}" type="slidenum">
              <a:rPr kumimoji="0" lang="en-US" sz="1000" b="0" i="0" u="none" strike="noStrike" kern="1200" cap="none" spc="0" normalizeH="0" baseline="0" noProof="0" smtClean="0">
                <a:ln>
                  <a:noFill/>
                </a:ln>
                <a:solidFill>
                  <a:srgbClr val="FFFFFF">
                    <a:lumMod val="85000"/>
                    <a:lumOff val="15000"/>
                  </a:srgbClr>
                </a:solidFill>
                <a:effectLst/>
                <a:uLnTx/>
                <a:uFillTx/>
                <a:latin typeface="Goudy Old Style" panose="020204040303010108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000" b="0" i="0" u="none" strike="noStrike" kern="1200" cap="none" spc="0" normalizeH="0" baseline="0" noProof="0" dirty="0">
              <a:ln>
                <a:noFill/>
              </a:ln>
              <a:solidFill>
                <a:srgbClr val="FFFFFF">
                  <a:lumMod val="85000"/>
                  <a:lumOff val="15000"/>
                </a:srgbClr>
              </a:solidFill>
              <a:effectLst/>
              <a:uLnTx/>
              <a:uFillTx/>
              <a:latin typeface="Goudy Old Style" panose="02020404030301010803"/>
              <a:ea typeface="+mn-ea"/>
              <a:cs typeface="+mn-cs"/>
            </a:endParaRPr>
          </a:p>
        </p:txBody>
      </p:sp>
    </p:spTree>
    <p:extLst>
      <p:ext uri="{BB962C8B-B14F-4D97-AF65-F5344CB8AC3E}">
        <p14:creationId xmlns:p14="http://schemas.microsoft.com/office/powerpoint/2010/main" val="239302536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8636"/>
    </mc:Choice>
    <mc:Fallback xmlns="">
      <p:transition spd="slow" advTm="863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39930-CD56-624A-A0F3-6F3FE76FAE58}"/>
              </a:ext>
            </a:extLst>
          </p:cNvPr>
          <p:cNvSpPr>
            <a:spLocks noGrp="1"/>
          </p:cNvSpPr>
          <p:nvPr>
            <p:ph type="title"/>
          </p:nvPr>
        </p:nvSpPr>
        <p:spPr/>
        <p:txBody>
          <a:bodyPr/>
          <a:lstStyle/>
          <a:p>
            <a:r>
              <a:rPr lang="en-CA" dirty="0"/>
              <a:t>Historic Premillennialism</a:t>
            </a:r>
          </a:p>
        </p:txBody>
      </p:sp>
      <p:sp>
        <p:nvSpPr>
          <p:cNvPr id="3" name="Content Placeholder 2">
            <a:extLst>
              <a:ext uri="{FF2B5EF4-FFF2-40B4-BE49-F238E27FC236}">
                <a16:creationId xmlns:a16="http://schemas.microsoft.com/office/drawing/2014/main" id="{5872CC1C-7C95-D9C4-F29C-BA6F2313EBBF}"/>
              </a:ext>
            </a:extLst>
          </p:cNvPr>
          <p:cNvSpPr>
            <a:spLocks noGrp="1"/>
          </p:cNvSpPr>
          <p:nvPr>
            <p:ph idx="1"/>
          </p:nvPr>
        </p:nvSpPr>
        <p:spPr>
          <a:xfrm>
            <a:off x="1066800" y="1748556"/>
            <a:ext cx="10058400" cy="4428309"/>
          </a:xfrm>
        </p:spPr>
        <p:txBody>
          <a:bodyPr>
            <a:noAutofit/>
          </a:bodyPr>
          <a:lstStyle/>
          <a:p>
            <a:pPr marL="457200" indent="-457200">
              <a:buFont typeface="+mj-lt"/>
              <a:buAutoNum type="arabicPeriod"/>
            </a:pPr>
            <a:r>
              <a:rPr lang="en-US" sz="2400" dirty="0"/>
              <a:t>The New Testament era Church is the initial phase of Christ’s kingdom, as prophesied by the Old Testament prophets.</a:t>
            </a:r>
          </a:p>
          <a:p>
            <a:pPr marL="457200" indent="-457200">
              <a:buFont typeface="+mj-lt"/>
              <a:buAutoNum type="arabicPeriod"/>
            </a:pPr>
            <a:r>
              <a:rPr lang="en-US" sz="2400" dirty="0"/>
              <a:t>The New Testament Church may win occasional victories in history, but ultimately she will fail in her mission,   p 213  lose influence, and become corrupted as worldwide evil increases toward the end of the Church Age.</a:t>
            </a:r>
          </a:p>
          <a:p>
            <a:pPr marL="457200" indent="-457200">
              <a:buFont typeface="+mj-lt"/>
              <a:buAutoNum type="arabicPeriod"/>
            </a:pPr>
            <a:r>
              <a:rPr lang="en-US" sz="2400" dirty="0"/>
              <a:t>The Church will pass through a future, worldwide, unprecedented time of travail. This era is known as the Great Tribulation, which will punctuate the end of contemporary history.…</a:t>
            </a:r>
          </a:p>
          <a:p>
            <a:pPr marL="457200" indent="-457200">
              <a:buFont typeface="+mj-lt"/>
              <a:buAutoNum type="arabicPeriod"/>
            </a:pPr>
            <a:r>
              <a:rPr lang="en-US" sz="2400" dirty="0"/>
              <a:t>Christ will return at the end of the Tribulation to rapture the Church, resurrect deceased saints, and conduct the judgment of the righteous in the “twinkling of an eye.”</a:t>
            </a:r>
          </a:p>
        </p:txBody>
      </p:sp>
      <p:sp>
        <p:nvSpPr>
          <p:cNvPr id="4" name="Slide Number Placeholder 3">
            <a:extLst>
              <a:ext uri="{FF2B5EF4-FFF2-40B4-BE49-F238E27FC236}">
                <a16:creationId xmlns:a16="http://schemas.microsoft.com/office/drawing/2014/main" id="{EBFD3B4B-E147-4BD1-8AB0-595CC4CAA31C}"/>
              </a:ext>
            </a:extLst>
          </p:cNvPr>
          <p:cNvSpPr>
            <a:spLocks noGrp="1"/>
          </p:cNvSpPr>
          <p:nvPr>
            <p:ph type="sldNum" sz="quarter" idx="12"/>
          </p:nvPr>
        </p:nvSpPr>
        <p:spPr/>
        <p:txBody>
          <a:bodyPr/>
          <a:lstStyle/>
          <a:p>
            <a:fld id="{34B7E4EF-A1BD-40F4-AB7B-04F084DD991D}" type="slidenum">
              <a:rPr lang="en-US" smtClean="0"/>
              <a:t>10</a:t>
            </a:fld>
            <a:endParaRPr lang="en-US"/>
          </a:p>
        </p:txBody>
      </p:sp>
    </p:spTree>
    <p:extLst>
      <p:ext uri="{BB962C8B-B14F-4D97-AF65-F5344CB8AC3E}">
        <p14:creationId xmlns:p14="http://schemas.microsoft.com/office/powerpoint/2010/main" val="4278067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39930-CD56-624A-A0F3-6F3FE76FAE58}"/>
              </a:ext>
            </a:extLst>
          </p:cNvPr>
          <p:cNvSpPr>
            <a:spLocks noGrp="1"/>
          </p:cNvSpPr>
          <p:nvPr>
            <p:ph type="title"/>
          </p:nvPr>
        </p:nvSpPr>
        <p:spPr/>
        <p:txBody>
          <a:bodyPr/>
          <a:lstStyle/>
          <a:p>
            <a:r>
              <a:rPr lang="en-CA" dirty="0"/>
              <a:t>Historic Premillennialism</a:t>
            </a:r>
          </a:p>
        </p:txBody>
      </p:sp>
      <p:sp>
        <p:nvSpPr>
          <p:cNvPr id="3" name="Content Placeholder 2">
            <a:extLst>
              <a:ext uri="{FF2B5EF4-FFF2-40B4-BE49-F238E27FC236}">
                <a16:creationId xmlns:a16="http://schemas.microsoft.com/office/drawing/2014/main" id="{5872CC1C-7C95-D9C4-F29C-BA6F2313EBBF}"/>
              </a:ext>
            </a:extLst>
          </p:cNvPr>
          <p:cNvSpPr>
            <a:spLocks noGrp="1"/>
          </p:cNvSpPr>
          <p:nvPr>
            <p:ph idx="1"/>
          </p:nvPr>
        </p:nvSpPr>
        <p:spPr/>
        <p:txBody>
          <a:bodyPr>
            <a:normAutofit lnSpcReduction="10000"/>
          </a:bodyPr>
          <a:lstStyle/>
          <a:p>
            <a:pPr marL="457200" indent="-457200">
              <a:buFont typeface="+mj-lt"/>
              <a:buAutoNum type="arabicPeriod" startAt="5"/>
            </a:pPr>
            <a:r>
              <a:rPr lang="en-US" sz="2400" dirty="0"/>
              <a:t>Christ will then descend to the earth with his glorified saints, fight the battle of Armageddon, bind Satan, and establish a worldwide, political kingdom, which will be personally administered by him for 1,000 years from Jerusalem.</a:t>
            </a:r>
          </a:p>
          <a:p>
            <a:pPr marL="457200" indent="-457200">
              <a:buFont typeface="+mj-lt"/>
              <a:buAutoNum type="arabicPeriod" startAt="5"/>
            </a:pPr>
            <a:r>
              <a:rPr lang="en-US" sz="2400" dirty="0"/>
              <a:t>At the end of the millennial reign, Satan will be loosed and a massive rebellion against the kingdom and a fierce assault against Christ and his saints will occur.</a:t>
            </a:r>
          </a:p>
          <a:p>
            <a:pPr marL="457200" indent="-457200">
              <a:buFont typeface="+mj-lt"/>
              <a:buAutoNum type="arabicPeriod" startAt="5"/>
            </a:pPr>
            <a:r>
              <a:rPr lang="en-US" sz="2400" dirty="0"/>
              <a:t>God will intervene with fiery judgment to rescue Christ and the saints. The resurrection and the judgment of the wicked will occur and the eternal order will begin.</a:t>
            </a:r>
          </a:p>
          <a:p>
            <a:pPr marL="457200" indent="-457200">
              <a:buFont typeface="+mj-lt"/>
              <a:buAutoNum type="arabicPeriod" startAt="5"/>
            </a:pPr>
            <a:endParaRPr lang="en-CA" sz="2400" dirty="0"/>
          </a:p>
        </p:txBody>
      </p:sp>
      <p:sp>
        <p:nvSpPr>
          <p:cNvPr id="4" name="Slide Number Placeholder 3">
            <a:extLst>
              <a:ext uri="{FF2B5EF4-FFF2-40B4-BE49-F238E27FC236}">
                <a16:creationId xmlns:a16="http://schemas.microsoft.com/office/drawing/2014/main" id="{EBFD3B4B-E147-4BD1-8AB0-595CC4CAA31C}"/>
              </a:ext>
            </a:extLst>
          </p:cNvPr>
          <p:cNvSpPr>
            <a:spLocks noGrp="1"/>
          </p:cNvSpPr>
          <p:nvPr>
            <p:ph type="sldNum" sz="quarter" idx="12"/>
          </p:nvPr>
        </p:nvSpPr>
        <p:spPr/>
        <p:txBody>
          <a:bodyPr/>
          <a:lstStyle/>
          <a:p>
            <a:fld id="{34B7E4EF-A1BD-40F4-AB7B-04F084DD991D}" type="slidenum">
              <a:rPr lang="en-US" smtClean="0"/>
              <a:t>11</a:t>
            </a:fld>
            <a:endParaRPr lang="en-US"/>
          </a:p>
        </p:txBody>
      </p:sp>
    </p:spTree>
    <p:extLst>
      <p:ext uri="{BB962C8B-B14F-4D97-AF65-F5344CB8AC3E}">
        <p14:creationId xmlns:p14="http://schemas.microsoft.com/office/powerpoint/2010/main" val="1639564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B1A08-989E-F226-7CD4-4686330D7D10}"/>
              </a:ext>
            </a:extLst>
          </p:cNvPr>
          <p:cNvSpPr>
            <a:spLocks noGrp="1"/>
          </p:cNvSpPr>
          <p:nvPr>
            <p:ph type="title"/>
          </p:nvPr>
        </p:nvSpPr>
        <p:spPr/>
        <p:txBody>
          <a:bodyPr/>
          <a:lstStyle/>
          <a:p>
            <a:r>
              <a:rPr lang="en-CA" dirty="0"/>
              <a:t>Postmillennialism</a:t>
            </a:r>
          </a:p>
        </p:txBody>
      </p:sp>
      <p:sp>
        <p:nvSpPr>
          <p:cNvPr id="3" name="Content Placeholder 2">
            <a:extLst>
              <a:ext uri="{FF2B5EF4-FFF2-40B4-BE49-F238E27FC236}">
                <a16:creationId xmlns:a16="http://schemas.microsoft.com/office/drawing/2014/main" id="{42B21EA3-0511-131D-2D61-D0AF78B9F709}"/>
              </a:ext>
            </a:extLst>
          </p:cNvPr>
          <p:cNvSpPr>
            <a:spLocks noGrp="1"/>
          </p:cNvSpPr>
          <p:nvPr>
            <p:ph idx="1"/>
          </p:nvPr>
        </p:nvSpPr>
        <p:spPr/>
        <p:txBody>
          <a:bodyPr>
            <a:normAutofit/>
          </a:bodyPr>
          <a:lstStyle/>
          <a:p>
            <a:pPr marL="160020" marR="0" indent="-342900" algn="just">
              <a:lnSpc>
                <a:spcPct val="107000"/>
              </a:lnSpc>
              <a:spcBef>
                <a:spcPts val="900"/>
              </a:spcBef>
              <a:spcAft>
                <a:spcPts val="0"/>
              </a:spcAft>
              <a:buFont typeface="+mj-lt"/>
              <a:buAutoNum type="arabicPeriod"/>
            </a:pPr>
            <a:r>
              <a:rPr lang="en-US" sz="2400" dirty="0">
                <a:effectLst/>
                <a:latin typeface="Calibri" panose="020F0502020204030204" pitchFamily="34" charset="0"/>
                <a:ea typeface="Calibri" panose="020F0502020204030204" pitchFamily="34" charset="0"/>
              </a:rPr>
              <a:t>The first is that the messianic kingdom was founded on earth during the earthly ministry of Christ in fulfillment of Old Testament prophecy. The New Testament church becomes the transformed Israel, the “Israel of God” of which Paul speaks in Galatians 6:16.</a:t>
            </a:r>
            <a:endParaRPr lang="en-CA" sz="2400" dirty="0">
              <a:effectLst/>
              <a:latin typeface="Times New Roman" panose="02020603050405020304" pitchFamily="18" charset="0"/>
              <a:ea typeface="Calibri" panose="020F0502020204030204" pitchFamily="34" charset="0"/>
            </a:endParaRPr>
          </a:p>
          <a:p>
            <a:pPr marL="342900" marR="0" indent="-342900" algn="just">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rPr>
              <a:t>The second feature is that the kingdom is essentially redemptive and spiritual rather than political and physical.</a:t>
            </a:r>
            <a:endParaRPr lang="en-CA" sz="2400" dirty="0">
              <a:effectLst/>
              <a:latin typeface="Times New Roman" panose="02020603050405020304" pitchFamily="18" charset="0"/>
              <a:ea typeface="Calibri" panose="020F0502020204030204" pitchFamily="34" charset="0"/>
            </a:endParaRPr>
          </a:p>
        </p:txBody>
      </p:sp>
      <p:sp>
        <p:nvSpPr>
          <p:cNvPr id="4" name="Slide Number Placeholder 3">
            <a:extLst>
              <a:ext uri="{FF2B5EF4-FFF2-40B4-BE49-F238E27FC236}">
                <a16:creationId xmlns:a16="http://schemas.microsoft.com/office/drawing/2014/main" id="{0CB69F31-9FD7-FF0D-961E-0C920F409FFD}"/>
              </a:ext>
            </a:extLst>
          </p:cNvPr>
          <p:cNvSpPr>
            <a:spLocks noGrp="1"/>
          </p:cNvSpPr>
          <p:nvPr>
            <p:ph type="sldNum" sz="quarter" idx="12"/>
          </p:nvPr>
        </p:nvSpPr>
        <p:spPr/>
        <p:txBody>
          <a:bodyPr/>
          <a:lstStyle/>
          <a:p>
            <a:fld id="{34B7E4EF-A1BD-40F4-AB7B-04F084DD991D}" type="slidenum">
              <a:rPr lang="en-US" smtClean="0"/>
              <a:t>12</a:t>
            </a:fld>
            <a:endParaRPr lang="en-US"/>
          </a:p>
        </p:txBody>
      </p:sp>
    </p:spTree>
    <p:extLst>
      <p:ext uri="{BB962C8B-B14F-4D97-AF65-F5344CB8AC3E}">
        <p14:creationId xmlns:p14="http://schemas.microsoft.com/office/powerpoint/2010/main" val="1159500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B1A08-989E-F226-7CD4-4686330D7D10}"/>
              </a:ext>
            </a:extLst>
          </p:cNvPr>
          <p:cNvSpPr>
            <a:spLocks noGrp="1"/>
          </p:cNvSpPr>
          <p:nvPr>
            <p:ph type="title"/>
          </p:nvPr>
        </p:nvSpPr>
        <p:spPr/>
        <p:txBody>
          <a:bodyPr/>
          <a:lstStyle/>
          <a:p>
            <a:r>
              <a:rPr lang="en-CA" dirty="0"/>
              <a:t>Postmillennialism</a:t>
            </a:r>
          </a:p>
        </p:txBody>
      </p:sp>
      <p:sp>
        <p:nvSpPr>
          <p:cNvPr id="3" name="Content Placeholder 2">
            <a:extLst>
              <a:ext uri="{FF2B5EF4-FFF2-40B4-BE49-F238E27FC236}">
                <a16:creationId xmlns:a16="http://schemas.microsoft.com/office/drawing/2014/main" id="{42B21EA3-0511-131D-2D61-D0AF78B9F709}"/>
              </a:ext>
            </a:extLst>
          </p:cNvPr>
          <p:cNvSpPr>
            <a:spLocks noGrp="1"/>
          </p:cNvSpPr>
          <p:nvPr>
            <p:ph idx="1"/>
          </p:nvPr>
        </p:nvSpPr>
        <p:spPr/>
        <p:txBody>
          <a:bodyPr>
            <a:normAutofit/>
          </a:bodyPr>
          <a:lstStyle/>
          <a:p>
            <a:pPr marL="457200" marR="0" indent="-457200" algn="just">
              <a:lnSpc>
                <a:spcPct val="107000"/>
              </a:lnSpc>
              <a:spcBef>
                <a:spcPts val="0"/>
              </a:spcBef>
              <a:spcAft>
                <a:spcPts val="0"/>
              </a:spcAft>
              <a:buFont typeface="+mj-lt"/>
              <a:buAutoNum type="arabicPeriod" startAt="3"/>
            </a:pPr>
            <a:r>
              <a:rPr lang="en-US" sz="2400" dirty="0">
                <a:effectLst/>
                <a:latin typeface="Calibri" panose="020F0502020204030204" pitchFamily="34" charset="0"/>
                <a:ea typeface="Calibri" panose="020F0502020204030204" pitchFamily="34" charset="0"/>
              </a:rPr>
              <a:t>The third feature is that the kingdom will exercise a transformational socio-cultural influence in history. Gentry quotes Greg L. </a:t>
            </a:r>
            <a:r>
              <a:rPr lang="en-US" sz="2400" dirty="0" err="1">
                <a:effectLst/>
                <a:latin typeface="Calibri" panose="020F0502020204030204" pitchFamily="34" charset="0"/>
                <a:ea typeface="Calibri" panose="020F0502020204030204" pitchFamily="34" charset="0"/>
              </a:rPr>
              <a:t>Bahnsen</a:t>
            </a:r>
            <a:r>
              <a:rPr lang="en-US" sz="2400" dirty="0">
                <a:effectLst/>
                <a:latin typeface="Calibri" panose="020F0502020204030204" pitchFamily="34" charset="0"/>
                <a:ea typeface="Calibri" panose="020F0502020204030204" pitchFamily="34" charset="0"/>
              </a:rPr>
              <a:t>: “The </a:t>
            </a:r>
            <a:r>
              <a:rPr lang="en-US" sz="2400" i="1" dirty="0">
                <a:effectLst/>
                <a:latin typeface="Calibri" panose="020F0502020204030204" pitchFamily="34" charset="0"/>
                <a:ea typeface="Calibri" panose="020F0502020204030204" pitchFamily="34" charset="0"/>
              </a:rPr>
              <a:t>essential distinctive</a:t>
            </a:r>
            <a:r>
              <a:rPr lang="en-US" sz="2400" dirty="0">
                <a:effectLst/>
                <a:latin typeface="Calibri" panose="020F0502020204030204" pitchFamily="34" charset="0"/>
                <a:ea typeface="Calibri" panose="020F0502020204030204" pitchFamily="34" charset="0"/>
              </a:rPr>
              <a:t> of postmillennialism is its scripturally derived, sure expectation of gospel prosperity for the church during the </a:t>
            </a:r>
            <a:r>
              <a:rPr lang="en-US" sz="2400" i="1" dirty="0">
                <a:effectLst/>
                <a:latin typeface="Calibri" panose="020F0502020204030204" pitchFamily="34" charset="0"/>
                <a:ea typeface="Calibri" panose="020F0502020204030204" pitchFamily="34" charset="0"/>
              </a:rPr>
              <a:t>present</a:t>
            </a:r>
            <a:r>
              <a:rPr lang="en-US" sz="2400" dirty="0">
                <a:effectLst/>
                <a:latin typeface="Calibri" panose="020F0502020204030204" pitchFamily="34" charset="0"/>
                <a:ea typeface="Calibri" panose="020F0502020204030204" pitchFamily="34" charset="0"/>
              </a:rPr>
              <a:t> age.”</a:t>
            </a:r>
            <a:r>
              <a:rPr lang="en-US" sz="2400" u="sng" baseline="30000" dirty="0">
                <a:solidFill>
                  <a:srgbClr val="0563C1"/>
                </a:solidFill>
                <a:effectLst/>
                <a:latin typeface="Calibri" panose="020F0502020204030204" pitchFamily="34" charset="0"/>
                <a:ea typeface="Calibri" panose="020F0502020204030204" pitchFamily="34" charset="0"/>
                <a:hlinkClick r:id="rId2"/>
              </a:rPr>
              <a:t>9</a:t>
            </a:r>
            <a:endParaRPr lang="en-CA" sz="2400" dirty="0">
              <a:effectLst/>
              <a:latin typeface="Times New Roman" panose="02020603050405020304" pitchFamily="18" charset="0"/>
              <a:ea typeface="Calibri" panose="020F0502020204030204" pitchFamily="34" charset="0"/>
            </a:endParaRPr>
          </a:p>
          <a:p>
            <a:pPr marL="342900" marR="0" indent="-342900" algn="just">
              <a:lnSpc>
                <a:spcPct val="107000"/>
              </a:lnSpc>
              <a:spcBef>
                <a:spcPts val="0"/>
              </a:spcBef>
              <a:spcAft>
                <a:spcPts val="0"/>
              </a:spcAft>
              <a:buFont typeface="+mj-lt"/>
              <a:buAutoNum type="arabicPeriod" startAt="3"/>
            </a:pPr>
            <a:r>
              <a:rPr lang="en-US" sz="2400" dirty="0">
                <a:effectLst/>
                <a:latin typeface="Calibri" panose="020F0502020204030204" pitchFamily="34" charset="0"/>
                <a:ea typeface="Calibri" panose="020F0502020204030204" pitchFamily="34" charset="0"/>
              </a:rPr>
              <a:t>The fourth feature is that the kingdom of Christ will gradually expand in time and on earth. This will be accomplished not without Christ’s royal power as King but without his physical presence on earth.</a:t>
            </a:r>
            <a:endParaRPr lang="en-CA" sz="2400" dirty="0">
              <a:effectLst/>
              <a:latin typeface="Times New Roman" panose="02020603050405020304" pitchFamily="18" charset="0"/>
              <a:ea typeface="Calibri" panose="020F0502020204030204" pitchFamily="34" charset="0"/>
            </a:endParaRPr>
          </a:p>
        </p:txBody>
      </p:sp>
      <p:sp>
        <p:nvSpPr>
          <p:cNvPr id="4" name="Slide Number Placeholder 3">
            <a:extLst>
              <a:ext uri="{FF2B5EF4-FFF2-40B4-BE49-F238E27FC236}">
                <a16:creationId xmlns:a16="http://schemas.microsoft.com/office/drawing/2014/main" id="{0CB69F31-9FD7-FF0D-961E-0C920F409FFD}"/>
              </a:ext>
            </a:extLst>
          </p:cNvPr>
          <p:cNvSpPr>
            <a:spLocks noGrp="1"/>
          </p:cNvSpPr>
          <p:nvPr>
            <p:ph type="sldNum" sz="quarter" idx="12"/>
          </p:nvPr>
        </p:nvSpPr>
        <p:spPr/>
        <p:txBody>
          <a:bodyPr/>
          <a:lstStyle/>
          <a:p>
            <a:fld id="{34B7E4EF-A1BD-40F4-AB7B-04F084DD991D}" type="slidenum">
              <a:rPr lang="en-US" smtClean="0"/>
              <a:t>13</a:t>
            </a:fld>
            <a:endParaRPr lang="en-US"/>
          </a:p>
        </p:txBody>
      </p:sp>
    </p:spTree>
    <p:extLst>
      <p:ext uri="{BB962C8B-B14F-4D97-AF65-F5344CB8AC3E}">
        <p14:creationId xmlns:p14="http://schemas.microsoft.com/office/powerpoint/2010/main" val="684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B1A08-989E-F226-7CD4-4686330D7D10}"/>
              </a:ext>
            </a:extLst>
          </p:cNvPr>
          <p:cNvSpPr>
            <a:spLocks noGrp="1"/>
          </p:cNvSpPr>
          <p:nvPr>
            <p:ph type="title"/>
          </p:nvPr>
        </p:nvSpPr>
        <p:spPr/>
        <p:txBody>
          <a:bodyPr/>
          <a:lstStyle/>
          <a:p>
            <a:r>
              <a:rPr lang="en-CA" dirty="0"/>
              <a:t>Postmillennialism</a:t>
            </a:r>
          </a:p>
        </p:txBody>
      </p:sp>
      <p:sp>
        <p:nvSpPr>
          <p:cNvPr id="3" name="Content Placeholder 2">
            <a:extLst>
              <a:ext uri="{FF2B5EF4-FFF2-40B4-BE49-F238E27FC236}">
                <a16:creationId xmlns:a16="http://schemas.microsoft.com/office/drawing/2014/main" id="{42B21EA3-0511-131D-2D61-D0AF78B9F709}"/>
              </a:ext>
            </a:extLst>
          </p:cNvPr>
          <p:cNvSpPr>
            <a:spLocks noGrp="1"/>
          </p:cNvSpPr>
          <p:nvPr>
            <p:ph idx="1"/>
          </p:nvPr>
        </p:nvSpPr>
        <p:spPr/>
        <p:txBody>
          <a:bodyPr>
            <a:normAutofit/>
          </a:bodyPr>
          <a:lstStyle/>
          <a:p>
            <a:pPr marL="457200" marR="0" indent="-457200" algn="just">
              <a:lnSpc>
                <a:spcPct val="107000"/>
              </a:lnSpc>
              <a:spcBef>
                <a:spcPts val="0"/>
              </a:spcBef>
              <a:spcAft>
                <a:spcPts val="0"/>
              </a:spcAft>
              <a:buFont typeface="+mj-lt"/>
              <a:buAutoNum type="arabicPeriod" startAt="5"/>
            </a:pPr>
            <a:r>
              <a:rPr lang="en-US" sz="2400" dirty="0">
                <a:effectLst/>
                <a:latin typeface="Calibri" panose="020F0502020204030204" pitchFamily="34" charset="0"/>
                <a:ea typeface="Calibri" panose="020F0502020204030204" pitchFamily="34" charset="0"/>
              </a:rPr>
              <a:t>The fifth feature is that the Great Commission will succeed. Gentry cites </a:t>
            </a:r>
            <a:r>
              <a:rPr lang="en-US" sz="2400" dirty="0" err="1">
                <a:effectLst/>
                <a:latin typeface="Calibri" panose="020F0502020204030204" pitchFamily="34" charset="0"/>
                <a:ea typeface="Calibri" panose="020F0502020204030204" pitchFamily="34" charset="0"/>
              </a:rPr>
              <a:t>Bahnsen</a:t>
            </a:r>
            <a:r>
              <a:rPr lang="en-US" sz="2400" dirty="0">
                <a:effectLst/>
                <a:latin typeface="Calibri" panose="020F0502020204030204" pitchFamily="34" charset="0"/>
                <a:ea typeface="Calibri" panose="020F0502020204030204" pitchFamily="34" charset="0"/>
              </a:rPr>
              <a:t>: “The thing that distinguishes the biblical postmillennialist, then, from </a:t>
            </a:r>
            <a:r>
              <a:rPr lang="en-US" sz="2400" dirty="0" err="1">
                <a:effectLst/>
                <a:latin typeface="Calibri" panose="020F0502020204030204" pitchFamily="34" charset="0"/>
                <a:ea typeface="Calibri" panose="020F0502020204030204" pitchFamily="34" charset="0"/>
              </a:rPr>
              <a:t>amillennialists</a:t>
            </a:r>
            <a:r>
              <a:rPr lang="en-US" sz="2400" dirty="0">
                <a:effectLst/>
                <a:latin typeface="Calibri" panose="020F0502020204030204" pitchFamily="34" charset="0"/>
                <a:ea typeface="Calibri" panose="020F0502020204030204" pitchFamily="34" charset="0"/>
              </a:rPr>
              <a:t> and premillennialists is his belief that the Scripture teaches </a:t>
            </a:r>
            <a:r>
              <a:rPr lang="en-US" sz="2400" i="1" dirty="0">
                <a:effectLst/>
                <a:latin typeface="Calibri" panose="020F0502020204030204" pitchFamily="34" charset="0"/>
                <a:ea typeface="Calibri" panose="020F0502020204030204" pitchFamily="34" charset="0"/>
              </a:rPr>
              <a:t>the success of the great commission in this age of the church</a:t>
            </a:r>
            <a:r>
              <a:rPr lang="en-US" sz="2400" dirty="0">
                <a:effectLst/>
                <a:latin typeface="Calibri" panose="020F0502020204030204" pitchFamily="34" charset="0"/>
                <a:ea typeface="Calibri" panose="020F0502020204030204" pitchFamily="34" charset="0"/>
              </a:rPr>
              <a:t>.”</a:t>
            </a:r>
            <a:r>
              <a:rPr lang="en-US" sz="2400" baseline="30000" dirty="0">
                <a:effectLst/>
                <a:latin typeface="Calibri" panose="020F0502020204030204" pitchFamily="34" charset="0"/>
                <a:ea typeface="Calibri" panose="020F0502020204030204" pitchFamily="34" charset="0"/>
              </a:rPr>
              <a:t>1</a:t>
            </a:r>
            <a:r>
              <a:rPr lang="en-US" sz="2400" u="sng" baseline="30000" dirty="0">
                <a:solidFill>
                  <a:srgbClr val="0563C1"/>
                </a:solidFill>
                <a:effectLst/>
                <a:latin typeface="Calibri" panose="020F0502020204030204" pitchFamily="34" charset="0"/>
                <a:ea typeface="Calibri" panose="020F0502020204030204" pitchFamily="34" charset="0"/>
                <a:hlinkClick r:id="rId2"/>
              </a:rPr>
              <a:t>0</a:t>
            </a:r>
            <a:r>
              <a:rPr lang="en-US" sz="2400" dirty="0">
                <a:effectLst/>
                <a:latin typeface="Calibri" panose="020F0502020204030204" pitchFamily="34" charset="0"/>
                <a:ea typeface="Calibri" panose="020F0502020204030204" pitchFamily="34" charset="0"/>
              </a:rPr>
              <a:t> This expectation includes the virtual Christianization of the nations.</a:t>
            </a:r>
            <a:endParaRPr lang="en-CA" sz="2400" dirty="0">
              <a:effectLst/>
              <a:latin typeface="Times New Roman" panose="02020603050405020304" pitchFamily="18" charset="0"/>
              <a:ea typeface="Calibri" panose="020F0502020204030204" pitchFamily="34" charset="0"/>
            </a:endParaRPr>
          </a:p>
        </p:txBody>
      </p:sp>
      <p:sp>
        <p:nvSpPr>
          <p:cNvPr id="4" name="Slide Number Placeholder 3">
            <a:extLst>
              <a:ext uri="{FF2B5EF4-FFF2-40B4-BE49-F238E27FC236}">
                <a16:creationId xmlns:a16="http://schemas.microsoft.com/office/drawing/2014/main" id="{0CB69F31-9FD7-FF0D-961E-0C920F409FFD}"/>
              </a:ext>
            </a:extLst>
          </p:cNvPr>
          <p:cNvSpPr>
            <a:spLocks noGrp="1"/>
          </p:cNvSpPr>
          <p:nvPr>
            <p:ph type="sldNum" sz="quarter" idx="12"/>
          </p:nvPr>
        </p:nvSpPr>
        <p:spPr/>
        <p:txBody>
          <a:bodyPr/>
          <a:lstStyle/>
          <a:p>
            <a:fld id="{34B7E4EF-A1BD-40F4-AB7B-04F084DD991D}" type="slidenum">
              <a:rPr lang="en-US" smtClean="0"/>
              <a:t>14</a:t>
            </a:fld>
            <a:endParaRPr lang="en-US"/>
          </a:p>
        </p:txBody>
      </p:sp>
    </p:spTree>
    <p:extLst>
      <p:ext uri="{BB962C8B-B14F-4D97-AF65-F5344CB8AC3E}">
        <p14:creationId xmlns:p14="http://schemas.microsoft.com/office/powerpoint/2010/main" val="2079324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B1A08-989E-F226-7CD4-4686330D7D10}"/>
              </a:ext>
            </a:extLst>
          </p:cNvPr>
          <p:cNvSpPr>
            <a:spLocks noGrp="1"/>
          </p:cNvSpPr>
          <p:nvPr>
            <p:ph type="title"/>
          </p:nvPr>
        </p:nvSpPr>
        <p:spPr/>
        <p:txBody>
          <a:bodyPr/>
          <a:lstStyle/>
          <a:p>
            <a:r>
              <a:rPr lang="en-CA" dirty="0"/>
              <a:t>Postmillennialism</a:t>
            </a:r>
          </a:p>
        </p:txBody>
      </p:sp>
      <p:sp>
        <p:nvSpPr>
          <p:cNvPr id="3" name="Content Placeholder 2">
            <a:extLst>
              <a:ext uri="{FF2B5EF4-FFF2-40B4-BE49-F238E27FC236}">
                <a16:creationId xmlns:a16="http://schemas.microsoft.com/office/drawing/2014/main" id="{42B21EA3-0511-131D-2D61-D0AF78B9F709}"/>
              </a:ext>
            </a:extLst>
          </p:cNvPr>
          <p:cNvSpPr>
            <a:spLocks noGrp="1"/>
          </p:cNvSpPr>
          <p:nvPr>
            <p:ph idx="1"/>
          </p:nvPr>
        </p:nvSpPr>
        <p:spPr/>
        <p:txBody>
          <a:bodyPr>
            <a:normAutofit/>
          </a:bodyPr>
          <a:lstStyle/>
          <a:p>
            <a:pPr marL="457200" marR="0" indent="-457200" algn="just">
              <a:lnSpc>
                <a:spcPct val="107000"/>
              </a:lnSpc>
              <a:spcBef>
                <a:spcPts val="0"/>
              </a:spcBef>
              <a:spcAft>
                <a:spcPts val="0"/>
              </a:spcAft>
              <a:buFont typeface="+mj-lt"/>
              <a:buAutoNum type="arabicPeriod" startAt="6"/>
            </a:pPr>
            <a:r>
              <a:rPr lang="en-US" sz="2400" dirty="0">
                <a:effectLst/>
                <a:latin typeface="Calibri" panose="020F0502020204030204" pitchFamily="34" charset="0"/>
                <a:ea typeface="Calibri" panose="020F0502020204030204" pitchFamily="34" charset="0"/>
              </a:rPr>
              <a:t>At this point in his summary, Gentry makes an important distinction between two types or groups of modern postmillennialists: </a:t>
            </a:r>
            <a:r>
              <a:rPr lang="en-US" sz="2400" i="1" dirty="0">
                <a:effectLst/>
                <a:latin typeface="Calibri" panose="020F0502020204030204" pitchFamily="34" charset="0"/>
                <a:ea typeface="Calibri" panose="020F0502020204030204" pitchFamily="34" charset="0"/>
              </a:rPr>
              <a:t>pietistic postmillennialists</a:t>
            </a:r>
            <a:r>
              <a:rPr lang="en-US" sz="2400" dirty="0">
                <a:effectLst/>
                <a:latin typeface="Calibri" panose="020F0502020204030204" pitchFamily="34" charset="0"/>
                <a:ea typeface="Calibri" panose="020F0502020204030204" pitchFamily="34" charset="0"/>
              </a:rPr>
              <a:t> and </a:t>
            </a:r>
            <a:r>
              <a:rPr lang="en-US" sz="2400" i="1" dirty="0" err="1">
                <a:effectLst/>
                <a:latin typeface="Calibri" panose="020F0502020204030204" pitchFamily="34" charset="0"/>
                <a:ea typeface="Calibri" panose="020F0502020204030204" pitchFamily="34" charset="0"/>
              </a:rPr>
              <a:t>theonomic</a:t>
            </a:r>
            <a:r>
              <a:rPr lang="en-US" sz="2400" i="1" dirty="0">
                <a:effectLst/>
                <a:latin typeface="Calibri" panose="020F0502020204030204" pitchFamily="34" charset="0"/>
                <a:ea typeface="Calibri" panose="020F0502020204030204" pitchFamily="34" charset="0"/>
              </a:rPr>
              <a:t> postmillennialists</a:t>
            </a:r>
            <a:r>
              <a:rPr lang="en-US" sz="2400" dirty="0">
                <a:effectLst/>
                <a:latin typeface="Calibri" panose="020F0502020204030204" pitchFamily="34" charset="0"/>
                <a:ea typeface="Calibri" panose="020F0502020204030204" pitchFamily="34" charset="0"/>
              </a:rPr>
              <a:t>. The basic difference between the two has to do with the application of biblical law. “Pietistic postmillennialism (as found in Banner of Truth circles),” Gentry says, “denies that the postmillennial advance of the kingdom involves the total transformation of culture through the application of biblical law. </a:t>
            </a:r>
            <a:r>
              <a:rPr lang="en-US" sz="2400" dirty="0" err="1">
                <a:effectLst/>
                <a:latin typeface="Calibri" panose="020F0502020204030204" pitchFamily="34" charset="0"/>
                <a:ea typeface="Calibri" panose="020F0502020204030204" pitchFamily="34" charset="0"/>
              </a:rPr>
              <a:t>Theonomic</a:t>
            </a:r>
            <a:r>
              <a:rPr lang="en-US" sz="2400" dirty="0">
                <a:effectLst/>
                <a:latin typeface="Calibri" panose="020F0502020204030204" pitchFamily="34" charset="0"/>
                <a:ea typeface="Calibri" panose="020F0502020204030204" pitchFamily="34" charset="0"/>
              </a:rPr>
              <a:t> postmillennialism affirms this.”</a:t>
            </a:r>
            <a:r>
              <a:rPr lang="en-US" sz="2400" baseline="30000" dirty="0">
                <a:effectLst/>
                <a:latin typeface="Calibri" panose="020F0502020204030204" pitchFamily="34" charset="0"/>
                <a:ea typeface="Calibri" panose="020F0502020204030204" pitchFamily="34" charset="0"/>
              </a:rPr>
              <a:t>1</a:t>
            </a:r>
            <a:r>
              <a:rPr lang="en-US" sz="2400" u="sng" baseline="30000" dirty="0">
                <a:solidFill>
                  <a:srgbClr val="0563C1"/>
                </a:solidFill>
                <a:effectLst/>
                <a:latin typeface="Calibri" panose="020F0502020204030204" pitchFamily="34" charset="0"/>
                <a:ea typeface="Calibri" panose="020F0502020204030204" pitchFamily="34" charset="0"/>
                <a:hlinkClick r:id="rId2"/>
              </a:rPr>
              <a:t>1</a:t>
            </a:r>
            <a:endParaRPr lang="en-CA" sz="2400" dirty="0">
              <a:effectLst/>
              <a:latin typeface="Times New Roman" panose="02020603050405020304" pitchFamily="18" charset="0"/>
              <a:ea typeface="Calibri" panose="020F0502020204030204" pitchFamily="34" charset="0"/>
            </a:endParaRPr>
          </a:p>
        </p:txBody>
      </p:sp>
      <p:sp>
        <p:nvSpPr>
          <p:cNvPr id="4" name="Slide Number Placeholder 3">
            <a:extLst>
              <a:ext uri="{FF2B5EF4-FFF2-40B4-BE49-F238E27FC236}">
                <a16:creationId xmlns:a16="http://schemas.microsoft.com/office/drawing/2014/main" id="{0CB69F31-9FD7-FF0D-961E-0C920F409FFD}"/>
              </a:ext>
            </a:extLst>
          </p:cNvPr>
          <p:cNvSpPr>
            <a:spLocks noGrp="1"/>
          </p:cNvSpPr>
          <p:nvPr>
            <p:ph type="sldNum" sz="quarter" idx="12"/>
          </p:nvPr>
        </p:nvSpPr>
        <p:spPr/>
        <p:txBody>
          <a:bodyPr/>
          <a:lstStyle/>
          <a:p>
            <a:fld id="{34B7E4EF-A1BD-40F4-AB7B-04F084DD991D}" type="slidenum">
              <a:rPr lang="en-US" smtClean="0"/>
              <a:t>15</a:t>
            </a:fld>
            <a:endParaRPr lang="en-US"/>
          </a:p>
        </p:txBody>
      </p:sp>
    </p:spTree>
    <p:extLst>
      <p:ext uri="{BB962C8B-B14F-4D97-AF65-F5344CB8AC3E}">
        <p14:creationId xmlns:p14="http://schemas.microsoft.com/office/powerpoint/2010/main" val="2464156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B1A08-989E-F226-7CD4-4686330D7D10}"/>
              </a:ext>
            </a:extLst>
          </p:cNvPr>
          <p:cNvSpPr>
            <a:spLocks noGrp="1"/>
          </p:cNvSpPr>
          <p:nvPr>
            <p:ph type="title"/>
          </p:nvPr>
        </p:nvSpPr>
        <p:spPr/>
        <p:txBody>
          <a:bodyPr/>
          <a:lstStyle/>
          <a:p>
            <a:r>
              <a:rPr lang="en-CA" dirty="0"/>
              <a:t>Postmillennialism</a:t>
            </a:r>
          </a:p>
        </p:txBody>
      </p:sp>
      <p:sp>
        <p:nvSpPr>
          <p:cNvPr id="3" name="Content Placeholder 2">
            <a:extLst>
              <a:ext uri="{FF2B5EF4-FFF2-40B4-BE49-F238E27FC236}">
                <a16:creationId xmlns:a16="http://schemas.microsoft.com/office/drawing/2014/main" id="{42B21EA3-0511-131D-2D61-D0AF78B9F709}"/>
              </a:ext>
            </a:extLst>
          </p:cNvPr>
          <p:cNvSpPr>
            <a:spLocks noGrp="1"/>
          </p:cNvSpPr>
          <p:nvPr>
            <p:ph idx="1"/>
          </p:nvPr>
        </p:nvSpPr>
        <p:spPr/>
        <p:txBody>
          <a:bodyPr>
            <a:normAutofit/>
          </a:bodyPr>
          <a:lstStyle/>
          <a:p>
            <a:pPr marL="342900" marR="0" indent="-342900" algn="just">
              <a:lnSpc>
                <a:spcPct val="107000"/>
              </a:lnSpc>
              <a:spcBef>
                <a:spcPts val="0"/>
              </a:spcBef>
              <a:spcAft>
                <a:spcPts val="0"/>
              </a:spcAft>
              <a:buFont typeface="+mj-lt"/>
              <a:buAutoNum type="arabicPeriod" startAt="7"/>
            </a:pPr>
            <a:r>
              <a:rPr lang="en-US" sz="2400" dirty="0">
                <a:effectLst/>
                <a:latin typeface="Calibri" panose="020F0502020204030204" pitchFamily="34" charset="0"/>
                <a:ea typeface="Calibri" panose="020F0502020204030204" pitchFamily="34" charset="0"/>
              </a:rPr>
              <a:t>The seventh feature is that an extended period of spiritual prosperity may endure for millennia, after which history will be drawn to a close by the personal, visible, bodily return of Christ. His return will be accompanied by a literal resurrection and a general judgment, ushering in the final and eternal form of the kingdom.</a:t>
            </a:r>
            <a:endParaRPr lang="en-CA" sz="2400" dirty="0">
              <a:effectLst/>
              <a:latin typeface="Times New Roman" panose="02020603050405020304" pitchFamily="18" charset="0"/>
              <a:ea typeface="Calibri" panose="020F0502020204030204" pitchFamily="34" charset="0"/>
            </a:endParaRPr>
          </a:p>
          <a:p>
            <a:pPr marL="342900" indent="-342900">
              <a:buFont typeface="+mj-lt"/>
              <a:buAutoNum type="arabicPeriod" startAt="7"/>
            </a:pPr>
            <a:endParaRPr lang="en-CA" sz="2000" dirty="0"/>
          </a:p>
        </p:txBody>
      </p:sp>
      <p:sp>
        <p:nvSpPr>
          <p:cNvPr id="4" name="Slide Number Placeholder 3">
            <a:extLst>
              <a:ext uri="{FF2B5EF4-FFF2-40B4-BE49-F238E27FC236}">
                <a16:creationId xmlns:a16="http://schemas.microsoft.com/office/drawing/2014/main" id="{0CB69F31-9FD7-FF0D-961E-0C920F409FFD}"/>
              </a:ext>
            </a:extLst>
          </p:cNvPr>
          <p:cNvSpPr>
            <a:spLocks noGrp="1"/>
          </p:cNvSpPr>
          <p:nvPr>
            <p:ph type="sldNum" sz="quarter" idx="12"/>
          </p:nvPr>
        </p:nvSpPr>
        <p:spPr/>
        <p:txBody>
          <a:bodyPr/>
          <a:lstStyle/>
          <a:p>
            <a:fld id="{34B7E4EF-A1BD-40F4-AB7B-04F084DD991D}" type="slidenum">
              <a:rPr lang="en-US" smtClean="0"/>
              <a:t>16</a:t>
            </a:fld>
            <a:endParaRPr lang="en-US"/>
          </a:p>
        </p:txBody>
      </p:sp>
    </p:spTree>
    <p:extLst>
      <p:ext uri="{BB962C8B-B14F-4D97-AF65-F5344CB8AC3E}">
        <p14:creationId xmlns:p14="http://schemas.microsoft.com/office/powerpoint/2010/main" val="854630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9B829-1997-9F5F-6FE9-A15C2B155585}"/>
              </a:ext>
            </a:extLst>
          </p:cNvPr>
          <p:cNvSpPr>
            <a:spLocks noGrp="1"/>
          </p:cNvSpPr>
          <p:nvPr>
            <p:ph type="title"/>
          </p:nvPr>
        </p:nvSpPr>
        <p:spPr/>
        <p:txBody>
          <a:bodyPr/>
          <a:lstStyle/>
          <a:p>
            <a:r>
              <a:rPr lang="en-CA" dirty="0"/>
              <a:t>Conclusion</a:t>
            </a:r>
          </a:p>
        </p:txBody>
      </p:sp>
      <p:sp>
        <p:nvSpPr>
          <p:cNvPr id="3" name="Content Placeholder 2">
            <a:extLst>
              <a:ext uri="{FF2B5EF4-FFF2-40B4-BE49-F238E27FC236}">
                <a16:creationId xmlns:a16="http://schemas.microsoft.com/office/drawing/2014/main" id="{CE3B6DC1-86AF-58E3-FFA7-B0B98B56FEC8}"/>
              </a:ext>
            </a:extLst>
          </p:cNvPr>
          <p:cNvSpPr>
            <a:spLocks noGrp="1"/>
          </p:cNvSpPr>
          <p:nvPr>
            <p:ph idx="1"/>
          </p:nvPr>
        </p:nvSpPr>
        <p:spPr/>
        <p:txBody>
          <a:bodyPr>
            <a:normAutofit/>
          </a:bodyPr>
          <a:lstStyle/>
          <a:p>
            <a:pPr marL="342900" indent="-342900">
              <a:buFont typeface="+mj-lt"/>
              <a:buAutoNum type="arabicPeriod"/>
            </a:pPr>
            <a:r>
              <a:rPr lang="en-CA" sz="2400" dirty="0"/>
              <a:t>The Bible uses “last days,” “signs of the times,” “the end,” etc. for different peoples and different events.</a:t>
            </a:r>
          </a:p>
          <a:p>
            <a:pPr marL="342900" indent="-342900">
              <a:buFont typeface="+mj-lt"/>
              <a:buAutoNum type="arabicPeriod"/>
            </a:pPr>
            <a:r>
              <a:rPr lang="en-CA" sz="2400" dirty="0"/>
              <a:t>Context must determine what “last days” are being taught.</a:t>
            </a:r>
          </a:p>
          <a:p>
            <a:pPr marL="342900" indent="-342900">
              <a:buFont typeface="+mj-lt"/>
              <a:buAutoNum type="arabicPeriod"/>
            </a:pPr>
            <a:r>
              <a:rPr lang="en-CA" sz="2400" dirty="0"/>
              <a:t>Not every “end time” prophecy is about our future.</a:t>
            </a:r>
          </a:p>
        </p:txBody>
      </p:sp>
      <p:sp>
        <p:nvSpPr>
          <p:cNvPr id="4" name="Slide Number Placeholder 3">
            <a:extLst>
              <a:ext uri="{FF2B5EF4-FFF2-40B4-BE49-F238E27FC236}">
                <a16:creationId xmlns:a16="http://schemas.microsoft.com/office/drawing/2014/main" id="{84F5D8DF-5CFD-AD04-12AA-9CE81431EE1E}"/>
              </a:ext>
            </a:extLst>
          </p:cNvPr>
          <p:cNvSpPr>
            <a:spLocks noGrp="1"/>
          </p:cNvSpPr>
          <p:nvPr>
            <p:ph type="sldNum" sz="quarter" idx="12"/>
          </p:nvPr>
        </p:nvSpPr>
        <p:spPr/>
        <p:txBody>
          <a:bodyPr/>
          <a:lstStyle/>
          <a:p>
            <a:fld id="{34B7E4EF-A1BD-40F4-AB7B-04F084DD991D}" type="slidenum">
              <a:rPr lang="en-US" smtClean="0"/>
              <a:t>17</a:t>
            </a:fld>
            <a:endParaRPr lang="en-US"/>
          </a:p>
        </p:txBody>
      </p:sp>
    </p:spTree>
    <p:extLst>
      <p:ext uri="{BB962C8B-B14F-4D97-AF65-F5344CB8AC3E}">
        <p14:creationId xmlns:p14="http://schemas.microsoft.com/office/powerpoint/2010/main" val="361344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 name="Rectangle 33">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36" name="Rectangle 35">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8" name="Rectangle 37">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0" name="Group 39">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41" name="Straight Connector 40">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45" name="Rectangle 44">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46">
            <a:extLst>
              <a:ext uri="{FF2B5EF4-FFF2-40B4-BE49-F238E27FC236}">
                <a16:creationId xmlns:a16="http://schemas.microsoft.com/office/drawing/2014/main" id="{6F40FBDA-CEB1-40F0-9AB9-BD9C402D7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Different coloured question marks">
            <a:extLst>
              <a:ext uri="{FF2B5EF4-FFF2-40B4-BE49-F238E27FC236}">
                <a16:creationId xmlns:a16="http://schemas.microsoft.com/office/drawing/2014/main" id="{3C3332D6-4C59-3D62-94FE-8A069854F014}"/>
              </a:ext>
            </a:extLst>
          </p:cNvPr>
          <p:cNvPicPr>
            <a:picLocks noChangeAspect="1"/>
          </p:cNvPicPr>
          <p:nvPr/>
        </p:nvPicPr>
        <p:blipFill rotWithShape="1">
          <a:blip r:embed="rId2">
            <a:alphaModFix amt="45000"/>
          </a:blip>
          <a:srcRect/>
          <a:stretch/>
        </p:blipFill>
        <p:spPr>
          <a:xfrm>
            <a:off x="3" y="-22"/>
            <a:ext cx="12191997" cy="6858022"/>
          </a:xfrm>
          <a:prstGeom prst="rect">
            <a:avLst/>
          </a:prstGeom>
        </p:spPr>
      </p:pic>
      <p:sp>
        <p:nvSpPr>
          <p:cNvPr id="49" name="Rectangle 48">
            <a:extLst>
              <a:ext uri="{FF2B5EF4-FFF2-40B4-BE49-F238E27FC236}">
                <a16:creationId xmlns:a16="http://schemas.microsoft.com/office/drawing/2014/main" id="{0344D4FE-ABEF-4230-9E4E-AD5782FC7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noFill/>
          <a:ln w="9525" cap="sq" cmpd="sng" algn="ctr">
            <a:solidFill>
              <a:schemeClr val="tx1">
                <a:lumMod val="75000"/>
                <a:lumOff val="25000"/>
              </a:schemeClr>
            </a:solidFill>
            <a:prstDash val="solid"/>
            <a:miter lim="800000"/>
          </a:ln>
          <a:effectLst>
            <a:softEdge rad="0"/>
          </a:effectLst>
        </p:spPr>
      </p:sp>
      <p:sp>
        <p:nvSpPr>
          <p:cNvPr id="2" name="Title 1">
            <a:extLst>
              <a:ext uri="{FF2B5EF4-FFF2-40B4-BE49-F238E27FC236}">
                <a16:creationId xmlns:a16="http://schemas.microsoft.com/office/drawing/2014/main" id="{F70652CE-9BD7-E4F6-6711-07C6829AD12F}"/>
              </a:ext>
            </a:extLst>
          </p:cNvPr>
          <p:cNvSpPr>
            <a:spLocks noGrp="1"/>
          </p:cNvSpPr>
          <p:nvPr>
            <p:ph type="title"/>
          </p:nvPr>
        </p:nvSpPr>
        <p:spPr>
          <a:xfrm>
            <a:off x="1769532" y="2091263"/>
            <a:ext cx="8652938" cy="2461504"/>
          </a:xfrm>
        </p:spPr>
        <p:txBody>
          <a:bodyPr vert="horz" lIns="91440" tIns="45720" rIns="91440" bIns="45720" rtlCol="0" anchor="ctr">
            <a:normAutofit/>
          </a:bodyPr>
          <a:lstStyle/>
          <a:p>
            <a:pPr algn="ctr">
              <a:lnSpc>
                <a:spcPct val="83000"/>
              </a:lnSpc>
            </a:pPr>
            <a:r>
              <a:rPr lang="en-US" sz="5800" cap="all" spc="-100" dirty="0"/>
              <a:t>Q: Are we in the last days?</a:t>
            </a:r>
            <a:br>
              <a:rPr lang="en-US" sz="5800" cap="all" spc="-100" dirty="0"/>
            </a:br>
            <a:r>
              <a:rPr lang="en-US" sz="5800" cap="all" spc="-100" dirty="0"/>
              <a:t>A: WHOSE LAST DAYS?</a:t>
            </a:r>
          </a:p>
        </p:txBody>
      </p:sp>
      <p:sp>
        <p:nvSpPr>
          <p:cNvPr id="4" name="Slide Number Placeholder 3">
            <a:extLst>
              <a:ext uri="{FF2B5EF4-FFF2-40B4-BE49-F238E27FC236}">
                <a16:creationId xmlns:a16="http://schemas.microsoft.com/office/drawing/2014/main" id="{9D85C5F8-CA92-07C7-06BE-722C924FE6D5}"/>
              </a:ext>
            </a:extLst>
          </p:cNvPr>
          <p:cNvSpPr>
            <a:spLocks noGrp="1"/>
          </p:cNvSpPr>
          <p:nvPr>
            <p:ph type="sldNum" sz="quarter" idx="12"/>
          </p:nvPr>
        </p:nvSpPr>
        <p:spPr>
          <a:xfrm>
            <a:off x="8306591" y="5172891"/>
            <a:ext cx="2111881" cy="228600"/>
          </a:xfrm>
        </p:spPr>
        <p:txBody>
          <a:bodyPr vert="horz" lIns="91440" tIns="45720" rIns="91440" bIns="45720" rtlCol="0" anchor="b">
            <a:normAutofit/>
          </a:bodyPr>
          <a:lstStyle/>
          <a:p>
            <a:pPr defTabSz="457200">
              <a:lnSpc>
                <a:spcPct val="90000"/>
              </a:lnSpc>
              <a:spcAft>
                <a:spcPts val="600"/>
              </a:spcAft>
            </a:pPr>
            <a:fld id="{34B7E4EF-A1BD-40F4-AB7B-04F084DD991D}" type="slidenum">
              <a:rPr lang="en-US">
                <a:solidFill>
                  <a:schemeClr val="tx1">
                    <a:lumMod val="85000"/>
                    <a:lumOff val="15000"/>
                  </a:schemeClr>
                </a:solidFill>
              </a:rPr>
              <a:pPr defTabSz="457200">
                <a:lnSpc>
                  <a:spcPct val="90000"/>
                </a:lnSpc>
                <a:spcAft>
                  <a:spcPts val="600"/>
                </a:spcAft>
              </a:pPr>
              <a:t>2</a:t>
            </a:fld>
            <a:endParaRPr lang="en-US">
              <a:solidFill>
                <a:schemeClr val="tx1">
                  <a:lumMod val="85000"/>
                  <a:lumOff val="15000"/>
                </a:schemeClr>
              </a:solidFill>
            </a:endParaRPr>
          </a:p>
        </p:txBody>
      </p:sp>
      <p:sp>
        <p:nvSpPr>
          <p:cNvPr id="51" name="Rectangle 50">
            <a:extLst>
              <a:ext uri="{FF2B5EF4-FFF2-40B4-BE49-F238E27FC236}">
                <a16:creationId xmlns:a16="http://schemas.microsoft.com/office/drawing/2014/main" id="{9325F979-D3F9-4926-81B7-7ACCB31A50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9525" cap="sq" cmpd="sng" algn="ctr">
            <a:solidFill>
              <a:schemeClr val="tx1">
                <a:lumMod val="75000"/>
                <a:lumOff val="25000"/>
                <a:alpha val="80000"/>
              </a:schemeClr>
            </a:solidFill>
            <a:prstDash val="solid"/>
            <a:miter lim="800000"/>
          </a:ln>
          <a:effectLst/>
        </p:spPr>
      </p:sp>
    </p:spTree>
    <p:extLst>
      <p:ext uri="{BB962C8B-B14F-4D97-AF65-F5344CB8AC3E}">
        <p14:creationId xmlns:p14="http://schemas.microsoft.com/office/powerpoint/2010/main" val="372935422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0785D-8FBB-A006-F969-33EA9A4B43BD}"/>
              </a:ext>
            </a:extLst>
          </p:cNvPr>
          <p:cNvSpPr>
            <a:spLocks noGrp="1"/>
          </p:cNvSpPr>
          <p:nvPr>
            <p:ph type="title"/>
          </p:nvPr>
        </p:nvSpPr>
        <p:spPr/>
        <p:txBody>
          <a:bodyPr>
            <a:normAutofit/>
          </a:bodyPr>
          <a:lstStyle/>
          <a:p>
            <a:r>
              <a:rPr lang="en-CA" dirty="0"/>
              <a:t>Some key passages</a:t>
            </a:r>
          </a:p>
        </p:txBody>
      </p:sp>
      <p:sp>
        <p:nvSpPr>
          <p:cNvPr id="3" name="Content Placeholder 2">
            <a:extLst>
              <a:ext uri="{FF2B5EF4-FFF2-40B4-BE49-F238E27FC236}">
                <a16:creationId xmlns:a16="http://schemas.microsoft.com/office/drawing/2014/main" id="{AD06A6BF-5938-A645-3922-A94319BD61D8}"/>
              </a:ext>
            </a:extLst>
          </p:cNvPr>
          <p:cNvSpPr>
            <a:spLocks noGrp="1"/>
          </p:cNvSpPr>
          <p:nvPr>
            <p:ph idx="1"/>
          </p:nvPr>
        </p:nvSpPr>
        <p:spPr/>
        <p:txBody>
          <a:bodyPr>
            <a:normAutofit/>
          </a:bodyPr>
          <a:lstStyle/>
          <a:p>
            <a:pPr marL="342900" indent="-342900">
              <a:buFont typeface="+mj-lt"/>
              <a:buAutoNum type="arabicPeriod"/>
            </a:pPr>
            <a:r>
              <a:rPr lang="en-CA" sz="2800" dirty="0"/>
              <a:t>2 Timothy 3:1-9</a:t>
            </a:r>
          </a:p>
          <a:p>
            <a:pPr marL="617220" lvl="1" indent="-342900">
              <a:buFont typeface="+mj-lt"/>
              <a:buAutoNum type="arabicPeriod"/>
            </a:pPr>
            <a:r>
              <a:rPr lang="en-CA" sz="2400" dirty="0"/>
              <a:t>Who is the audience?</a:t>
            </a:r>
          </a:p>
          <a:p>
            <a:pPr marL="617220" lvl="1" indent="-342900">
              <a:buFont typeface="+mj-lt"/>
              <a:buAutoNum type="arabicPeriod"/>
            </a:pPr>
            <a:r>
              <a:rPr lang="en-CA" sz="2400" dirty="0"/>
              <a:t>Is this limited to only one audience? Compare verse 5.</a:t>
            </a:r>
          </a:p>
          <a:p>
            <a:pPr marL="342900" indent="-342900">
              <a:buFont typeface="+mj-lt"/>
              <a:buAutoNum type="arabicPeriod"/>
            </a:pPr>
            <a:r>
              <a:rPr lang="en-CA" sz="2800" dirty="0"/>
              <a:t>1 John 2:18-19</a:t>
            </a:r>
          </a:p>
          <a:p>
            <a:pPr marL="0" indent="0">
              <a:buNone/>
            </a:pPr>
            <a:r>
              <a:rPr lang="en-CA" sz="2800" dirty="0"/>
              <a:t>	</a:t>
            </a:r>
          </a:p>
        </p:txBody>
      </p:sp>
      <p:sp>
        <p:nvSpPr>
          <p:cNvPr id="4" name="Slide Number Placeholder 3">
            <a:extLst>
              <a:ext uri="{FF2B5EF4-FFF2-40B4-BE49-F238E27FC236}">
                <a16:creationId xmlns:a16="http://schemas.microsoft.com/office/drawing/2014/main" id="{D362F86E-B8C0-0E0C-045B-3A7B70C76919}"/>
              </a:ext>
            </a:extLst>
          </p:cNvPr>
          <p:cNvSpPr>
            <a:spLocks noGrp="1"/>
          </p:cNvSpPr>
          <p:nvPr>
            <p:ph type="sldNum" sz="quarter" idx="12"/>
          </p:nvPr>
        </p:nvSpPr>
        <p:spPr/>
        <p:txBody>
          <a:bodyPr/>
          <a:lstStyle/>
          <a:p>
            <a:fld id="{34B7E4EF-A1BD-40F4-AB7B-04F084DD991D}" type="slidenum">
              <a:rPr lang="en-US" smtClean="0"/>
              <a:t>3</a:t>
            </a:fld>
            <a:endParaRPr lang="en-US"/>
          </a:p>
        </p:txBody>
      </p:sp>
    </p:spTree>
    <p:extLst>
      <p:ext uri="{BB962C8B-B14F-4D97-AF65-F5344CB8AC3E}">
        <p14:creationId xmlns:p14="http://schemas.microsoft.com/office/powerpoint/2010/main" val="1868509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9519E-0218-97D3-224D-4B25AEE55CE4}"/>
              </a:ext>
            </a:extLst>
          </p:cNvPr>
          <p:cNvSpPr>
            <a:spLocks noGrp="1"/>
          </p:cNvSpPr>
          <p:nvPr>
            <p:ph type="title"/>
          </p:nvPr>
        </p:nvSpPr>
        <p:spPr/>
        <p:txBody>
          <a:bodyPr/>
          <a:lstStyle/>
          <a:p>
            <a:r>
              <a:rPr lang="en-CA"/>
              <a:t>More key passages</a:t>
            </a:r>
            <a:endParaRPr lang="en-CA" dirty="0"/>
          </a:p>
        </p:txBody>
      </p:sp>
      <p:sp>
        <p:nvSpPr>
          <p:cNvPr id="5" name="Content Placeholder 4">
            <a:extLst>
              <a:ext uri="{FF2B5EF4-FFF2-40B4-BE49-F238E27FC236}">
                <a16:creationId xmlns:a16="http://schemas.microsoft.com/office/drawing/2014/main" id="{BE228CA8-66A4-932E-0ACC-8D64FDCDB06F}"/>
              </a:ext>
            </a:extLst>
          </p:cNvPr>
          <p:cNvSpPr>
            <a:spLocks noGrp="1"/>
          </p:cNvSpPr>
          <p:nvPr>
            <p:ph idx="1"/>
          </p:nvPr>
        </p:nvSpPr>
        <p:spPr/>
        <p:txBody>
          <a:bodyPr numCol="3">
            <a:normAutofit/>
          </a:bodyPr>
          <a:lstStyle/>
          <a:p>
            <a:r>
              <a:rPr lang="en-CA" sz="2400" dirty="0"/>
              <a:t>1 Corinthians 10:11</a:t>
            </a:r>
          </a:p>
          <a:p>
            <a:r>
              <a:rPr lang="en-CA" sz="2400" dirty="0"/>
              <a:t>1 Peter 4:7</a:t>
            </a:r>
          </a:p>
          <a:p>
            <a:r>
              <a:rPr lang="en-CA" sz="2400" dirty="0"/>
              <a:t>James 5:7–9</a:t>
            </a:r>
          </a:p>
          <a:p>
            <a:r>
              <a:rPr lang="en-CA" sz="2400" dirty="0"/>
              <a:t>Matthew 10:23</a:t>
            </a:r>
          </a:p>
          <a:p>
            <a:r>
              <a:rPr lang="en-CA" sz="2400" dirty="0"/>
              <a:t>Matthew 16:27–28</a:t>
            </a:r>
          </a:p>
          <a:p>
            <a:r>
              <a:rPr lang="en-CA" sz="2400" dirty="0"/>
              <a:t>Matthew 26:64</a:t>
            </a:r>
          </a:p>
          <a:p>
            <a:r>
              <a:rPr lang="en-CA" sz="2400" dirty="0"/>
              <a:t>1 Corinthians 7:29</a:t>
            </a:r>
          </a:p>
          <a:p>
            <a:r>
              <a:rPr lang="en-CA" sz="2400" dirty="0"/>
              <a:t>1 Corinthians 7:31</a:t>
            </a:r>
          </a:p>
          <a:p>
            <a:r>
              <a:rPr lang="en-CA" sz="2400" dirty="0"/>
              <a:t>Hebrews 9:26</a:t>
            </a:r>
          </a:p>
          <a:p>
            <a:r>
              <a:rPr lang="en-CA" sz="2400" dirty="0"/>
              <a:t>Hebrews 10:25</a:t>
            </a:r>
          </a:p>
          <a:p>
            <a:r>
              <a:rPr lang="en-CA" sz="2400" dirty="0"/>
              <a:t>Hebrews 10:37</a:t>
            </a:r>
          </a:p>
          <a:p>
            <a:r>
              <a:rPr lang="en-CA" sz="2400" dirty="0"/>
              <a:t>1 Peter 1:20</a:t>
            </a:r>
          </a:p>
          <a:p>
            <a:r>
              <a:rPr lang="en-CA" sz="2400" dirty="0"/>
              <a:t>1 Peter 5:4</a:t>
            </a:r>
          </a:p>
          <a:p>
            <a:r>
              <a:rPr lang="en-CA" sz="2400" dirty="0"/>
              <a:t>Revelation 1:1</a:t>
            </a:r>
          </a:p>
          <a:p>
            <a:r>
              <a:rPr lang="en-CA" sz="2400" dirty="0"/>
              <a:t>Revelation 1:3</a:t>
            </a:r>
          </a:p>
          <a:p>
            <a:r>
              <a:rPr lang="en-CA" sz="2400" dirty="0"/>
              <a:t>Revelation 3:10–11</a:t>
            </a:r>
          </a:p>
          <a:p>
            <a:r>
              <a:rPr lang="en-CA" sz="2400" dirty="0"/>
              <a:t>Revelation 22:6–7</a:t>
            </a:r>
          </a:p>
          <a:p>
            <a:r>
              <a:rPr lang="en-CA" sz="2400" dirty="0"/>
              <a:t>Revelation 22:10</a:t>
            </a:r>
          </a:p>
          <a:p>
            <a:r>
              <a:rPr lang="en-CA" sz="2400" dirty="0"/>
              <a:t>Revelation 22:12</a:t>
            </a:r>
          </a:p>
          <a:p>
            <a:r>
              <a:rPr lang="en-CA" sz="2400" dirty="0"/>
              <a:t>Revelation 22:20</a:t>
            </a:r>
          </a:p>
          <a:p>
            <a:endParaRPr lang="en-CA" sz="2400" dirty="0"/>
          </a:p>
        </p:txBody>
      </p:sp>
      <p:sp>
        <p:nvSpPr>
          <p:cNvPr id="4" name="Slide Number Placeholder 3">
            <a:extLst>
              <a:ext uri="{FF2B5EF4-FFF2-40B4-BE49-F238E27FC236}">
                <a16:creationId xmlns:a16="http://schemas.microsoft.com/office/drawing/2014/main" id="{1E8F5F40-8645-1509-345C-49CEA1C58C37}"/>
              </a:ext>
            </a:extLst>
          </p:cNvPr>
          <p:cNvSpPr>
            <a:spLocks noGrp="1"/>
          </p:cNvSpPr>
          <p:nvPr>
            <p:ph type="sldNum" sz="quarter" idx="12"/>
          </p:nvPr>
        </p:nvSpPr>
        <p:spPr/>
        <p:txBody>
          <a:bodyPr/>
          <a:lstStyle/>
          <a:p>
            <a:fld id="{34B7E4EF-A1BD-40F4-AB7B-04F084DD991D}" type="slidenum">
              <a:rPr lang="en-US" smtClean="0"/>
              <a:t>4</a:t>
            </a:fld>
            <a:endParaRPr lang="en-US"/>
          </a:p>
        </p:txBody>
      </p:sp>
    </p:spTree>
    <p:extLst>
      <p:ext uri="{BB962C8B-B14F-4D97-AF65-F5344CB8AC3E}">
        <p14:creationId xmlns:p14="http://schemas.microsoft.com/office/powerpoint/2010/main" val="2721790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85BDA-5272-9B84-6C38-06B178CA6476}"/>
              </a:ext>
            </a:extLst>
          </p:cNvPr>
          <p:cNvSpPr>
            <a:spLocks noGrp="1"/>
          </p:cNvSpPr>
          <p:nvPr>
            <p:ph type="title"/>
          </p:nvPr>
        </p:nvSpPr>
        <p:spPr/>
        <p:txBody>
          <a:bodyPr/>
          <a:lstStyle/>
          <a:p>
            <a:r>
              <a:rPr lang="en-CA" dirty="0"/>
              <a:t>Coming of the Lord</a:t>
            </a:r>
          </a:p>
        </p:txBody>
      </p:sp>
      <p:sp>
        <p:nvSpPr>
          <p:cNvPr id="3" name="Content Placeholder 2">
            <a:extLst>
              <a:ext uri="{FF2B5EF4-FFF2-40B4-BE49-F238E27FC236}">
                <a16:creationId xmlns:a16="http://schemas.microsoft.com/office/drawing/2014/main" id="{245373A1-88A5-5201-E47B-1864212F66BC}"/>
              </a:ext>
            </a:extLst>
          </p:cNvPr>
          <p:cNvSpPr>
            <a:spLocks noGrp="1"/>
          </p:cNvSpPr>
          <p:nvPr>
            <p:ph idx="1"/>
          </p:nvPr>
        </p:nvSpPr>
        <p:spPr/>
        <p:txBody>
          <a:bodyPr numCol="2">
            <a:normAutofit/>
          </a:bodyPr>
          <a:lstStyle/>
          <a:p>
            <a:pPr marL="0" indent="0">
              <a:buNone/>
            </a:pPr>
            <a:r>
              <a:rPr lang="en-CA" sz="2400" dirty="0"/>
              <a:t>Matthew 24:3</a:t>
            </a:r>
          </a:p>
          <a:p>
            <a:pPr marL="0" indent="0">
              <a:buNone/>
            </a:pPr>
            <a:r>
              <a:rPr lang="en-CA" sz="2400" dirty="0"/>
              <a:t>Matthew 24:27</a:t>
            </a:r>
          </a:p>
          <a:p>
            <a:pPr marL="0" indent="0">
              <a:buNone/>
            </a:pPr>
            <a:r>
              <a:rPr lang="en-CA" sz="2400" dirty="0"/>
              <a:t>Matthew 24:37</a:t>
            </a:r>
          </a:p>
          <a:p>
            <a:pPr marL="0" indent="0">
              <a:buNone/>
            </a:pPr>
            <a:r>
              <a:rPr lang="en-CA" sz="2400" dirty="0"/>
              <a:t>Matthew 24:39</a:t>
            </a:r>
          </a:p>
          <a:p>
            <a:pPr marL="0" indent="0">
              <a:buNone/>
            </a:pPr>
            <a:r>
              <a:rPr lang="en-CA" sz="2400" dirty="0"/>
              <a:t>1 Corinthians 15:23</a:t>
            </a:r>
          </a:p>
          <a:p>
            <a:pPr marL="0" indent="0">
              <a:buNone/>
            </a:pPr>
            <a:r>
              <a:rPr lang="en-CA" sz="2400" dirty="0"/>
              <a:t>James 5:7</a:t>
            </a:r>
          </a:p>
          <a:p>
            <a:pPr marL="0" indent="0">
              <a:buNone/>
            </a:pPr>
            <a:r>
              <a:rPr lang="en-CA" sz="2400" dirty="0"/>
              <a:t>James 5:8</a:t>
            </a:r>
          </a:p>
          <a:p>
            <a:pPr marL="0" indent="0">
              <a:buNone/>
            </a:pPr>
            <a:r>
              <a:rPr lang="en-CA" sz="2400" dirty="0"/>
              <a:t>2 Peter 3:4</a:t>
            </a:r>
          </a:p>
          <a:p>
            <a:pPr marL="0" indent="0">
              <a:buNone/>
            </a:pPr>
            <a:r>
              <a:rPr lang="en-CA" sz="2400" dirty="0"/>
              <a:t>2 Peter 3:12</a:t>
            </a:r>
          </a:p>
          <a:p>
            <a:pPr marL="0" indent="0">
              <a:buNone/>
            </a:pPr>
            <a:r>
              <a:rPr lang="en-CA" sz="2400" dirty="0"/>
              <a:t>1 John 2:28</a:t>
            </a:r>
          </a:p>
          <a:p>
            <a:pPr marL="0" indent="0">
              <a:buNone/>
            </a:pPr>
            <a:endParaRPr lang="en-CA" sz="2400" dirty="0"/>
          </a:p>
          <a:p>
            <a:pPr marL="0" indent="0">
              <a:buNone/>
            </a:pPr>
            <a:r>
              <a:rPr lang="en-CA" sz="2400" dirty="0"/>
              <a:t>Acts 2:17-21</a:t>
            </a:r>
          </a:p>
          <a:p>
            <a:pPr marL="0" indent="0">
              <a:buNone/>
            </a:pPr>
            <a:endParaRPr lang="en-CA" sz="2400" dirty="0"/>
          </a:p>
        </p:txBody>
      </p:sp>
      <p:sp>
        <p:nvSpPr>
          <p:cNvPr id="4" name="Slide Number Placeholder 3">
            <a:extLst>
              <a:ext uri="{FF2B5EF4-FFF2-40B4-BE49-F238E27FC236}">
                <a16:creationId xmlns:a16="http://schemas.microsoft.com/office/drawing/2014/main" id="{6F172E88-8AD2-AB71-6B2D-3F8E35D71892}"/>
              </a:ext>
            </a:extLst>
          </p:cNvPr>
          <p:cNvSpPr>
            <a:spLocks noGrp="1"/>
          </p:cNvSpPr>
          <p:nvPr>
            <p:ph type="sldNum" sz="quarter" idx="12"/>
          </p:nvPr>
        </p:nvSpPr>
        <p:spPr/>
        <p:txBody>
          <a:bodyPr/>
          <a:lstStyle/>
          <a:p>
            <a:fld id="{34B7E4EF-A1BD-40F4-AB7B-04F084DD991D}" type="slidenum">
              <a:rPr lang="en-US" smtClean="0"/>
              <a:t>5</a:t>
            </a:fld>
            <a:endParaRPr lang="en-US"/>
          </a:p>
        </p:txBody>
      </p:sp>
    </p:spTree>
    <p:extLst>
      <p:ext uri="{BB962C8B-B14F-4D97-AF65-F5344CB8AC3E}">
        <p14:creationId xmlns:p14="http://schemas.microsoft.com/office/powerpoint/2010/main" val="1629298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543EA-AD93-E99B-94BC-BFC55EAC995A}"/>
              </a:ext>
            </a:extLst>
          </p:cNvPr>
          <p:cNvSpPr>
            <a:spLocks noGrp="1"/>
          </p:cNvSpPr>
          <p:nvPr>
            <p:ph type="title"/>
          </p:nvPr>
        </p:nvSpPr>
        <p:spPr/>
        <p:txBody>
          <a:bodyPr/>
          <a:lstStyle/>
          <a:p>
            <a:r>
              <a:rPr lang="en-CA" dirty="0"/>
              <a:t>Premillennial Dispensationalism</a:t>
            </a:r>
          </a:p>
        </p:txBody>
      </p:sp>
      <p:sp>
        <p:nvSpPr>
          <p:cNvPr id="3" name="Content Placeholder 2">
            <a:extLst>
              <a:ext uri="{FF2B5EF4-FFF2-40B4-BE49-F238E27FC236}">
                <a16:creationId xmlns:a16="http://schemas.microsoft.com/office/drawing/2014/main" id="{221F435B-A706-8F3F-813E-E2EAA74C8611}"/>
              </a:ext>
            </a:extLst>
          </p:cNvPr>
          <p:cNvSpPr>
            <a:spLocks noGrp="1"/>
          </p:cNvSpPr>
          <p:nvPr>
            <p:ph idx="1"/>
          </p:nvPr>
        </p:nvSpPr>
        <p:spPr/>
        <p:txBody>
          <a:bodyPr>
            <a:normAutofit/>
          </a:bodyPr>
          <a:lstStyle/>
          <a:p>
            <a:pPr marL="342900" indent="-342900">
              <a:buFont typeface="+mj-lt"/>
              <a:buAutoNum type="arabicPeriod"/>
            </a:pPr>
            <a:r>
              <a:rPr lang="en-US" sz="2400" dirty="0"/>
              <a:t>Christ offered to the Jews the Davidic kingdom in the first century. They rejected it, and it was postponed until the future.</a:t>
            </a:r>
          </a:p>
          <a:p>
            <a:pPr marL="342900" indent="-342900">
              <a:buFont typeface="+mj-lt"/>
              <a:buAutoNum type="arabicPeriod"/>
            </a:pPr>
            <a:r>
              <a:rPr lang="en-US" sz="2400" dirty="0"/>
              <a:t>The current church age is a “parenthesis” unknown to the Old Testament prophets.</a:t>
            </a:r>
          </a:p>
          <a:p>
            <a:pPr marL="342900" indent="-342900">
              <a:buFont typeface="+mj-lt"/>
              <a:buAutoNum type="arabicPeriod"/>
            </a:pPr>
            <a:r>
              <a:rPr lang="en-US" sz="2400" dirty="0"/>
              <a:t>God has separate programs for the church and Israel.</a:t>
            </a:r>
          </a:p>
          <a:p>
            <a:pPr marL="342900" indent="-342900">
              <a:buFont typeface="+mj-lt"/>
              <a:buAutoNum type="arabicPeriod"/>
            </a:pPr>
            <a:r>
              <a:rPr lang="en-US" sz="2400" dirty="0"/>
              <a:t>The church will ultimately lose influence in the world and become corrupted or apostate toward the end of the church age.</a:t>
            </a:r>
          </a:p>
        </p:txBody>
      </p:sp>
      <p:sp>
        <p:nvSpPr>
          <p:cNvPr id="4" name="Slide Number Placeholder 3">
            <a:extLst>
              <a:ext uri="{FF2B5EF4-FFF2-40B4-BE49-F238E27FC236}">
                <a16:creationId xmlns:a16="http://schemas.microsoft.com/office/drawing/2014/main" id="{807FE1EC-DCFB-3F73-0E43-543719663430}"/>
              </a:ext>
            </a:extLst>
          </p:cNvPr>
          <p:cNvSpPr>
            <a:spLocks noGrp="1"/>
          </p:cNvSpPr>
          <p:nvPr>
            <p:ph type="sldNum" sz="quarter" idx="12"/>
          </p:nvPr>
        </p:nvSpPr>
        <p:spPr/>
        <p:txBody>
          <a:bodyPr/>
          <a:lstStyle/>
          <a:p>
            <a:fld id="{34B7E4EF-A1BD-40F4-AB7B-04F084DD991D}" type="slidenum">
              <a:rPr lang="en-US" smtClean="0"/>
              <a:t>6</a:t>
            </a:fld>
            <a:endParaRPr lang="en-US"/>
          </a:p>
        </p:txBody>
      </p:sp>
    </p:spTree>
    <p:extLst>
      <p:ext uri="{BB962C8B-B14F-4D97-AF65-F5344CB8AC3E}">
        <p14:creationId xmlns:p14="http://schemas.microsoft.com/office/powerpoint/2010/main" val="3282308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543EA-AD93-E99B-94BC-BFC55EAC995A}"/>
              </a:ext>
            </a:extLst>
          </p:cNvPr>
          <p:cNvSpPr>
            <a:spLocks noGrp="1"/>
          </p:cNvSpPr>
          <p:nvPr>
            <p:ph type="title"/>
          </p:nvPr>
        </p:nvSpPr>
        <p:spPr/>
        <p:txBody>
          <a:bodyPr/>
          <a:lstStyle/>
          <a:p>
            <a:r>
              <a:rPr lang="en-CA" dirty="0"/>
              <a:t>Premillennial Dispensationalism</a:t>
            </a:r>
          </a:p>
        </p:txBody>
      </p:sp>
      <p:sp>
        <p:nvSpPr>
          <p:cNvPr id="3" name="Content Placeholder 2">
            <a:extLst>
              <a:ext uri="{FF2B5EF4-FFF2-40B4-BE49-F238E27FC236}">
                <a16:creationId xmlns:a16="http://schemas.microsoft.com/office/drawing/2014/main" id="{221F435B-A706-8F3F-813E-E2EAA74C8611}"/>
              </a:ext>
            </a:extLst>
          </p:cNvPr>
          <p:cNvSpPr>
            <a:spLocks noGrp="1"/>
          </p:cNvSpPr>
          <p:nvPr>
            <p:ph idx="1"/>
          </p:nvPr>
        </p:nvSpPr>
        <p:spPr/>
        <p:txBody>
          <a:bodyPr>
            <a:normAutofit lnSpcReduction="10000"/>
          </a:bodyPr>
          <a:lstStyle/>
          <a:p>
            <a:pPr marL="457200" indent="-457200">
              <a:buFont typeface="+mj-lt"/>
              <a:buAutoNum type="arabicPeriod" startAt="5"/>
            </a:pPr>
            <a:r>
              <a:rPr lang="en-US" sz="2400" dirty="0"/>
              <a:t>Christ will return secretly to rapture his saints before the great tribulation.</a:t>
            </a:r>
          </a:p>
          <a:p>
            <a:pPr marL="342900" indent="-342900">
              <a:buFont typeface="+mj-lt"/>
              <a:buAutoNum type="arabicPeriod" startAt="5"/>
            </a:pPr>
            <a:r>
              <a:rPr lang="en-US" sz="2400" dirty="0"/>
              <a:t>After the tribulation Christ will return to earth to administer a Jewish political kingdom based in Jerusalem for one thousand years. Satan will be bound, and the temple will be rebuilt and the sacrificial system reinstituted.</a:t>
            </a:r>
          </a:p>
          <a:p>
            <a:pPr marL="342900" indent="-342900">
              <a:buFont typeface="+mj-lt"/>
              <a:buAutoNum type="arabicPeriod" startAt="5"/>
            </a:pPr>
            <a:r>
              <a:rPr lang="en-US" sz="2400" dirty="0"/>
              <a:t>Near the end of the millennium, Satan will be released and Christ will be attacked at Jerusalem.</a:t>
            </a:r>
          </a:p>
          <a:p>
            <a:pPr marL="342900" indent="-342900">
              <a:buFont typeface="+mj-lt"/>
              <a:buAutoNum type="arabicPeriod" startAt="5"/>
            </a:pPr>
            <a:r>
              <a:rPr lang="en-US" sz="2400" dirty="0"/>
              <a:t>Christ will call down judgment from heaven and destroy his enemies. The (second) resurrection and the judgment of the wicked will occur, initiating the eternal order.</a:t>
            </a:r>
          </a:p>
          <a:p>
            <a:pPr marL="342900" indent="-342900">
              <a:buFont typeface="+mj-lt"/>
              <a:buAutoNum type="arabicPeriod" startAt="5"/>
            </a:pPr>
            <a:endParaRPr lang="en-CA" sz="2400" dirty="0"/>
          </a:p>
        </p:txBody>
      </p:sp>
      <p:sp>
        <p:nvSpPr>
          <p:cNvPr id="4" name="Slide Number Placeholder 3">
            <a:extLst>
              <a:ext uri="{FF2B5EF4-FFF2-40B4-BE49-F238E27FC236}">
                <a16:creationId xmlns:a16="http://schemas.microsoft.com/office/drawing/2014/main" id="{807FE1EC-DCFB-3F73-0E43-543719663430}"/>
              </a:ext>
            </a:extLst>
          </p:cNvPr>
          <p:cNvSpPr>
            <a:spLocks noGrp="1"/>
          </p:cNvSpPr>
          <p:nvPr>
            <p:ph type="sldNum" sz="quarter" idx="12"/>
          </p:nvPr>
        </p:nvSpPr>
        <p:spPr/>
        <p:txBody>
          <a:bodyPr/>
          <a:lstStyle/>
          <a:p>
            <a:fld id="{34B7E4EF-A1BD-40F4-AB7B-04F084DD991D}" type="slidenum">
              <a:rPr lang="en-US" smtClean="0"/>
              <a:t>7</a:t>
            </a:fld>
            <a:endParaRPr lang="en-US"/>
          </a:p>
        </p:txBody>
      </p:sp>
    </p:spTree>
    <p:extLst>
      <p:ext uri="{BB962C8B-B14F-4D97-AF65-F5344CB8AC3E}">
        <p14:creationId xmlns:p14="http://schemas.microsoft.com/office/powerpoint/2010/main" val="1447079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E9686-A0EF-893C-7FA4-E84B705BF3F7}"/>
              </a:ext>
            </a:extLst>
          </p:cNvPr>
          <p:cNvSpPr>
            <a:spLocks noGrp="1"/>
          </p:cNvSpPr>
          <p:nvPr>
            <p:ph type="title"/>
          </p:nvPr>
        </p:nvSpPr>
        <p:spPr/>
        <p:txBody>
          <a:bodyPr/>
          <a:lstStyle/>
          <a:p>
            <a:r>
              <a:rPr lang="en-CA" dirty="0"/>
              <a:t>A-millennialism</a:t>
            </a:r>
          </a:p>
        </p:txBody>
      </p:sp>
      <p:sp>
        <p:nvSpPr>
          <p:cNvPr id="3" name="Content Placeholder 2">
            <a:extLst>
              <a:ext uri="{FF2B5EF4-FFF2-40B4-BE49-F238E27FC236}">
                <a16:creationId xmlns:a16="http://schemas.microsoft.com/office/drawing/2014/main" id="{A0367EF1-8B03-C93A-3EEC-D7BB2216D4D0}"/>
              </a:ext>
            </a:extLst>
          </p:cNvPr>
          <p:cNvSpPr>
            <a:spLocks noGrp="1"/>
          </p:cNvSpPr>
          <p:nvPr>
            <p:ph idx="1"/>
          </p:nvPr>
        </p:nvSpPr>
        <p:spPr/>
        <p:txBody>
          <a:bodyPr>
            <a:normAutofit/>
          </a:bodyPr>
          <a:lstStyle/>
          <a:p>
            <a:pPr marL="1028700" marR="0" indent="-342900" algn="just">
              <a:lnSpc>
                <a:spcPct val="107000"/>
              </a:lnSpc>
              <a:spcBef>
                <a:spcPts val="900"/>
              </a:spcBef>
              <a:spcAft>
                <a:spcPts val="0"/>
              </a:spcAft>
              <a:buFont typeface="+mj-lt"/>
              <a:buAutoNum type="arabicPeriod"/>
              <a:tabLst>
                <a:tab pos="457200" algn="l"/>
              </a:tabLst>
            </a:pPr>
            <a:r>
              <a:rPr lang="en-US" sz="2400" dirty="0">
                <a:effectLst/>
                <a:latin typeface="Calibri" panose="020F0502020204030204" pitchFamily="34" charset="0"/>
                <a:ea typeface="Calibri" panose="020F0502020204030204" pitchFamily="34" charset="0"/>
              </a:rPr>
              <a:t>The church age is the kingdom era prophesied in the Old Testament, as the New Testament church becomes the Israel of God.</a:t>
            </a:r>
            <a:endParaRPr lang="en-CA" sz="2400" dirty="0">
              <a:effectLst/>
              <a:latin typeface="Times New Roman" panose="02020603050405020304" pitchFamily="18" charset="0"/>
              <a:ea typeface="Calibri" panose="020F0502020204030204" pitchFamily="34" charset="0"/>
            </a:endParaRPr>
          </a:p>
          <a:p>
            <a:pPr marL="1028700" marR="0" indent="-342900" algn="just">
              <a:lnSpc>
                <a:spcPct val="107000"/>
              </a:lnSpc>
              <a:spcBef>
                <a:spcPts val="0"/>
              </a:spcBef>
              <a:spcAft>
                <a:spcPts val="0"/>
              </a:spcAft>
              <a:buFont typeface="+mj-lt"/>
              <a:buAutoNum type="arabicPeriod"/>
              <a:tabLst>
                <a:tab pos="457200" algn="l"/>
              </a:tabLst>
            </a:pPr>
            <a:r>
              <a:rPr lang="en-US" sz="2400" dirty="0">
                <a:effectLst/>
                <a:latin typeface="Calibri" panose="020F0502020204030204" pitchFamily="34" charset="0"/>
                <a:ea typeface="Calibri" panose="020F0502020204030204" pitchFamily="34" charset="0"/>
              </a:rPr>
              <a:t>Satan was bound during Jesus’s earthly ministry, restraining him while the gospel is being preached in the world.</a:t>
            </a:r>
            <a:endParaRPr lang="en-CA" sz="2400" dirty="0">
              <a:effectLst/>
              <a:latin typeface="Times New Roman" panose="02020603050405020304" pitchFamily="18" charset="0"/>
              <a:ea typeface="Calibri" panose="020F0502020204030204" pitchFamily="34" charset="0"/>
            </a:endParaRPr>
          </a:p>
          <a:p>
            <a:pPr marL="1028700" marR="0" indent="-342900" algn="just">
              <a:lnSpc>
                <a:spcPct val="107000"/>
              </a:lnSpc>
              <a:spcBef>
                <a:spcPts val="0"/>
              </a:spcBef>
              <a:spcAft>
                <a:spcPts val="0"/>
              </a:spcAft>
              <a:buFont typeface="+mj-lt"/>
              <a:buAutoNum type="arabicPeriod"/>
              <a:tabLst>
                <a:tab pos="457200" algn="l"/>
              </a:tabLst>
            </a:pPr>
            <a:r>
              <a:rPr lang="en-US" sz="2400" dirty="0">
                <a:effectLst/>
                <a:latin typeface="Calibri" panose="020F0502020204030204" pitchFamily="34" charset="0"/>
                <a:ea typeface="Calibri" panose="020F0502020204030204" pitchFamily="34" charset="0"/>
              </a:rPr>
              <a:t>Insofar as Christ presently rules in the hearts of believers, they will have some influence on culture while living out their faith.</a:t>
            </a:r>
            <a:endParaRPr lang="en-CA" sz="2400" dirty="0">
              <a:effectLst/>
              <a:latin typeface="Times New Roman" panose="02020603050405020304" pitchFamily="18" charset="0"/>
              <a:ea typeface="Calibri" panose="020F0502020204030204" pitchFamily="34" charset="0"/>
            </a:endParaRPr>
          </a:p>
          <a:p>
            <a:pPr marL="1028700" marR="0" indent="-342900" algn="just">
              <a:lnSpc>
                <a:spcPct val="107000"/>
              </a:lnSpc>
              <a:spcBef>
                <a:spcPts val="0"/>
              </a:spcBef>
              <a:spcAft>
                <a:spcPts val="0"/>
              </a:spcAft>
              <a:buFont typeface="+mj-lt"/>
              <a:buAutoNum type="arabicPeriod"/>
              <a:tabLst>
                <a:tab pos="457200" algn="l"/>
              </a:tabLst>
            </a:pPr>
            <a:r>
              <a:rPr lang="en-US" sz="2400" dirty="0">
                <a:effectLst/>
                <a:latin typeface="Calibri" panose="020F0502020204030204" pitchFamily="34" charset="0"/>
                <a:ea typeface="Calibri" panose="020F0502020204030204" pitchFamily="34" charset="0"/>
              </a:rPr>
              <a:t>Toward the end evil’s growth will accelerate, culminating in the great tribulation and a personal antichrist.</a:t>
            </a:r>
            <a:endParaRPr lang="en-CA" sz="2400" dirty="0">
              <a:effectLst/>
              <a:latin typeface="Times New Roman" panose="02020603050405020304" pitchFamily="18" charset="0"/>
              <a:ea typeface="Calibri" panose="020F0502020204030204" pitchFamily="34" charset="0"/>
            </a:endParaRPr>
          </a:p>
        </p:txBody>
      </p:sp>
      <p:sp>
        <p:nvSpPr>
          <p:cNvPr id="4" name="Slide Number Placeholder 3">
            <a:extLst>
              <a:ext uri="{FF2B5EF4-FFF2-40B4-BE49-F238E27FC236}">
                <a16:creationId xmlns:a16="http://schemas.microsoft.com/office/drawing/2014/main" id="{4053764E-12F6-09C3-C926-ABD3E1900C8B}"/>
              </a:ext>
            </a:extLst>
          </p:cNvPr>
          <p:cNvSpPr>
            <a:spLocks noGrp="1"/>
          </p:cNvSpPr>
          <p:nvPr>
            <p:ph type="sldNum" sz="quarter" idx="12"/>
          </p:nvPr>
        </p:nvSpPr>
        <p:spPr/>
        <p:txBody>
          <a:bodyPr/>
          <a:lstStyle/>
          <a:p>
            <a:fld id="{34B7E4EF-A1BD-40F4-AB7B-04F084DD991D}" type="slidenum">
              <a:rPr lang="en-US" smtClean="0"/>
              <a:t>8</a:t>
            </a:fld>
            <a:endParaRPr lang="en-US"/>
          </a:p>
        </p:txBody>
      </p:sp>
    </p:spTree>
    <p:extLst>
      <p:ext uri="{BB962C8B-B14F-4D97-AF65-F5344CB8AC3E}">
        <p14:creationId xmlns:p14="http://schemas.microsoft.com/office/powerpoint/2010/main" val="592826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E9686-A0EF-893C-7FA4-E84B705BF3F7}"/>
              </a:ext>
            </a:extLst>
          </p:cNvPr>
          <p:cNvSpPr>
            <a:spLocks noGrp="1"/>
          </p:cNvSpPr>
          <p:nvPr>
            <p:ph type="title"/>
          </p:nvPr>
        </p:nvSpPr>
        <p:spPr/>
        <p:txBody>
          <a:bodyPr/>
          <a:lstStyle/>
          <a:p>
            <a:r>
              <a:rPr lang="en-CA" dirty="0"/>
              <a:t>A-millennialism</a:t>
            </a:r>
          </a:p>
        </p:txBody>
      </p:sp>
      <p:sp>
        <p:nvSpPr>
          <p:cNvPr id="3" name="Content Placeholder 2">
            <a:extLst>
              <a:ext uri="{FF2B5EF4-FFF2-40B4-BE49-F238E27FC236}">
                <a16:creationId xmlns:a16="http://schemas.microsoft.com/office/drawing/2014/main" id="{A0367EF1-8B03-C93A-3EEC-D7BB2216D4D0}"/>
              </a:ext>
            </a:extLst>
          </p:cNvPr>
          <p:cNvSpPr>
            <a:spLocks noGrp="1"/>
          </p:cNvSpPr>
          <p:nvPr>
            <p:ph idx="1"/>
          </p:nvPr>
        </p:nvSpPr>
        <p:spPr/>
        <p:txBody>
          <a:bodyPr>
            <a:normAutofit/>
          </a:bodyPr>
          <a:lstStyle/>
          <a:p>
            <a:pPr marL="1143000" marR="0" indent="-457200" algn="just">
              <a:lnSpc>
                <a:spcPct val="107000"/>
              </a:lnSpc>
              <a:spcBef>
                <a:spcPts val="0"/>
              </a:spcBef>
              <a:spcAft>
                <a:spcPts val="0"/>
              </a:spcAft>
              <a:buFont typeface="+mj-lt"/>
              <a:buAutoNum type="arabicPeriod" startAt="5"/>
              <a:tabLst>
                <a:tab pos="457200" algn="l"/>
              </a:tabLst>
            </a:pPr>
            <a:r>
              <a:rPr lang="en-US" sz="2000" dirty="0">
                <a:effectLst/>
                <a:latin typeface="Calibri" panose="020F0502020204030204" pitchFamily="34" charset="0"/>
                <a:ea typeface="Calibri" panose="020F0502020204030204" pitchFamily="34" charset="0"/>
              </a:rPr>
              <a:t>“Christ will return to end history, resurrect and judge all men, and establish the eternal order. The eternal</a:t>
            </a:r>
            <a:r>
              <a:rPr lang="en-US" sz="2000" dirty="0">
                <a:solidFill>
                  <a:srgbClr val="FF8017"/>
                </a:solidFill>
                <a:effectLst/>
                <a:latin typeface="#Libronix User Interface"/>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rPr>
              <a:t>destiny of the redeemed may be either in heaven or in a totally renovated new earth.”</a:t>
            </a:r>
            <a:r>
              <a:rPr lang="en-US" sz="2000" u="sng" baseline="30000" dirty="0">
                <a:solidFill>
                  <a:srgbClr val="0563C1"/>
                </a:solidFill>
                <a:effectLst/>
                <a:latin typeface="Calibri" panose="020F0502020204030204" pitchFamily="34" charset="0"/>
                <a:ea typeface="Calibri" panose="020F0502020204030204" pitchFamily="34" charset="0"/>
                <a:hlinkClick r:id="rId2"/>
              </a:rPr>
              <a:t>2</a:t>
            </a:r>
            <a:endParaRPr lang="en-CA" sz="2000" dirty="0">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endParaRPr lang="en-US" sz="2000" dirty="0">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r>
              <a:rPr lang="en-US" sz="2000" dirty="0">
                <a:effectLst/>
                <a:latin typeface="Times New Roman" panose="02020603050405020304" pitchFamily="18" charset="0"/>
                <a:ea typeface="Calibri" panose="020F0502020204030204" pitchFamily="34" charset="0"/>
              </a:rPr>
              <a:t>Gentry, </a:t>
            </a:r>
            <a:r>
              <a:rPr lang="en-US" sz="2000" i="1" dirty="0">
                <a:effectLst/>
                <a:latin typeface="Times New Roman" panose="02020603050405020304" pitchFamily="18" charset="0"/>
                <a:ea typeface="Calibri" panose="020F0502020204030204" pitchFamily="34" charset="0"/>
              </a:rPr>
              <a:t>He Shall Have Dominion</a:t>
            </a:r>
            <a:r>
              <a:rPr lang="en-US" sz="2000" dirty="0">
                <a:effectLst/>
                <a:latin typeface="Times New Roman" panose="02020603050405020304" pitchFamily="18" charset="0"/>
                <a:ea typeface="Calibri" panose="020F0502020204030204" pitchFamily="34" charset="0"/>
              </a:rPr>
              <a:t>, 57–58.</a:t>
            </a:r>
            <a:endParaRPr lang="en-CA" sz="2000" dirty="0">
              <a:effectLst/>
              <a:latin typeface="Times New Roman" panose="02020603050405020304" pitchFamily="18" charset="0"/>
              <a:ea typeface="Calibri" panose="020F0502020204030204" pitchFamily="34" charset="0"/>
            </a:endParaRPr>
          </a:p>
          <a:p>
            <a:pPr marL="342900" marR="0" indent="-342900">
              <a:lnSpc>
                <a:spcPct val="107000"/>
              </a:lnSpc>
              <a:spcBef>
                <a:spcPts val="0"/>
              </a:spcBef>
              <a:spcAft>
                <a:spcPts val="800"/>
              </a:spcAft>
              <a:buFont typeface="+mj-lt"/>
              <a:buAutoNum type="arabicPeriod"/>
            </a:pPr>
            <a:endParaRPr lang="en-CA" sz="2000" dirty="0">
              <a:effectLst/>
              <a:latin typeface="Times New Roman" panose="02020603050405020304" pitchFamily="18" charset="0"/>
              <a:ea typeface="Calibri" panose="020F0502020204030204" pitchFamily="34" charset="0"/>
            </a:endParaRPr>
          </a:p>
          <a:p>
            <a:pPr marL="342900" indent="-342900">
              <a:buFont typeface="+mj-lt"/>
              <a:buAutoNum type="arabicPeriod"/>
            </a:pPr>
            <a:endParaRPr lang="en-CA" sz="1800" dirty="0"/>
          </a:p>
        </p:txBody>
      </p:sp>
      <p:sp>
        <p:nvSpPr>
          <p:cNvPr id="4" name="Slide Number Placeholder 3">
            <a:extLst>
              <a:ext uri="{FF2B5EF4-FFF2-40B4-BE49-F238E27FC236}">
                <a16:creationId xmlns:a16="http://schemas.microsoft.com/office/drawing/2014/main" id="{4053764E-12F6-09C3-C926-ABD3E1900C8B}"/>
              </a:ext>
            </a:extLst>
          </p:cNvPr>
          <p:cNvSpPr>
            <a:spLocks noGrp="1"/>
          </p:cNvSpPr>
          <p:nvPr>
            <p:ph type="sldNum" sz="quarter" idx="12"/>
          </p:nvPr>
        </p:nvSpPr>
        <p:spPr/>
        <p:txBody>
          <a:bodyPr/>
          <a:lstStyle/>
          <a:p>
            <a:fld id="{34B7E4EF-A1BD-40F4-AB7B-04F084DD991D}" type="slidenum">
              <a:rPr lang="en-US" smtClean="0"/>
              <a:t>9</a:t>
            </a:fld>
            <a:endParaRPr lang="en-US"/>
          </a:p>
        </p:txBody>
      </p:sp>
    </p:spTree>
    <p:extLst>
      <p:ext uri="{BB962C8B-B14F-4D97-AF65-F5344CB8AC3E}">
        <p14:creationId xmlns:p14="http://schemas.microsoft.com/office/powerpoint/2010/main" val="4123854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RightStep">
      <a:dk1>
        <a:srgbClr val="000000"/>
      </a:dk1>
      <a:lt1>
        <a:srgbClr val="FFFFFF"/>
      </a:lt1>
      <a:dk2>
        <a:srgbClr val="233E30"/>
      </a:dk2>
      <a:lt2>
        <a:srgbClr val="E6EBEC"/>
      </a:lt2>
      <a:accent1>
        <a:srgbClr val="D2918A"/>
      </a:accent1>
      <a:accent2>
        <a:srgbClr val="C69A6C"/>
      </a:accent2>
      <a:accent3>
        <a:srgbClr val="AAA670"/>
      </a:accent3>
      <a:accent4>
        <a:srgbClr val="91AB60"/>
      </a:accent4>
      <a:accent5>
        <a:srgbClr val="81AE73"/>
      </a:accent5>
      <a:accent6>
        <a:srgbClr val="65B373"/>
      </a:accent6>
      <a:hlink>
        <a:srgbClr val="588C92"/>
      </a:hlink>
      <a:folHlink>
        <a:srgbClr val="848484"/>
      </a:folHlink>
    </a:clrScheme>
    <a:fontScheme name="Savon">
      <a:maj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70</TotalTime>
  <Words>1119</Words>
  <Application>Microsoft Office PowerPoint</Application>
  <PresentationFormat>Widescreen</PresentationFormat>
  <Paragraphs>105</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#Libronix User Interface</vt:lpstr>
      <vt:lpstr>Calibri</vt:lpstr>
      <vt:lpstr>Garamond</vt:lpstr>
      <vt:lpstr>Goudy Old Style</vt:lpstr>
      <vt:lpstr>Times New Roman</vt:lpstr>
      <vt:lpstr>SavonVTI</vt:lpstr>
      <vt:lpstr>The Last Days, the End Times, Signs of the Times</vt:lpstr>
      <vt:lpstr>Q: Are we in the last days? A: WHOSE LAST DAYS?</vt:lpstr>
      <vt:lpstr>Some key passages</vt:lpstr>
      <vt:lpstr>More key passages</vt:lpstr>
      <vt:lpstr>Coming of the Lord</vt:lpstr>
      <vt:lpstr>Premillennial Dispensationalism</vt:lpstr>
      <vt:lpstr>Premillennial Dispensationalism</vt:lpstr>
      <vt:lpstr>A-millennialism</vt:lpstr>
      <vt:lpstr>A-millennialism</vt:lpstr>
      <vt:lpstr>Historic Premillennialism</vt:lpstr>
      <vt:lpstr>Historic Premillennialism</vt:lpstr>
      <vt:lpstr>Postmillennialism</vt:lpstr>
      <vt:lpstr>Postmillennialism</vt:lpstr>
      <vt:lpstr>Postmillennialism</vt:lpstr>
      <vt:lpstr>Postmillennialism</vt:lpstr>
      <vt:lpstr>Postmillennialism</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Last Days, the End Times, Signs of the Times</dc:title>
  <dc:creator>Scott Jacobsen</dc:creator>
  <cp:lastModifiedBy>Scott Jacobsen</cp:lastModifiedBy>
  <cp:revision>3</cp:revision>
  <dcterms:created xsi:type="dcterms:W3CDTF">2023-05-10T21:18:47Z</dcterms:created>
  <dcterms:modified xsi:type="dcterms:W3CDTF">2023-05-10T22:29:28Z</dcterms:modified>
</cp:coreProperties>
</file>