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0"/>
  </p:notesMasterIdLst>
  <p:sldIdLst>
    <p:sldId id="256" r:id="rId2"/>
    <p:sldId id="296" r:id="rId3"/>
    <p:sldId id="304" r:id="rId4"/>
    <p:sldId id="297" r:id="rId5"/>
    <p:sldId id="272" r:id="rId6"/>
    <p:sldId id="273" r:id="rId7"/>
    <p:sldId id="274" r:id="rId8"/>
    <p:sldId id="275" r:id="rId9"/>
    <p:sldId id="276" r:id="rId10"/>
    <p:sldId id="266" r:id="rId11"/>
    <p:sldId id="277" r:id="rId12"/>
    <p:sldId id="278" r:id="rId13"/>
    <p:sldId id="279" r:id="rId14"/>
    <p:sldId id="300" r:id="rId15"/>
    <p:sldId id="303" r:id="rId16"/>
    <p:sldId id="301" r:id="rId17"/>
    <p:sldId id="302" r:id="rId18"/>
    <p:sldId id="29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82" d="100"/>
          <a:sy n="82" d="100"/>
        </p:scale>
        <p:origin x="6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7D29F-1E65-44F2-833F-F53A8B71F301}" type="datetimeFigureOut">
              <a:rPr lang="en-CA" smtClean="0"/>
              <a:t>2023-06-21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39D35-BB4C-48D2-B7B6-971747984642}" type="slidenum">
              <a:rPr lang="en-CA" smtClean="0"/>
              <a:t>‹#›</a:t>
            </a:fld>
            <a:endParaRPr lang="en-CA"/>
          </a:p>
        </p:txBody>
      </p:sp>
    </p:spTree>
    <p:extLst>
      <p:ext uri="{BB962C8B-B14F-4D97-AF65-F5344CB8AC3E}">
        <p14:creationId xmlns:p14="http://schemas.microsoft.com/office/powerpoint/2010/main" val="65022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C2B2E819-82E3-4082-A00F-2261174CC15F}" type="datetime1">
              <a:rPr lang="en-US" smtClean="0"/>
              <a:t>21-Jun-23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83345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6B82EF-D0F3-4272-A183-C54F5F3046D6}" type="datetime1">
              <a:rPr lang="en-US" smtClean="0"/>
              <a:t>21-Jun-23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3028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46806-BB75-429E-96E8-7B6C96D7D0A4}" type="datetime1">
              <a:rPr lang="en-US" smtClean="0"/>
              <a:t>21-Jun-23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9132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89A13E-1A00-4C76-B1BB-6DDF4D94C595}" type="datetime1">
              <a:rPr lang="en-US" smtClean="0"/>
              <a:t>21-Jun-23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1419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0CBE5EF2-6A2A-4BE4-BB87-302CA90E70BF}" type="datetime1">
              <a:rPr lang="en-US" smtClean="0"/>
              <a:t>21-Jun-23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212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2F84BC-53E3-412F-A00E-9E3BE42EAEC3}" type="datetime1">
              <a:rPr lang="en-US" smtClean="0"/>
              <a:t>21-Jun-23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9149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0B89399-7886-46EB-B4F6-52134ACB040D}" type="datetime1">
              <a:rPr lang="en-US" smtClean="0"/>
              <a:t>21-Jun-23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3139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42543C-3F91-4618-8649-646D9E1040AF}" type="datetime1">
              <a:rPr lang="en-US" smtClean="0"/>
              <a:t>21-Jun-23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7344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43AF9-D9FA-4890-BF6C-A8D413560CF8}" type="datetime1">
              <a:rPr lang="en-US" smtClean="0"/>
              <a:t>21-Jun-23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8514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A9E73243-8B14-4397-BF14-2AEF14C84DD9}" type="datetime1">
              <a:rPr lang="en-US" smtClean="0"/>
              <a:t>21-Jun-23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5756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FDD243F6-608B-4100-8D8F-2D066BCC4496}" type="datetime1">
              <a:rPr lang="en-US" smtClean="0"/>
              <a:t>21-Jun-23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8771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6990304-9255-4E1B-AA5A-1BBD34C4DA36}" type="datetime1">
              <a:rPr lang="en-US" smtClean="0"/>
              <a:t>21-Jun-23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785595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9" name="Rectangle 3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0F6163E5-0CE1-4EE0-B190-1549815EC7F9}"/>
              </a:ext>
            </a:extLst>
          </p:cNvPr>
          <p:cNvSpPr>
            <a:spLocks noGrp="1"/>
          </p:cNvSpPr>
          <p:nvPr>
            <p:ph type="ctrTitle"/>
          </p:nvPr>
        </p:nvSpPr>
        <p:spPr>
          <a:xfrm>
            <a:off x="1256493" y="1559768"/>
            <a:ext cx="2978281" cy="3135379"/>
          </a:xfrm>
        </p:spPr>
        <p:txBody>
          <a:bodyPr vert="horz" lIns="91440" tIns="45720" rIns="91440" bIns="45720" rtlCol="0">
            <a:normAutofit/>
          </a:bodyPr>
          <a:lstStyle/>
          <a:p>
            <a:r>
              <a:rPr lang="en-US" sz="4800" spc="0" dirty="0">
                <a:solidFill>
                  <a:schemeClr val="bg1"/>
                </a:solidFill>
              </a:rPr>
              <a:t>After Death Part II</a:t>
            </a:r>
          </a:p>
        </p:txBody>
      </p:sp>
      <p:sp>
        <p:nvSpPr>
          <p:cNvPr id="3" name="Subtitle 2">
            <a:extLst>
              <a:ext uri="{FF2B5EF4-FFF2-40B4-BE49-F238E27FC236}">
                <a16:creationId xmlns:a16="http://schemas.microsoft.com/office/drawing/2014/main" id="{B384F869-4E69-4AF8-9018-59EDBEEE0F85}"/>
              </a:ext>
            </a:extLst>
          </p:cNvPr>
          <p:cNvSpPr>
            <a:spLocks noGrp="1"/>
          </p:cNvSpPr>
          <p:nvPr>
            <p:ph type="subTitle" idx="1"/>
          </p:nvPr>
        </p:nvSpPr>
        <p:spPr>
          <a:xfrm>
            <a:off x="1256493" y="4708186"/>
            <a:ext cx="2978282" cy="992223"/>
          </a:xfrm>
        </p:spPr>
        <p:txBody>
          <a:bodyPr vert="horz" lIns="91440" tIns="45720" rIns="91440" bIns="45720" rtlCol="0">
            <a:normAutofit/>
          </a:bodyPr>
          <a:lstStyle/>
          <a:p>
            <a:pPr indent="-182880">
              <a:lnSpc>
                <a:spcPct val="100000"/>
              </a:lnSpc>
              <a:spcAft>
                <a:spcPts val="600"/>
              </a:spcAft>
              <a:buFont typeface="Garamond" pitchFamily="18" charset="0"/>
              <a:buChar char="◦"/>
            </a:pPr>
            <a:r>
              <a:rPr lang="en-US" sz="1400" dirty="0">
                <a:solidFill>
                  <a:schemeClr val="bg1"/>
                </a:solidFill>
              </a:rPr>
              <a:t>21 June 2023</a:t>
            </a:r>
          </a:p>
          <a:p>
            <a:pPr indent="-182880">
              <a:lnSpc>
                <a:spcPct val="100000"/>
              </a:lnSpc>
              <a:spcAft>
                <a:spcPts val="600"/>
              </a:spcAft>
              <a:buFont typeface="Garamond" pitchFamily="18" charset="0"/>
              <a:buChar char="◦"/>
            </a:pPr>
            <a:r>
              <a:rPr lang="en-US" sz="1400" dirty="0">
                <a:solidFill>
                  <a:schemeClr val="bg1"/>
                </a:solidFill>
              </a:rPr>
              <a:t>Mountain View Christian Church</a:t>
            </a:r>
          </a:p>
          <a:p>
            <a:pPr indent="-182880">
              <a:lnSpc>
                <a:spcPct val="100000"/>
              </a:lnSpc>
              <a:spcAft>
                <a:spcPts val="600"/>
              </a:spcAft>
              <a:buFont typeface="Garamond" pitchFamily="18" charset="0"/>
              <a:buChar char="◦"/>
            </a:pPr>
            <a:endParaRPr lang="en-US" sz="1400" dirty="0">
              <a:solidFill>
                <a:schemeClr val="bg1"/>
              </a:solidFill>
            </a:endParaRPr>
          </a:p>
        </p:txBody>
      </p:sp>
      <p:sp>
        <p:nvSpPr>
          <p:cNvPr id="41" name="Rectangle 3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9" name="Picture 4">
            <a:extLst>
              <a:ext uri="{FF2B5EF4-FFF2-40B4-BE49-F238E27FC236}">
                <a16:creationId xmlns:a16="http://schemas.microsoft.com/office/drawing/2014/main" id="{6A7F50BB-CFE6-4590-BE8F-F196F509479D}"/>
              </a:ext>
            </a:extLst>
          </p:cNvPr>
          <p:cNvPicPr>
            <a:picLocks noChangeAspect="1"/>
          </p:cNvPicPr>
          <p:nvPr/>
        </p:nvPicPr>
        <p:blipFill rotWithShape="1">
          <a:blip r:embed="rId3"/>
          <a:srcRect t="15393" r="-1" b="-1"/>
          <a:stretch/>
        </p:blipFill>
        <p:spPr>
          <a:xfrm>
            <a:off x="5346570" y="1682631"/>
            <a:ext cx="6202238" cy="3489612"/>
          </a:xfrm>
          <a:prstGeom prst="rect">
            <a:avLst/>
          </a:prstGeom>
        </p:spPr>
      </p:pic>
      <p:sp>
        <p:nvSpPr>
          <p:cNvPr id="6" name="Slide Number Placeholder 5">
            <a:extLst>
              <a:ext uri="{FF2B5EF4-FFF2-40B4-BE49-F238E27FC236}">
                <a16:creationId xmlns:a16="http://schemas.microsoft.com/office/drawing/2014/main" id="{2A9B1FF8-23FA-408F-9A1D-CEDAFF61B373}"/>
              </a:ext>
            </a:extLst>
          </p:cNvPr>
          <p:cNvSpPr>
            <a:spLocks noGrp="1"/>
          </p:cNvSpPr>
          <p:nvPr>
            <p:ph type="sldNum" sz="quarter" idx="12"/>
          </p:nvPr>
        </p:nvSpPr>
        <p:spPr/>
        <p:txBody>
          <a:bodyPr/>
          <a:lstStyle/>
          <a:p>
            <a:fld id="{34B7E4EF-A1BD-40F4-AB7B-04F084DD991D}" type="slidenum">
              <a:rPr lang="en-US" smtClean="0"/>
              <a:t>1</a:t>
            </a:fld>
            <a:endParaRPr lang="en-US" dirty="0"/>
          </a:p>
        </p:txBody>
      </p:sp>
    </p:spTree>
    <p:extLst>
      <p:ext uri="{BB962C8B-B14F-4D97-AF65-F5344CB8AC3E}">
        <p14:creationId xmlns:p14="http://schemas.microsoft.com/office/powerpoint/2010/main" val="2393025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636"/>
    </mc:Choice>
    <mc:Fallback xmlns="">
      <p:transition spd="slow" advTm="86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AA06-922C-4708-92D3-8693302F07AE}"/>
              </a:ext>
            </a:extLst>
          </p:cNvPr>
          <p:cNvSpPr>
            <a:spLocks noGrp="1"/>
          </p:cNvSpPr>
          <p:nvPr>
            <p:ph type="title"/>
          </p:nvPr>
        </p:nvSpPr>
        <p:spPr>
          <a:xfrm>
            <a:off x="676240" y="875324"/>
            <a:ext cx="3536510" cy="5093520"/>
          </a:xfrm>
        </p:spPr>
        <p:txBody>
          <a:bodyPr>
            <a:normAutofit/>
          </a:bodyPr>
          <a:lstStyle/>
          <a:p>
            <a:pPr algn="ctr"/>
            <a:r>
              <a:rPr lang="en-CA" sz="4400">
                <a:solidFill>
                  <a:schemeClr val="tx1"/>
                </a:solidFill>
              </a:rPr>
              <a:t>Heidelberg Catechism 1563</a:t>
            </a:r>
          </a:p>
        </p:txBody>
      </p:sp>
      <p:sp>
        <p:nvSpPr>
          <p:cNvPr id="3" name="Content Placeholder 2">
            <a:extLst>
              <a:ext uri="{FF2B5EF4-FFF2-40B4-BE49-F238E27FC236}">
                <a16:creationId xmlns:a16="http://schemas.microsoft.com/office/drawing/2014/main" id="{C65A39C8-3CFB-41BF-A812-A486C15671AC}"/>
              </a:ext>
            </a:extLst>
          </p:cNvPr>
          <p:cNvSpPr>
            <a:spLocks noGrp="1"/>
          </p:cNvSpPr>
          <p:nvPr>
            <p:ph idx="1"/>
          </p:nvPr>
        </p:nvSpPr>
        <p:spPr>
          <a:xfrm>
            <a:off x="5478124" y="559477"/>
            <a:ext cx="5647076" cy="5475563"/>
          </a:xfrm>
        </p:spPr>
        <p:txBody>
          <a:bodyPr anchor="ctr">
            <a:normAutofit fontScale="92500" lnSpcReduction="20000"/>
          </a:bodyPr>
          <a:lstStyle/>
          <a:p>
            <a:pPr marL="0" indent="0">
              <a:lnSpc>
                <a:spcPct val="100000"/>
              </a:lnSpc>
              <a:buNone/>
            </a:pPr>
            <a:endParaRPr lang="en-US"/>
          </a:p>
          <a:p>
            <a:pPr marL="0" indent="0">
              <a:lnSpc>
                <a:spcPct val="100000"/>
              </a:lnSpc>
              <a:buNone/>
            </a:pPr>
            <a:endParaRPr lang="en-US"/>
          </a:p>
          <a:p>
            <a:pPr marL="0" indent="0">
              <a:lnSpc>
                <a:spcPct val="100000"/>
              </a:lnSpc>
              <a:buNone/>
            </a:pPr>
            <a:r>
              <a:rPr lang="en-US" sz="2600"/>
              <a:t>QUESTION 52. What comfort is it to thee, that Christ SHALL COME AGAIN TO JUDGE THE QUICK AND THE DEAD?</a:t>
            </a:r>
          </a:p>
          <a:p>
            <a:pPr marL="0" indent="0">
              <a:lnSpc>
                <a:spcPct val="100000"/>
              </a:lnSpc>
              <a:buNone/>
            </a:pPr>
            <a:r>
              <a:rPr lang="en-US" sz="2600"/>
              <a:t>That in all my sorrows and persecutions, with uplifted head, I look for the selfsame One, who has before offered Himself for me to the judgment of God and removed from me all curse, to come again as Judge from heaven; who shall cast all His and my enemies into everlasting condemnation, but shall take me, with all His chosen ones, to Himself, into heavenly joy and glory.</a:t>
            </a:r>
          </a:p>
          <a:p>
            <a:pPr marL="0" indent="0">
              <a:lnSpc>
                <a:spcPct val="100000"/>
              </a:lnSpc>
              <a:buNone/>
            </a:pPr>
            <a:endParaRPr lang="en-US"/>
          </a:p>
          <a:p>
            <a:pPr marL="0" indent="0">
              <a:lnSpc>
                <a:spcPct val="100000"/>
              </a:lnSpc>
              <a:buNone/>
            </a:pPr>
            <a:endParaRPr lang="en-US"/>
          </a:p>
          <a:p>
            <a:pPr marL="0" indent="0">
              <a:lnSpc>
                <a:spcPct val="100000"/>
              </a:lnSpc>
              <a:buNone/>
            </a:pPr>
            <a:r>
              <a:rPr lang="en-US"/>
              <a:t>Heidelberg Catechism, Heidelberg Catechism, Revised Edition. (Cleveland, OH: Central Publishing House, 1907), 63.</a:t>
            </a:r>
            <a:endParaRPr lang="en-CA" dirty="0"/>
          </a:p>
        </p:txBody>
      </p:sp>
      <p:sp>
        <p:nvSpPr>
          <p:cNvPr id="4" name="Slide Number Placeholder 3">
            <a:extLst>
              <a:ext uri="{FF2B5EF4-FFF2-40B4-BE49-F238E27FC236}">
                <a16:creationId xmlns:a16="http://schemas.microsoft.com/office/drawing/2014/main" id="{599C1F9E-9BFD-401C-8ECF-5E95DB0E24CF}"/>
              </a:ext>
            </a:extLst>
          </p:cNvPr>
          <p:cNvSpPr>
            <a:spLocks noGrp="1"/>
          </p:cNvSpPr>
          <p:nvPr>
            <p:ph type="sldNum" sz="quarter" idx="12"/>
          </p:nvPr>
        </p:nvSpPr>
        <p:spPr>
          <a:xfrm>
            <a:off x="11066609" y="6307672"/>
            <a:ext cx="822960" cy="274320"/>
          </a:xfrm>
        </p:spPr>
        <p:txBody>
          <a:bodyPr>
            <a:normAutofit/>
          </a:bodyPr>
          <a:lstStyle/>
          <a:p>
            <a:pPr>
              <a:spcAft>
                <a:spcPts val="600"/>
              </a:spcAft>
            </a:pPr>
            <a:fld id="{34B7E4EF-A1BD-40F4-AB7B-04F084DD991D}" type="slidenum">
              <a:rPr lang="en-US" smtClean="0">
                <a:solidFill>
                  <a:schemeClr val="tx1"/>
                </a:solidFill>
              </a:rPr>
              <a:pPr>
                <a:spcAft>
                  <a:spcPts val="600"/>
                </a:spcAft>
              </a:pPr>
              <a:t>10</a:t>
            </a:fld>
            <a:endParaRPr lang="en-US">
              <a:solidFill>
                <a:schemeClr val="tx1"/>
              </a:solidFill>
            </a:endParaRPr>
          </a:p>
        </p:txBody>
      </p:sp>
    </p:spTree>
    <p:extLst>
      <p:ext uri="{BB962C8B-B14F-4D97-AF65-F5344CB8AC3E}">
        <p14:creationId xmlns:p14="http://schemas.microsoft.com/office/powerpoint/2010/main" val="390773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6F45-49DA-47D2-A0DA-80811A42D200}"/>
              </a:ext>
            </a:extLst>
          </p:cNvPr>
          <p:cNvSpPr>
            <a:spLocks noGrp="1"/>
          </p:cNvSpPr>
          <p:nvPr>
            <p:ph type="title"/>
          </p:nvPr>
        </p:nvSpPr>
        <p:spPr/>
        <p:txBody>
          <a:bodyPr/>
          <a:lstStyle/>
          <a:p>
            <a:r>
              <a:rPr lang="en-CA"/>
              <a:t>What is Judged?</a:t>
            </a:r>
            <a:endParaRPr lang="en-CA" dirty="0"/>
          </a:p>
        </p:txBody>
      </p:sp>
      <p:sp>
        <p:nvSpPr>
          <p:cNvPr id="3" name="Content Placeholder 2">
            <a:extLst>
              <a:ext uri="{FF2B5EF4-FFF2-40B4-BE49-F238E27FC236}">
                <a16:creationId xmlns:a16="http://schemas.microsoft.com/office/drawing/2014/main" id="{836080C7-A383-4DCC-B420-76BAFE4E1105}"/>
              </a:ext>
            </a:extLst>
          </p:cNvPr>
          <p:cNvSpPr>
            <a:spLocks noGrp="1"/>
          </p:cNvSpPr>
          <p:nvPr>
            <p:ph idx="1"/>
          </p:nvPr>
        </p:nvSpPr>
        <p:spPr/>
        <p:txBody>
          <a:bodyPr numCol="3">
            <a:normAutofit lnSpcReduction="10000"/>
          </a:bodyPr>
          <a:lstStyle/>
          <a:p>
            <a:pPr marL="0" indent="0">
              <a:buNone/>
            </a:pPr>
            <a:r>
              <a:rPr lang="en-CA" sz="2400" b="1"/>
              <a:t>What was done</a:t>
            </a:r>
          </a:p>
          <a:p>
            <a:pPr marL="0" indent="0">
              <a:buNone/>
            </a:pPr>
            <a:r>
              <a:rPr lang="en-CA" sz="2400"/>
              <a:t>2 Corinthians 5:10</a:t>
            </a:r>
          </a:p>
          <a:p>
            <a:pPr marL="0" indent="0">
              <a:buNone/>
            </a:pPr>
            <a:r>
              <a:rPr lang="en-CA" sz="2400"/>
              <a:t>Matthew 25:35–40</a:t>
            </a:r>
          </a:p>
          <a:p>
            <a:pPr marL="0" indent="0">
              <a:buNone/>
            </a:pPr>
            <a:r>
              <a:rPr lang="en-CA" sz="2400"/>
              <a:t>Revelation 20:12</a:t>
            </a:r>
          </a:p>
          <a:p>
            <a:pPr marL="0" indent="0">
              <a:buNone/>
            </a:pPr>
            <a:r>
              <a:rPr lang="en-CA" sz="2400"/>
              <a:t>1 Corinthians 3:8</a:t>
            </a:r>
          </a:p>
          <a:p>
            <a:pPr marL="0" indent="0">
              <a:buNone/>
            </a:pPr>
            <a:r>
              <a:rPr lang="en-CA" sz="2400"/>
              <a:t>1 Peter 1:17</a:t>
            </a:r>
          </a:p>
          <a:p>
            <a:pPr marL="0" indent="0">
              <a:buNone/>
            </a:pPr>
            <a:r>
              <a:rPr lang="en-CA" sz="2400"/>
              <a:t>Revelation 22:12</a:t>
            </a:r>
          </a:p>
          <a:p>
            <a:pPr marL="0" indent="0">
              <a:buNone/>
            </a:pPr>
            <a:r>
              <a:rPr lang="en-CA" sz="2400"/>
              <a:t>Ephesians 6:8</a:t>
            </a:r>
          </a:p>
          <a:p>
            <a:pPr marL="0" indent="0">
              <a:buNone/>
            </a:pPr>
            <a:r>
              <a:rPr lang="en-CA" sz="2400"/>
              <a:t>Hebrews 6:10</a:t>
            </a:r>
          </a:p>
          <a:p>
            <a:pPr marL="0" indent="0">
              <a:buNone/>
            </a:pPr>
            <a:r>
              <a:rPr lang="en-CA" sz="2400" b="1"/>
              <a:t>Words Uttered</a:t>
            </a:r>
          </a:p>
          <a:p>
            <a:pPr marL="0" indent="0">
              <a:buNone/>
            </a:pPr>
            <a:r>
              <a:rPr lang="en-CA" sz="2400"/>
              <a:t>Matthew 12:36</a:t>
            </a:r>
          </a:p>
          <a:p>
            <a:pPr marL="0" indent="0">
              <a:buNone/>
            </a:pPr>
            <a:r>
              <a:rPr lang="en-CA" sz="2400"/>
              <a:t>1 Corinthians 4:5</a:t>
            </a:r>
          </a:p>
          <a:p>
            <a:pPr marL="0" indent="0">
              <a:buNone/>
            </a:pPr>
            <a:r>
              <a:rPr lang="en-CA" sz="2400"/>
              <a:t>Romans 2:16</a:t>
            </a:r>
          </a:p>
          <a:p>
            <a:pPr marL="0" indent="0">
              <a:buNone/>
            </a:pPr>
            <a:r>
              <a:rPr lang="en-CA" sz="2400"/>
              <a:t>Luke 12:2</a:t>
            </a:r>
          </a:p>
          <a:p>
            <a:pPr marL="0" indent="0">
              <a:buNone/>
            </a:pPr>
            <a:r>
              <a:rPr lang="en-CA" sz="2400"/>
              <a:t>Matthew 6:4</a:t>
            </a:r>
          </a:p>
          <a:p>
            <a:pPr marL="0" indent="0">
              <a:buNone/>
            </a:pPr>
            <a:r>
              <a:rPr lang="en-CA" sz="2400"/>
              <a:t>Matthew 6:6</a:t>
            </a:r>
          </a:p>
          <a:p>
            <a:pPr marL="0" indent="0">
              <a:buNone/>
            </a:pPr>
            <a:r>
              <a:rPr lang="en-CA" sz="2400"/>
              <a:t>Matthew 6:18</a:t>
            </a:r>
          </a:p>
          <a:p>
            <a:pPr marL="0" indent="0">
              <a:buNone/>
            </a:pPr>
            <a:r>
              <a:rPr lang="en-CA" sz="2400"/>
              <a:t>Matthew 10:26</a:t>
            </a:r>
          </a:p>
          <a:p>
            <a:pPr marL="0" indent="0">
              <a:buNone/>
            </a:pPr>
            <a:r>
              <a:rPr lang="en-CA" sz="2400"/>
              <a:t>1 Timothy 5:24–25</a:t>
            </a:r>
          </a:p>
          <a:p>
            <a:pPr marL="0" indent="0">
              <a:buNone/>
            </a:pPr>
            <a:r>
              <a:rPr lang="en-CA" sz="2400" b="1"/>
              <a:t>Sins of Believers</a:t>
            </a:r>
          </a:p>
          <a:p>
            <a:pPr marL="0" indent="0">
              <a:buNone/>
            </a:pPr>
            <a:r>
              <a:rPr lang="en-CA" sz="2400"/>
              <a:t>Isaiah 64:6</a:t>
            </a:r>
          </a:p>
          <a:p>
            <a:pPr marL="0" indent="0">
              <a:buNone/>
            </a:pPr>
            <a:r>
              <a:rPr lang="en-CA" sz="2400"/>
              <a:t>Romans 3:23</a:t>
            </a:r>
          </a:p>
          <a:p>
            <a:pPr marL="0" indent="0">
              <a:buNone/>
            </a:pPr>
            <a:r>
              <a:rPr lang="en-CA" sz="2400"/>
              <a:t>James 3:2</a:t>
            </a:r>
          </a:p>
          <a:p>
            <a:pPr marL="0" indent="0">
              <a:buNone/>
            </a:pPr>
            <a:r>
              <a:rPr lang="en-CA" sz="2400"/>
              <a:t>1 Corinthians 3:10–15</a:t>
            </a:r>
            <a:endParaRPr lang="en-CA" sz="2400" dirty="0"/>
          </a:p>
        </p:txBody>
      </p:sp>
      <p:sp>
        <p:nvSpPr>
          <p:cNvPr id="4" name="Slide Number Placeholder 3">
            <a:extLst>
              <a:ext uri="{FF2B5EF4-FFF2-40B4-BE49-F238E27FC236}">
                <a16:creationId xmlns:a16="http://schemas.microsoft.com/office/drawing/2014/main" id="{27E4C63C-3F5A-4E45-8EFA-6055B36C4165}"/>
              </a:ext>
            </a:extLst>
          </p:cNvPr>
          <p:cNvSpPr>
            <a:spLocks noGrp="1"/>
          </p:cNvSpPr>
          <p:nvPr>
            <p:ph type="sldNum" sz="quarter" idx="12"/>
          </p:nvPr>
        </p:nvSpPr>
        <p:spPr/>
        <p:txBody>
          <a:bodyPr/>
          <a:lstStyle/>
          <a:p>
            <a:fld id="{34B7E4EF-A1BD-40F4-AB7B-04F084DD991D}" type="slidenum">
              <a:rPr lang="en-US" smtClean="0"/>
              <a:t>11</a:t>
            </a:fld>
            <a:endParaRPr lang="en-US"/>
          </a:p>
        </p:txBody>
      </p:sp>
    </p:spTree>
    <p:extLst>
      <p:ext uri="{BB962C8B-B14F-4D97-AF65-F5344CB8AC3E}">
        <p14:creationId xmlns:p14="http://schemas.microsoft.com/office/powerpoint/2010/main" val="17390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F79D-546C-4188-8AAE-C3454D75F782}"/>
              </a:ext>
            </a:extLst>
          </p:cNvPr>
          <p:cNvSpPr>
            <a:spLocks noGrp="1"/>
          </p:cNvSpPr>
          <p:nvPr>
            <p:ph type="title"/>
          </p:nvPr>
        </p:nvSpPr>
        <p:spPr/>
        <p:txBody>
          <a:bodyPr/>
          <a:lstStyle/>
          <a:p>
            <a:r>
              <a:rPr lang="en-CA" dirty="0"/>
              <a:t>The Standard of Judgment</a:t>
            </a:r>
          </a:p>
        </p:txBody>
      </p:sp>
      <p:sp>
        <p:nvSpPr>
          <p:cNvPr id="3" name="Content Placeholder 2">
            <a:extLst>
              <a:ext uri="{FF2B5EF4-FFF2-40B4-BE49-F238E27FC236}">
                <a16:creationId xmlns:a16="http://schemas.microsoft.com/office/drawing/2014/main" id="{929A03C4-23A8-4878-B44B-85152C0FCBA4}"/>
              </a:ext>
            </a:extLst>
          </p:cNvPr>
          <p:cNvSpPr>
            <a:spLocks noGrp="1"/>
          </p:cNvSpPr>
          <p:nvPr>
            <p:ph idx="1"/>
          </p:nvPr>
        </p:nvSpPr>
        <p:spPr/>
        <p:txBody>
          <a:bodyPr numCol="2">
            <a:normAutofit lnSpcReduction="10000"/>
          </a:bodyPr>
          <a:lstStyle/>
          <a:p>
            <a:pPr marL="0" indent="0">
              <a:buNone/>
            </a:pPr>
            <a:r>
              <a:rPr lang="en-US" sz="2400" b="1" dirty="0"/>
              <a:t>By the Light</a:t>
            </a:r>
          </a:p>
          <a:p>
            <a:pPr marL="0" indent="0">
              <a:buNone/>
            </a:pPr>
            <a:r>
              <a:rPr lang="en-US" sz="2400" dirty="0"/>
              <a:t>Matthew 11:20–22</a:t>
            </a:r>
          </a:p>
          <a:p>
            <a:pPr marL="0" indent="0">
              <a:buNone/>
            </a:pPr>
            <a:r>
              <a:rPr lang="en-US" sz="2400" dirty="0"/>
              <a:t>Luke 16</a:t>
            </a:r>
          </a:p>
          <a:p>
            <a:pPr marL="0" indent="0">
              <a:buNone/>
            </a:pPr>
            <a:r>
              <a:rPr lang="en-US" sz="2400" dirty="0"/>
              <a:t>Luke 16:31</a:t>
            </a:r>
          </a:p>
          <a:p>
            <a:pPr marL="0" indent="0">
              <a:buNone/>
            </a:pPr>
            <a:r>
              <a:rPr lang="en-US" sz="2400" dirty="0"/>
              <a:t>Romans 1:18–21</a:t>
            </a:r>
          </a:p>
          <a:p>
            <a:pPr marL="0" indent="0">
              <a:buNone/>
            </a:pPr>
            <a:r>
              <a:rPr lang="en-US" sz="2400" dirty="0"/>
              <a:t>Romans 2</a:t>
            </a:r>
          </a:p>
          <a:p>
            <a:pPr marL="0" indent="0">
              <a:buNone/>
            </a:pPr>
            <a:r>
              <a:rPr lang="en-US" sz="2400" dirty="0"/>
              <a:t>Romans 2:12</a:t>
            </a:r>
          </a:p>
          <a:p>
            <a:pPr marL="0" indent="0">
              <a:buNone/>
            </a:pPr>
            <a:r>
              <a:rPr lang="en-US" sz="2400" dirty="0"/>
              <a:t>Romans 2:14–16</a:t>
            </a:r>
          </a:p>
          <a:p>
            <a:pPr marL="0" indent="0">
              <a:buNone/>
            </a:pPr>
            <a:r>
              <a:rPr lang="en-US" sz="2400" dirty="0"/>
              <a:t>Luke 12:47–48</a:t>
            </a:r>
          </a:p>
          <a:p>
            <a:pPr marL="0" indent="0">
              <a:buNone/>
            </a:pPr>
            <a:r>
              <a:rPr lang="en-US" sz="2400" b="1" dirty="0"/>
              <a:t>Relationship to Jesus</a:t>
            </a:r>
          </a:p>
          <a:p>
            <a:pPr marL="0" indent="0">
              <a:buNone/>
            </a:pPr>
            <a:r>
              <a:rPr lang="en-US" sz="2400" dirty="0"/>
              <a:t>John 3:18</a:t>
            </a:r>
          </a:p>
          <a:p>
            <a:pPr marL="0" indent="0">
              <a:buNone/>
            </a:pPr>
            <a:r>
              <a:rPr lang="en-US" sz="2400" dirty="0"/>
              <a:t>John 3:36</a:t>
            </a:r>
          </a:p>
          <a:p>
            <a:pPr marL="0" indent="0">
              <a:buNone/>
            </a:pPr>
            <a:r>
              <a:rPr lang="en-US" sz="2400" dirty="0"/>
              <a:t>John 5:24</a:t>
            </a:r>
          </a:p>
          <a:p>
            <a:pPr marL="0" indent="0">
              <a:buNone/>
            </a:pPr>
            <a:r>
              <a:rPr lang="en-US" sz="2400" dirty="0"/>
              <a:t>Romans 8:1</a:t>
            </a:r>
          </a:p>
          <a:p>
            <a:pPr marL="0" indent="0">
              <a:buNone/>
            </a:pPr>
            <a:endParaRPr lang="en-CA" sz="2400" dirty="0"/>
          </a:p>
        </p:txBody>
      </p:sp>
      <p:sp>
        <p:nvSpPr>
          <p:cNvPr id="4" name="Slide Number Placeholder 3">
            <a:extLst>
              <a:ext uri="{FF2B5EF4-FFF2-40B4-BE49-F238E27FC236}">
                <a16:creationId xmlns:a16="http://schemas.microsoft.com/office/drawing/2014/main" id="{597B4ADC-CEFB-4DE5-9F32-C654F0866546}"/>
              </a:ext>
            </a:extLst>
          </p:cNvPr>
          <p:cNvSpPr>
            <a:spLocks noGrp="1"/>
          </p:cNvSpPr>
          <p:nvPr>
            <p:ph type="sldNum" sz="quarter" idx="12"/>
          </p:nvPr>
        </p:nvSpPr>
        <p:spPr/>
        <p:txBody>
          <a:bodyPr/>
          <a:lstStyle/>
          <a:p>
            <a:fld id="{34B7E4EF-A1BD-40F4-AB7B-04F084DD991D}" type="slidenum">
              <a:rPr lang="en-US" smtClean="0"/>
              <a:t>12</a:t>
            </a:fld>
            <a:endParaRPr lang="en-US"/>
          </a:p>
        </p:txBody>
      </p:sp>
    </p:spTree>
    <p:extLst>
      <p:ext uri="{BB962C8B-B14F-4D97-AF65-F5344CB8AC3E}">
        <p14:creationId xmlns:p14="http://schemas.microsoft.com/office/powerpoint/2010/main" val="400609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5076-4B3F-4A21-BEDB-CEB407293081}"/>
              </a:ext>
            </a:extLst>
          </p:cNvPr>
          <p:cNvSpPr>
            <a:spLocks noGrp="1"/>
          </p:cNvSpPr>
          <p:nvPr>
            <p:ph type="title"/>
          </p:nvPr>
        </p:nvSpPr>
        <p:spPr/>
        <p:txBody>
          <a:bodyPr/>
          <a:lstStyle/>
          <a:p>
            <a:r>
              <a:rPr lang="en-CA" dirty="0"/>
              <a:t>According to Works?</a:t>
            </a:r>
          </a:p>
        </p:txBody>
      </p:sp>
      <p:sp>
        <p:nvSpPr>
          <p:cNvPr id="3" name="Content Placeholder 2">
            <a:extLst>
              <a:ext uri="{FF2B5EF4-FFF2-40B4-BE49-F238E27FC236}">
                <a16:creationId xmlns:a16="http://schemas.microsoft.com/office/drawing/2014/main" id="{5DCB53A4-1D6A-4549-A071-319D541C60AC}"/>
              </a:ext>
            </a:extLst>
          </p:cNvPr>
          <p:cNvSpPr>
            <a:spLocks noGrp="1"/>
          </p:cNvSpPr>
          <p:nvPr>
            <p:ph idx="1"/>
          </p:nvPr>
        </p:nvSpPr>
        <p:spPr/>
        <p:txBody>
          <a:bodyPr numCol="2">
            <a:normAutofit fontScale="92500"/>
          </a:bodyPr>
          <a:lstStyle/>
          <a:p>
            <a:pPr marL="0" indent="0">
              <a:buNone/>
            </a:pPr>
            <a:r>
              <a:rPr lang="en-CA" sz="2000" dirty="0"/>
              <a:t>Matthew 16:27</a:t>
            </a:r>
          </a:p>
          <a:p>
            <a:pPr marL="0" indent="0">
              <a:buNone/>
            </a:pPr>
            <a:r>
              <a:rPr lang="en-CA" sz="2000" dirty="0"/>
              <a:t>Romans 2:6</a:t>
            </a:r>
          </a:p>
          <a:p>
            <a:pPr marL="0" indent="0">
              <a:buNone/>
            </a:pPr>
            <a:r>
              <a:rPr lang="en-CA" sz="2000" dirty="0"/>
              <a:t>Revelation 20:12</a:t>
            </a:r>
          </a:p>
          <a:p>
            <a:pPr marL="0" indent="0">
              <a:buNone/>
            </a:pPr>
            <a:r>
              <a:rPr lang="en-CA" sz="2000" dirty="0"/>
              <a:t>Revelation 22:12</a:t>
            </a:r>
          </a:p>
          <a:p>
            <a:pPr marL="0" indent="0">
              <a:buNone/>
            </a:pPr>
            <a:r>
              <a:rPr lang="en-CA" sz="2000" dirty="0"/>
              <a:t>James 2:26</a:t>
            </a:r>
          </a:p>
          <a:p>
            <a:pPr marL="0" indent="0">
              <a:buNone/>
            </a:pPr>
            <a:r>
              <a:rPr lang="en-US" sz="2000" i="1" dirty="0"/>
              <a:t>The reason why the Bible teaches that the final judgment will be according to works, even though salvation comes through faith in Christ and is never earned by works, is the intimate connection between faith and works. Faith must reveal itself in works, and works, in turn, are the evidence of true faith. As John Calvin once put it, “It is … faith alone which justifies, and yet the faith which justifies is not alone.”</a:t>
            </a:r>
            <a:r>
              <a:rPr lang="en-US" sz="2000" dirty="0"/>
              <a:t> [</a:t>
            </a:r>
            <a:r>
              <a:rPr lang="en-US" sz="1800" dirty="0"/>
              <a:t>Anthony A. Hoekema, The Bible and the Future (Grand Rapids, MI; Cambridge, U.K.: William B. Eerdmans Publishing Company, 1994), 261.]</a:t>
            </a:r>
            <a:endParaRPr lang="en-CA" sz="1800" dirty="0"/>
          </a:p>
          <a:p>
            <a:pPr marL="0" indent="0">
              <a:buNone/>
            </a:pPr>
            <a:r>
              <a:rPr lang="en-CA" sz="2000" dirty="0"/>
              <a:t>Galatians 5:6</a:t>
            </a:r>
          </a:p>
          <a:p>
            <a:pPr marL="0" indent="0">
              <a:buNone/>
            </a:pPr>
            <a:r>
              <a:rPr lang="en-CA" sz="2000" dirty="0"/>
              <a:t>Matthew 7:21</a:t>
            </a:r>
          </a:p>
          <a:p>
            <a:pPr marL="0" indent="0">
              <a:buNone/>
            </a:pPr>
            <a:r>
              <a:rPr lang="en-CA" sz="2000" dirty="0"/>
              <a:t>James 2:18</a:t>
            </a:r>
          </a:p>
          <a:p>
            <a:pPr marL="0" indent="0">
              <a:buNone/>
            </a:pPr>
            <a:r>
              <a:rPr lang="en-CA" sz="2000" dirty="0"/>
              <a:t>Matthew 25:31–46</a:t>
            </a:r>
          </a:p>
          <a:p>
            <a:pPr marL="0" indent="0">
              <a:buNone/>
            </a:pPr>
            <a:endParaRPr lang="en-CA" sz="2000" dirty="0"/>
          </a:p>
        </p:txBody>
      </p:sp>
      <p:sp>
        <p:nvSpPr>
          <p:cNvPr id="4" name="Slide Number Placeholder 3">
            <a:extLst>
              <a:ext uri="{FF2B5EF4-FFF2-40B4-BE49-F238E27FC236}">
                <a16:creationId xmlns:a16="http://schemas.microsoft.com/office/drawing/2014/main" id="{EE631A6C-A905-4903-A5EA-C0DF2EAF0E32}"/>
              </a:ext>
            </a:extLst>
          </p:cNvPr>
          <p:cNvSpPr>
            <a:spLocks noGrp="1"/>
          </p:cNvSpPr>
          <p:nvPr>
            <p:ph type="sldNum" sz="quarter" idx="12"/>
          </p:nvPr>
        </p:nvSpPr>
        <p:spPr/>
        <p:txBody>
          <a:bodyPr/>
          <a:lstStyle/>
          <a:p>
            <a:fld id="{34B7E4EF-A1BD-40F4-AB7B-04F084DD991D}" type="slidenum">
              <a:rPr lang="en-US" smtClean="0"/>
              <a:t>13</a:t>
            </a:fld>
            <a:endParaRPr lang="en-US"/>
          </a:p>
        </p:txBody>
      </p:sp>
    </p:spTree>
    <p:extLst>
      <p:ext uri="{BB962C8B-B14F-4D97-AF65-F5344CB8AC3E}">
        <p14:creationId xmlns:p14="http://schemas.microsoft.com/office/powerpoint/2010/main" val="87793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176D3-5234-4937-9630-4AFF94E978A2}"/>
              </a:ext>
            </a:extLst>
          </p:cNvPr>
          <p:cNvSpPr>
            <a:spLocks noGrp="1"/>
          </p:cNvSpPr>
          <p:nvPr>
            <p:ph type="title"/>
          </p:nvPr>
        </p:nvSpPr>
        <p:spPr/>
        <p:txBody>
          <a:bodyPr/>
          <a:lstStyle/>
          <a:p>
            <a:r>
              <a:rPr lang="en-CA" dirty="0"/>
              <a:t>Is God Just?</a:t>
            </a:r>
          </a:p>
        </p:txBody>
      </p:sp>
      <p:sp>
        <p:nvSpPr>
          <p:cNvPr id="3" name="Content Placeholder 2">
            <a:extLst>
              <a:ext uri="{FF2B5EF4-FFF2-40B4-BE49-F238E27FC236}">
                <a16:creationId xmlns:a16="http://schemas.microsoft.com/office/drawing/2014/main" id="{C94B5308-945E-4DB7-8731-483FC3C76473}"/>
              </a:ext>
            </a:extLst>
          </p:cNvPr>
          <p:cNvSpPr>
            <a:spLocks noGrp="1"/>
          </p:cNvSpPr>
          <p:nvPr>
            <p:ph idx="1"/>
          </p:nvPr>
        </p:nvSpPr>
        <p:spPr/>
        <p:txBody>
          <a:bodyPr numCol="1">
            <a:normAutofit fontScale="92500"/>
          </a:bodyPr>
          <a:lstStyle/>
          <a:p>
            <a:pPr marL="0" indent="0">
              <a:buNone/>
            </a:pPr>
            <a:r>
              <a:rPr lang="en-US" sz="2400" dirty="0"/>
              <a:t>Since the judgment will be perfectly just, the Scriptures make clear that it will be rendered according to the light we have. What happens,   then, to the innocent person who has never heard the gospel of Jesus Christ? The answer is that God never punishes innocent people. Those who are innocent have no need to worry about the judgment of God. Yet according to the New Testament, there are no innocent people. No one can come before the judgment seat of God and say, “I had no light of revelation”; that is the significance of Romans 1. There, Paul writes of God’s wrath being poured out against evildoers because they have suppressed the knowledge of God that is clear through nature. They have turned away and refused to honor God as God. Therefore, no one can stand at the judgment seat of God and claim he did not know that there was a God.</a:t>
            </a:r>
          </a:p>
        </p:txBody>
      </p:sp>
      <p:sp>
        <p:nvSpPr>
          <p:cNvPr id="4" name="Slide Number Placeholder 3">
            <a:extLst>
              <a:ext uri="{FF2B5EF4-FFF2-40B4-BE49-F238E27FC236}">
                <a16:creationId xmlns:a16="http://schemas.microsoft.com/office/drawing/2014/main" id="{6C18FC87-9C49-4EEF-96C2-071BB1E97510}"/>
              </a:ext>
            </a:extLst>
          </p:cNvPr>
          <p:cNvSpPr>
            <a:spLocks noGrp="1"/>
          </p:cNvSpPr>
          <p:nvPr>
            <p:ph type="sldNum" sz="quarter" idx="12"/>
          </p:nvPr>
        </p:nvSpPr>
        <p:spPr/>
        <p:txBody>
          <a:bodyPr/>
          <a:lstStyle/>
          <a:p>
            <a:fld id="{34B7E4EF-A1BD-40F4-AB7B-04F084DD991D}" type="slidenum">
              <a:rPr lang="en-US" smtClean="0"/>
              <a:t>14</a:t>
            </a:fld>
            <a:endParaRPr lang="en-US"/>
          </a:p>
        </p:txBody>
      </p:sp>
    </p:spTree>
    <p:extLst>
      <p:ext uri="{BB962C8B-B14F-4D97-AF65-F5344CB8AC3E}">
        <p14:creationId xmlns:p14="http://schemas.microsoft.com/office/powerpoint/2010/main" val="68577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176D3-5234-4937-9630-4AFF94E978A2}"/>
              </a:ext>
            </a:extLst>
          </p:cNvPr>
          <p:cNvSpPr>
            <a:spLocks noGrp="1"/>
          </p:cNvSpPr>
          <p:nvPr>
            <p:ph type="title"/>
          </p:nvPr>
        </p:nvSpPr>
        <p:spPr/>
        <p:txBody>
          <a:bodyPr/>
          <a:lstStyle/>
          <a:p>
            <a:r>
              <a:rPr lang="en-CA" dirty="0"/>
              <a:t>Is God Just?</a:t>
            </a:r>
          </a:p>
        </p:txBody>
      </p:sp>
      <p:sp>
        <p:nvSpPr>
          <p:cNvPr id="3" name="Content Placeholder 2">
            <a:extLst>
              <a:ext uri="{FF2B5EF4-FFF2-40B4-BE49-F238E27FC236}">
                <a16:creationId xmlns:a16="http://schemas.microsoft.com/office/drawing/2014/main" id="{C94B5308-945E-4DB7-8731-483FC3C76473}"/>
              </a:ext>
            </a:extLst>
          </p:cNvPr>
          <p:cNvSpPr>
            <a:spLocks noGrp="1"/>
          </p:cNvSpPr>
          <p:nvPr>
            <p:ph idx="1"/>
          </p:nvPr>
        </p:nvSpPr>
        <p:spPr/>
        <p:txBody>
          <a:bodyPr numCol="1">
            <a:normAutofit/>
          </a:bodyPr>
          <a:lstStyle/>
          <a:p>
            <a:pPr marL="0" indent="0">
              <a:buNone/>
            </a:pPr>
            <a:r>
              <a:rPr lang="en-US" sz="2400" dirty="0"/>
              <a:t>In the last judgment, people who have never heard of Jesus will not be punished for rejecting Jesus. God judges according to the light that each one has, and it would be unjust for Him to hold people responsible for rejecting Jesus if they have never heard of Him. That being said, Jesus came to people who were already under God’s indictment—not for rejecting Jesus, whom they did not know, but for rejecting the Father, whom they did know by the revelation that He had given in nature. Even if we did not have the Bible, the heavens declare God’s glory (Ps. 19:1; Rom. 1:20). Indeed, our very consciences bear witness that we know who God is and that we have violated His law (Rom. 2:15).</a:t>
            </a:r>
          </a:p>
        </p:txBody>
      </p:sp>
      <p:sp>
        <p:nvSpPr>
          <p:cNvPr id="4" name="Slide Number Placeholder 3">
            <a:extLst>
              <a:ext uri="{FF2B5EF4-FFF2-40B4-BE49-F238E27FC236}">
                <a16:creationId xmlns:a16="http://schemas.microsoft.com/office/drawing/2014/main" id="{6C18FC87-9C49-4EEF-96C2-071BB1E97510}"/>
              </a:ext>
            </a:extLst>
          </p:cNvPr>
          <p:cNvSpPr>
            <a:spLocks noGrp="1"/>
          </p:cNvSpPr>
          <p:nvPr>
            <p:ph type="sldNum" sz="quarter" idx="12"/>
          </p:nvPr>
        </p:nvSpPr>
        <p:spPr/>
        <p:txBody>
          <a:bodyPr/>
          <a:lstStyle/>
          <a:p>
            <a:fld id="{34B7E4EF-A1BD-40F4-AB7B-04F084DD991D}" type="slidenum">
              <a:rPr lang="en-US" smtClean="0"/>
              <a:t>15</a:t>
            </a:fld>
            <a:endParaRPr lang="en-US"/>
          </a:p>
        </p:txBody>
      </p:sp>
    </p:spTree>
    <p:extLst>
      <p:ext uri="{BB962C8B-B14F-4D97-AF65-F5344CB8AC3E}">
        <p14:creationId xmlns:p14="http://schemas.microsoft.com/office/powerpoint/2010/main" val="162448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176D3-5234-4937-9630-4AFF94E978A2}"/>
              </a:ext>
            </a:extLst>
          </p:cNvPr>
          <p:cNvSpPr>
            <a:spLocks noGrp="1"/>
          </p:cNvSpPr>
          <p:nvPr>
            <p:ph type="title"/>
          </p:nvPr>
        </p:nvSpPr>
        <p:spPr/>
        <p:txBody>
          <a:bodyPr/>
          <a:lstStyle/>
          <a:p>
            <a:r>
              <a:rPr lang="en-CA" dirty="0"/>
              <a:t>Is God Just?</a:t>
            </a:r>
          </a:p>
        </p:txBody>
      </p:sp>
      <p:sp>
        <p:nvSpPr>
          <p:cNvPr id="3" name="Content Placeholder 2">
            <a:extLst>
              <a:ext uri="{FF2B5EF4-FFF2-40B4-BE49-F238E27FC236}">
                <a16:creationId xmlns:a16="http://schemas.microsoft.com/office/drawing/2014/main" id="{C94B5308-945E-4DB7-8731-483FC3C76473}"/>
              </a:ext>
            </a:extLst>
          </p:cNvPr>
          <p:cNvSpPr>
            <a:spLocks noGrp="1"/>
          </p:cNvSpPr>
          <p:nvPr>
            <p:ph idx="1"/>
          </p:nvPr>
        </p:nvSpPr>
        <p:spPr/>
        <p:txBody>
          <a:bodyPr numCol="1">
            <a:normAutofit/>
          </a:bodyPr>
          <a:lstStyle/>
          <a:p>
            <a:pPr marL="0" indent="0">
              <a:buNone/>
            </a:pPr>
            <a:r>
              <a:rPr lang="en-US" sz="2400" dirty="0"/>
              <a:t>The destiny to which we will be subject at the last judgment is unalterable. Many hope for a second chance after death, even if it is a mythical purgatory where they can pay off their debts and then enter heaven, yet nothing in Scripture gives the slightest hope of that. The Bible tells us that “it is appointed for man to die once, and after that comes judgment” (Heb. 9:27).</a:t>
            </a:r>
          </a:p>
          <a:p>
            <a:pPr marL="0" indent="0">
              <a:buNone/>
            </a:pPr>
            <a:r>
              <a:rPr lang="en-US" dirty="0"/>
              <a:t>R. C. Sproul, Everyone’s a Theologian: An Introduction to Systematic Theology (Orlando, FL: Reformation Trust, 2014), 326–327.</a:t>
            </a:r>
            <a:endParaRPr lang="en-CA" dirty="0"/>
          </a:p>
        </p:txBody>
      </p:sp>
      <p:sp>
        <p:nvSpPr>
          <p:cNvPr id="4" name="Slide Number Placeholder 3">
            <a:extLst>
              <a:ext uri="{FF2B5EF4-FFF2-40B4-BE49-F238E27FC236}">
                <a16:creationId xmlns:a16="http://schemas.microsoft.com/office/drawing/2014/main" id="{6C18FC87-9C49-4EEF-96C2-071BB1E97510}"/>
              </a:ext>
            </a:extLst>
          </p:cNvPr>
          <p:cNvSpPr>
            <a:spLocks noGrp="1"/>
          </p:cNvSpPr>
          <p:nvPr>
            <p:ph type="sldNum" sz="quarter" idx="12"/>
          </p:nvPr>
        </p:nvSpPr>
        <p:spPr/>
        <p:txBody>
          <a:bodyPr/>
          <a:lstStyle/>
          <a:p>
            <a:fld id="{34B7E4EF-A1BD-40F4-AB7B-04F084DD991D}" type="slidenum">
              <a:rPr lang="en-US" smtClean="0"/>
              <a:t>16</a:t>
            </a:fld>
            <a:endParaRPr lang="en-US"/>
          </a:p>
        </p:txBody>
      </p:sp>
    </p:spTree>
    <p:extLst>
      <p:ext uri="{BB962C8B-B14F-4D97-AF65-F5344CB8AC3E}">
        <p14:creationId xmlns:p14="http://schemas.microsoft.com/office/powerpoint/2010/main" val="3588697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omplex maths formulae on a blackboard">
            <a:extLst>
              <a:ext uri="{FF2B5EF4-FFF2-40B4-BE49-F238E27FC236}">
                <a16:creationId xmlns:a16="http://schemas.microsoft.com/office/drawing/2014/main" id="{57C4709D-F67E-09A0-210D-CB7875B97A9D}"/>
              </a:ext>
            </a:extLst>
          </p:cNvPr>
          <p:cNvPicPr>
            <a:picLocks noChangeAspect="1"/>
          </p:cNvPicPr>
          <p:nvPr/>
        </p:nvPicPr>
        <p:blipFill rotWithShape="1">
          <a:blip r:embed="rId2"/>
          <a:srcRect l="22938" r="9014" b="-1"/>
          <a:stretch/>
        </p:blipFill>
        <p:spPr>
          <a:xfrm>
            <a:off x="20" y="10"/>
            <a:ext cx="6392647" cy="6857990"/>
          </a:xfrm>
          <a:prstGeom prst="rect">
            <a:avLst/>
          </a:prstGeom>
        </p:spPr>
      </p:pic>
      <p:sp>
        <p:nvSpPr>
          <p:cNvPr id="12" name="Rectangle 11">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8C98CF-19B2-49DF-8815-AE4DD460EE7F}"/>
              </a:ext>
            </a:extLst>
          </p:cNvPr>
          <p:cNvSpPr>
            <a:spLocks noGrp="1"/>
          </p:cNvSpPr>
          <p:nvPr>
            <p:ph type="title"/>
          </p:nvPr>
        </p:nvSpPr>
        <p:spPr>
          <a:xfrm>
            <a:off x="7064082" y="642594"/>
            <a:ext cx="4472921" cy="1371600"/>
          </a:xfrm>
        </p:spPr>
        <p:txBody>
          <a:bodyPr>
            <a:normAutofit/>
          </a:bodyPr>
          <a:lstStyle/>
          <a:p>
            <a:r>
              <a:rPr lang="en-CA" sz="4000"/>
              <a:t>The Significance of Judgment</a:t>
            </a:r>
          </a:p>
        </p:txBody>
      </p:sp>
      <p:sp>
        <p:nvSpPr>
          <p:cNvPr id="3" name="Content Placeholder 2">
            <a:extLst>
              <a:ext uri="{FF2B5EF4-FFF2-40B4-BE49-F238E27FC236}">
                <a16:creationId xmlns:a16="http://schemas.microsoft.com/office/drawing/2014/main" id="{824C6BDC-1A19-42FB-B47B-8261BEB9F237}"/>
              </a:ext>
            </a:extLst>
          </p:cNvPr>
          <p:cNvSpPr>
            <a:spLocks noGrp="1"/>
          </p:cNvSpPr>
          <p:nvPr>
            <p:ph idx="1"/>
          </p:nvPr>
        </p:nvSpPr>
        <p:spPr>
          <a:xfrm>
            <a:off x="7064082" y="2103120"/>
            <a:ext cx="4472922" cy="3931920"/>
          </a:xfrm>
        </p:spPr>
        <p:txBody>
          <a:bodyPr numCol="1">
            <a:normAutofit fontScale="92500" lnSpcReduction="20000"/>
          </a:bodyPr>
          <a:lstStyle/>
          <a:p>
            <a:pPr marL="0" indent="0">
              <a:buNone/>
            </a:pPr>
            <a:r>
              <a:rPr lang="en-US" sz="2400" dirty="0"/>
              <a:t>What, finally, is the significance of the Day of Judgment? Four observations may be made. </a:t>
            </a:r>
          </a:p>
          <a:p>
            <a:pPr marL="457200" indent="-457200">
              <a:buFont typeface="+mj-lt"/>
              <a:buAutoNum type="arabicParenR"/>
            </a:pPr>
            <a:r>
              <a:rPr lang="en-US" sz="2400" dirty="0"/>
              <a:t>The history of the world is not an endless succession of meaningless cycles, but is a movement toward a goal.</a:t>
            </a:r>
          </a:p>
          <a:p>
            <a:pPr marL="457200" indent="-457200">
              <a:buFont typeface="+mj-lt"/>
              <a:buAutoNum type="arabicParenR"/>
            </a:pPr>
            <a:r>
              <a:rPr lang="en-US" sz="2400" dirty="0"/>
              <a:t>The Day of Judgment will reveal finally that salvation and eternal blessedness will depend on one’s relationship to Jesus Christ. </a:t>
            </a:r>
          </a:p>
        </p:txBody>
      </p:sp>
      <p:sp>
        <p:nvSpPr>
          <p:cNvPr id="4" name="Slide Number Placeholder 3">
            <a:extLst>
              <a:ext uri="{FF2B5EF4-FFF2-40B4-BE49-F238E27FC236}">
                <a16:creationId xmlns:a16="http://schemas.microsoft.com/office/drawing/2014/main" id="{A442EA77-EBF7-4D33-8715-7D560B2383AD}"/>
              </a:ext>
            </a:extLst>
          </p:cNvPr>
          <p:cNvSpPr>
            <a:spLocks noGrp="1"/>
          </p:cNvSpPr>
          <p:nvPr>
            <p:ph type="sldNum" sz="quarter" idx="12"/>
          </p:nvPr>
        </p:nvSpPr>
        <p:spPr>
          <a:xfrm>
            <a:off x="10842431" y="6035040"/>
            <a:ext cx="838200" cy="365760"/>
          </a:xfrm>
        </p:spPr>
        <p:txBody>
          <a:bodyPr>
            <a:normAutofit/>
          </a:bodyPr>
          <a:lstStyle/>
          <a:p>
            <a:pPr>
              <a:spcAft>
                <a:spcPts val="600"/>
              </a:spcAft>
            </a:pPr>
            <a:fld id="{34B7E4EF-A1BD-40F4-AB7B-04F084DD991D}" type="slidenum">
              <a:rPr lang="en-US" smtClean="0"/>
              <a:pPr>
                <a:spcAft>
                  <a:spcPts val="600"/>
                </a:spcAft>
              </a:pPr>
              <a:t>17</a:t>
            </a:fld>
            <a:endParaRPr lang="en-US"/>
          </a:p>
        </p:txBody>
      </p:sp>
    </p:spTree>
    <p:extLst>
      <p:ext uri="{BB962C8B-B14F-4D97-AF65-F5344CB8AC3E}">
        <p14:creationId xmlns:p14="http://schemas.microsoft.com/office/powerpoint/2010/main" val="365971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427FAF-DE71-DC92-DC5B-73E0BC0EE751}"/>
              </a:ext>
            </a:extLst>
          </p:cNvPr>
          <p:cNvSpPr>
            <a:spLocks noGrp="1"/>
          </p:cNvSpPr>
          <p:nvPr>
            <p:ph idx="1"/>
          </p:nvPr>
        </p:nvSpPr>
        <p:spPr>
          <a:xfrm>
            <a:off x="1066800" y="606490"/>
            <a:ext cx="10058400" cy="5346254"/>
          </a:xfrm>
        </p:spPr>
        <p:txBody>
          <a:bodyPr>
            <a:normAutofit/>
          </a:bodyPr>
          <a:lstStyle/>
          <a:p>
            <a:pPr marL="342900" indent="-342900">
              <a:buFont typeface="+mj-lt"/>
              <a:buAutoNum type="arabicParenR" startAt="3"/>
            </a:pPr>
            <a:r>
              <a:rPr lang="en-US" sz="2800" dirty="0"/>
              <a:t>The </a:t>
            </a:r>
            <a:r>
              <a:rPr lang="en-US" sz="2800" dirty="0" err="1"/>
              <a:t>inescapableness</a:t>
            </a:r>
            <a:r>
              <a:rPr lang="en-US" sz="2800" dirty="0"/>
              <a:t> of the Day of Judgment underscores man’s accountability for his life, and asserts the seriousness of the moral struggle in the life of every person, particularly in the life of the Christian. </a:t>
            </a:r>
          </a:p>
          <a:p>
            <a:pPr marL="342900" indent="-342900">
              <a:buFont typeface="+mj-lt"/>
              <a:buAutoNum type="arabicParenR" startAt="3"/>
            </a:pPr>
            <a:r>
              <a:rPr lang="en-US" sz="2800" dirty="0"/>
              <a:t>The Day of Judgment means the final triumph of God and his redemptive work in history—the final and decisive conquest of all evil, and the final revelation of the victory of the Lamb that was slain. The Day of Judgment will reveal, beyond the shadow of a doubt, that in the end the will of God will be perfectly done. </a:t>
            </a:r>
            <a:r>
              <a:rPr lang="en-US" sz="2000" dirty="0"/>
              <a:t>Anthony A. Hoekema, The Bible and the Future (Grand Rapids, MI; Cambridge, U.K.: William B. Eerdmans Publishing Company, 1994), 264.</a:t>
            </a:r>
            <a:endParaRPr lang="en-CA" sz="2000" dirty="0"/>
          </a:p>
          <a:p>
            <a:pPr marL="342900" indent="-342900">
              <a:buFont typeface="+mj-lt"/>
              <a:buAutoNum type="arabicParenR" startAt="3"/>
            </a:pPr>
            <a:endParaRPr lang="en-CA" sz="2800" dirty="0"/>
          </a:p>
        </p:txBody>
      </p:sp>
      <p:sp>
        <p:nvSpPr>
          <p:cNvPr id="4" name="Slide Number Placeholder 3">
            <a:extLst>
              <a:ext uri="{FF2B5EF4-FFF2-40B4-BE49-F238E27FC236}">
                <a16:creationId xmlns:a16="http://schemas.microsoft.com/office/drawing/2014/main" id="{8C00F372-C579-466F-C07B-BFA4A4AE7C12}"/>
              </a:ext>
            </a:extLst>
          </p:cNvPr>
          <p:cNvSpPr>
            <a:spLocks noGrp="1"/>
          </p:cNvSpPr>
          <p:nvPr>
            <p:ph type="sldNum" sz="quarter" idx="12"/>
          </p:nvPr>
        </p:nvSpPr>
        <p:spPr/>
        <p:txBody>
          <a:bodyPr/>
          <a:lstStyle/>
          <a:p>
            <a:fld id="{34B7E4EF-A1BD-40F4-AB7B-04F084DD991D}" type="slidenum">
              <a:rPr lang="en-US" smtClean="0"/>
              <a:t>18</a:t>
            </a:fld>
            <a:endParaRPr lang="en-US"/>
          </a:p>
        </p:txBody>
      </p:sp>
    </p:spTree>
    <p:extLst>
      <p:ext uri="{BB962C8B-B14F-4D97-AF65-F5344CB8AC3E}">
        <p14:creationId xmlns:p14="http://schemas.microsoft.com/office/powerpoint/2010/main" val="401231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8" name="Rectangle 47">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0" name="Rectangle 49">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2" name="Group 5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3" name="Straight Connector 52">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A0C2472-1C21-4E97-E6E5-0A68EC051DBE}"/>
              </a:ext>
            </a:extLst>
          </p:cNvPr>
          <p:cNvPicPr>
            <a:picLocks noChangeAspect="1"/>
          </p:cNvPicPr>
          <p:nvPr/>
        </p:nvPicPr>
        <p:blipFill rotWithShape="1">
          <a:blip r:embed="rId2"/>
          <a:srcRect t="7386" b="7386"/>
          <a:stretch/>
        </p:blipFill>
        <p:spPr>
          <a:xfrm>
            <a:off x="3" y="-22"/>
            <a:ext cx="12191997" cy="6858022"/>
          </a:xfrm>
          <a:prstGeom prst="rect">
            <a:avLst/>
          </a:prstGeom>
        </p:spPr>
      </p:pic>
      <p:sp>
        <p:nvSpPr>
          <p:cNvPr id="59" name="Rectangle 5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50976E0-1D59-4999-77CC-A99A89B0CDEC}"/>
              </a:ext>
            </a:extLst>
          </p:cNvPr>
          <p:cNvSpPr>
            <a:spLocks noGrp="1"/>
          </p:cNvSpPr>
          <p:nvPr>
            <p:ph type="title"/>
          </p:nvPr>
        </p:nvSpPr>
        <p:spPr>
          <a:xfrm>
            <a:off x="6096006" y="643467"/>
            <a:ext cx="5452529" cy="3569242"/>
          </a:xfrm>
        </p:spPr>
        <p:txBody>
          <a:bodyPr vert="horz" lIns="91440" tIns="45720" rIns="91440" bIns="45720" rtlCol="0" anchor="t">
            <a:normAutofit/>
          </a:bodyPr>
          <a:lstStyle/>
          <a:p>
            <a:pPr algn="r"/>
            <a:r>
              <a:rPr lang="en-US" sz="6000" cap="all">
                <a:solidFill>
                  <a:schemeClr val="bg1"/>
                </a:solidFill>
              </a:rPr>
              <a:t>What Scripture Tells us</a:t>
            </a:r>
          </a:p>
        </p:txBody>
      </p:sp>
      <p:sp>
        <p:nvSpPr>
          <p:cNvPr id="6" name="Text Placeholder 5">
            <a:extLst>
              <a:ext uri="{FF2B5EF4-FFF2-40B4-BE49-F238E27FC236}">
                <a16:creationId xmlns:a16="http://schemas.microsoft.com/office/drawing/2014/main" id="{8246B1EF-1FA1-193D-6B18-C711AD077CE9}"/>
              </a:ext>
            </a:extLst>
          </p:cNvPr>
          <p:cNvSpPr>
            <a:spLocks noGrp="1"/>
          </p:cNvSpPr>
          <p:nvPr>
            <p:ph type="body" idx="1"/>
          </p:nvPr>
        </p:nvSpPr>
        <p:spPr>
          <a:xfrm>
            <a:off x="6099055" y="4551031"/>
            <a:ext cx="5449479" cy="1663493"/>
          </a:xfrm>
        </p:spPr>
        <p:txBody>
          <a:bodyPr vert="horz" lIns="91440" tIns="45720" rIns="91440" bIns="45720" rtlCol="0" anchor="b">
            <a:normAutofit/>
          </a:bodyPr>
          <a:lstStyle/>
          <a:p>
            <a:pPr algn="r">
              <a:lnSpc>
                <a:spcPct val="100000"/>
              </a:lnSpc>
              <a:spcBef>
                <a:spcPts val="0"/>
              </a:spcBef>
            </a:pPr>
            <a:endParaRPr lang="en-US" sz="2400" spc="80">
              <a:solidFill>
                <a:schemeClr val="bg1"/>
              </a:solidFill>
            </a:endParaRPr>
          </a:p>
        </p:txBody>
      </p:sp>
      <p:sp>
        <p:nvSpPr>
          <p:cNvPr id="4" name="Slide Number Placeholder 3">
            <a:extLst>
              <a:ext uri="{FF2B5EF4-FFF2-40B4-BE49-F238E27FC236}">
                <a16:creationId xmlns:a16="http://schemas.microsoft.com/office/drawing/2014/main" id="{F52B8316-831D-E31C-E630-EF170C39D2A0}"/>
              </a:ext>
            </a:extLst>
          </p:cNvPr>
          <p:cNvSpPr>
            <a:spLocks noGrp="1"/>
          </p:cNvSpPr>
          <p:nvPr>
            <p:ph type="sldNum" sz="quarter" idx="12"/>
          </p:nvPr>
        </p:nvSpPr>
        <p:spPr>
          <a:xfrm>
            <a:off x="649224" y="5849399"/>
            <a:ext cx="402336" cy="365125"/>
          </a:xfrm>
        </p:spPr>
        <p:txBody>
          <a:bodyPr vert="horz" lIns="91440" tIns="45720" rIns="91440" bIns="45720" rtlCol="0" anchor="b">
            <a:normAutofit/>
          </a:bodyPr>
          <a:lstStyle/>
          <a:p>
            <a:pPr algn="l">
              <a:spcAft>
                <a:spcPts val="600"/>
              </a:spcAft>
            </a:pPr>
            <a:fld id="{34B7E4EF-A1BD-40F4-AB7B-04F084DD991D}" type="slidenum">
              <a:rPr lang="en-US" sz="1200">
                <a:solidFill>
                  <a:schemeClr val="bg1"/>
                </a:solidFill>
              </a:rPr>
              <a:pPr algn="l">
                <a:spcAft>
                  <a:spcPts val="600"/>
                </a:spcAft>
              </a:pPr>
              <a:t>2</a:t>
            </a:fld>
            <a:endParaRPr lang="en-US" sz="1200">
              <a:solidFill>
                <a:schemeClr val="bg1"/>
              </a:solidFill>
            </a:endParaRPr>
          </a:p>
        </p:txBody>
      </p:sp>
    </p:spTree>
    <p:extLst>
      <p:ext uri="{BB962C8B-B14F-4D97-AF65-F5344CB8AC3E}">
        <p14:creationId xmlns:p14="http://schemas.microsoft.com/office/powerpoint/2010/main" val="145935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039">
            <a:extLst>
              <a:ext uri="{FF2B5EF4-FFF2-40B4-BE49-F238E27FC236}">
                <a16:creationId xmlns:a16="http://schemas.microsoft.com/office/drawing/2014/main" id="{6B57F45B-5417-4073-A67A-343F2C881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902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091B6077-4778-41B2-9147-335CF2F2F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noFill/>
            <a:prstDash val="solid"/>
          </a:ln>
          <a:effectLst>
            <a:softEdge rad="0"/>
          </a:effectLst>
        </p:spPr>
      </p:sp>
      <p:pic>
        <p:nvPicPr>
          <p:cNvPr id="1026" name="Picture 2" descr="May be an image of text that says &quot;HOW THE BIBLE IS TYPICALLY PRESENTED Obedient Boys) Girls) Verses) . (Memory Daniel Be How OLD TESTAMENT NEW TESTAMENT HOW THE BIBLE PRESENTS ITSELF Law His Sin Established Introduced Enters Fails Obey Warned Exiled Restoration Savior Sin Promised Decinei Nation Nation Nation Promises coming Creation Savior Nation Nation Further God' God' God' God's God's God's God hrough Promised ation Restor OLD TESTAMENT NEW TESTAMENT&quot;">
            <a:extLst>
              <a:ext uri="{FF2B5EF4-FFF2-40B4-BE49-F238E27FC236}">
                <a16:creationId xmlns:a16="http://schemas.microsoft.com/office/drawing/2014/main" id="{7D995AB7-FA9B-1783-AE64-882567B38F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7431" y="643467"/>
            <a:ext cx="5557138"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65BC84C-388A-305E-9A69-50815BA9B9EB}"/>
              </a:ext>
            </a:extLst>
          </p:cNvPr>
          <p:cNvSpPr>
            <a:spLocks noGrp="1"/>
          </p:cNvSpPr>
          <p:nvPr>
            <p:ph type="sldNum" sz="quarter" idx="12"/>
          </p:nvPr>
        </p:nvSpPr>
        <p:spPr>
          <a:xfrm>
            <a:off x="10287000" y="6035040"/>
            <a:ext cx="838200" cy="365760"/>
          </a:xfrm>
        </p:spPr>
        <p:txBody>
          <a:bodyPr>
            <a:normAutofit/>
          </a:bodyPr>
          <a:lstStyle/>
          <a:p>
            <a:pPr>
              <a:spcAft>
                <a:spcPts val="600"/>
              </a:spcAft>
            </a:pPr>
            <a:fld id="{34B7E4EF-A1BD-40F4-AB7B-04F084DD991D}" type="slidenum">
              <a:rPr lang="en-US" smtClean="0"/>
              <a:pPr>
                <a:spcAft>
                  <a:spcPts val="600"/>
                </a:spcAft>
              </a:pPr>
              <a:t>3</a:t>
            </a:fld>
            <a:endParaRPr lang="en-US"/>
          </a:p>
        </p:txBody>
      </p:sp>
      <p:sp>
        <p:nvSpPr>
          <p:cNvPr id="1044" name="Rectangle 1043">
            <a:extLst>
              <a:ext uri="{FF2B5EF4-FFF2-40B4-BE49-F238E27FC236}">
                <a16:creationId xmlns:a16="http://schemas.microsoft.com/office/drawing/2014/main" id="{D527D497-40EC-49CA-9C48-FE412708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bg1"/>
            </a:solidFill>
            <a:prstDash val="solid"/>
            <a:miter lim="800000"/>
          </a:ln>
          <a:effectLst/>
        </p:spPr>
      </p:sp>
    </p:spTree>
    <p:extLst>
      <p:ext uri="{BB962C8B-B14F-4D97-AF65-F5344CB8AC3E}">
        <p14:creationId xmlns:p14="http://schemas.microsoft.com/office/powerpoint/2010/main" val="256240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rrows pointing towards light">
            <a:extLst>
              <a:ext uri="{FF2B5EF4-FFF2-40B4-BE49-F238E27FC236}">
                <a16:creationId xmlns:a16="http://schemas.microsoft.com/office/drawing/2014/main" id="{1720F924-C5BA-EA3F-7CA9-F5BEAE5C1ACB}"/>
              </a:ext>
            </a:extLst>
          </p:cNvPr>
          <p:cNvPicPr>
            <a:picLocks noChangeAspect="1"/>
          </p:cNvPicPr>
          <p:nvPr/>
        </p:nvPicPr>
        <p:blipFill rotWithShape="1">
          <a:blip r:embed="rId2"/>
          <a:srcRect r="37778" b="-1"/>
          <a:stretch/>
        </p:blipFill>
        <p:spPr>
          <a:xfrm>
            <a:off x="20" y="10"/>
            <a:ext cx="6392647" cy="6857990"/>
          </a:xfrm>
          <a:prstGeom prst="rect">
            <a:avLst/>
          </a:prstGeom>
        </p:spPr>
      </p:pic>
      <p:sp>
        <p:nvSpPr>
          <p:cNvPr id="14" name="Rectangle 13">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E938372-7B6E-661E-2578-979C8AB4FA94}"/>
              </a:ext>
            </a:extLst>
          </p:cNvPr>
          <p:cNvSpPr>
            <a:spLocks noGrp="1"/>
          </p:cNvSpPr>
          <p:nvPr>
            <p:ph type="title"/>
          </p:nvPr>
        </p:nvSpPr>
        <p:spPr>
          <a:xfrm>
            <a:off x="7064082" y="642594"/>
            <a:ext cx="4472921" cy="1371600"/>
          </a:xfrm>
        </p:spPr>
        <p:txBody>
          <a:bodyPr>
            <a:normAutofit/>
          </a:bodyPr>
          <a:lstStyle/>
          <a:p>
            <a:r>
              <a:rPr lang="en-CA" sz="4000"/>
              <a:t>The Christian Knows This</a:t>
            </a:r>
          </a:p>
        </p:txBody>
      </p:sp>
      <p:sp>
        <p:nvSpPr>
          <p:cNvPr id="6" name="Content Placeholder 5">
            <a:extLst>
              <a:ext uri="{FF2B5EF4-FFF2-40B4-BE49-F238E27FC236}">
                <a16:creationId xmlns:a16="http://schemas.microsoft.com/office/drawing/2014/main" id="{40EBFAE4-1035-BAB6-6379-8F9805767A35}"/>
              </a:ext>
            </a:extLst>
          </p:cNvPr>
          <p:cNvSpPr>
            <a:spLocks noGrp="1"/>
          </p:cNvSpPr>
          <p:nvPr>
            <p:ph idx="1"/>
          </p:nvPr>
        </p:nvSpPr>
        <p:spPr>
          <a:xfrm>
            <a:off x="7064082" y="2103120"/>
            <a:ext cx="4472922" cy="3931920"/>
          </a:xfrm>
        </p:spPr>
        <p:txBody>
          <a:bodyPr>
            <a:normAutofit/>
          </a:bodyPr>
          <a:lstStyle/>
          <a:p>
            <a:r>
              <a:rPr lang="en-CA"/>
              <a:t>We were warned</a:t>
            </a:r>
          </a:p>
          <a:p>
            <a:r>
              <a:rPr lang="en-CA"/>
              <a:t>It is inevitable</a:t>
            </a:r>
          </a:p>
          <a:p>
            <a:r>
              <a:rPr lang="en-CA"/>
              <a:t>It is one-way</a:t>
            </a:r>
          </a:p>
          <a:p>
            <a:r>
              <a:rPr lang="en-CA"/>
              <a:t>We are changed</a:t>
            </a:r>
          </a:p>
          <a:p>
            <a:pPr lvl="1"/>
            <a:r>
              <a:rPr lang="en-CA"/>
              <a:t>Intermediate State</a:t>
            </a:r>
          </a:p>
          <a:p>
            <a:pPr lvl="1"/>
            <a:r>
              <a:rPr lang="en-CA"/>
              <a:t>Eternal State “in the Resurrection”</a:t>
            </a:r>
          </a:p>
          <a:p>
            <a:pPr lvl="1"/>
            <a:endParaRPr lang="en-CA"/>
          </a:p>
        </p:txBody>
      </p:sp>
      <p:sp>
        <p:nvSpPr>
          <p:cNvPr id="4" name="Slide Number Placeholder 3">
            <a:extLst>
              <a:ext uri="{FF2B5EF4-FFF2-40B4-BE49-F238E27FC236}">
                <a16:creationId xmlns:a16="http://schemas.microsoft.com/office/drawing/2014/main" id="{D7A035F5-5463-EF86-3969-C547C7E3BEC7}"/>
              </a:ext>
            </a:extLst>
          </p:cNvPr>
          <p:cNvSpPr>
            <a:spLocks noGrp="1"/>
          </p:cNvSpPr>
          <p:nvPr>
            <p:ph type="sldNum" sz="quarter" idx="12"/>
          </p:nvPr>
        </p:nvSpPr>
        <p:spPr>
          <a:xfrm>
            <a:off x="10842431" y="6035040"/>
            <a:ext cx="838200" cy="365760"/>
          </a:xfrm>
        </p:spPr>
        <p:txBody>
          <a:bodyPr>
            <a:normAutofit/>
          </a:bodyPr>
          <a:lstStyle/>
          <a:p>
            <a:pPr>
              <a:spcAft>
                <a:spcPts val="600"/>
              </a:spcAft>
            </a:pPr>
            <a:fld id="{34B7E4EF-A1BD-40F4-AB7B-04F084DD991D}" type="slidenum">
              <a:rPr lang="en-US" smtClean="0"/>
              <a:pPr>
                <a:spcAft>
                  <a:spcPts val="600"/>
                </a:spcAft>
              </a:pPr>
              <a:t>4</a:t>
            </a:fld>
            <a:endParaRPr lang="en-US"/>
          </a:p>
        </p:txBody>
      </p:sp>
    </p:spTree>
    <p:extLst>
      <p:ext uri="{BB962C8B-B14F-4D97-AF65-F5344CB8AC3E}">
        <p14:creationId xmlns:p14="http://schemas.microsoft.com/office/powerpoint/2010/main" val="385937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pic>
        <p:nvPicPr>
          <p:cNvPr id="8" name="Picture 7" descr="A black and white photo of tree Rings">
            <a:extLst>
              <a:ext uri="{FF2B5EF4-FFF2-40B4-BE49-F238E27FC236}">
                <a16:creationId xmlns:a16="http://schemas.microsoft.com/office/drawing/2014/main" id="{692889BA-3B13-FD9B-A20F-F0EE8831D73F}"/>
              </a:ext>
            </a:extLst>
          </p:cNvPr>
          <p:cNvPicPr>
            <a:picLocks noChangeAspect="1"/>
          </p:cNvPicPr>
          <p:nvPr/>
        </p:nvPicPr>
        <p:blipFill rotWithShape="1">
          <a:blip r:embed="rId2">
            <a:duotone>
              <a:schemeClr val="bg2">
                <a:shade val="45000"/>
                <a:satMod val="135000"/>
              </a:schemeClr>
              <a:prstClr val="white"/>
            </a:duotone>
            <a:alphaModFix amt="35000"/>
          </a:blip>
          <a:srcRect t="2619" b="13111"/>
          <a:stretch/>
        </p:blipFill>
        <p:spPr>
          <a:xfrm>
            <a:off x="20" y="10"/>
            <a:ext cx="12191980" cy="6857990"/>
          </a:xfrm>
          <a:prstGeom prst="rect">
            <a:avLst/>
          </a:prstGeom>
        </p:spPr>
      </p:pic>
      <p:sp>
        <p:nvSpPr>
          <p:cNvPr id="5" name="Title 4">
            <a:extLst>
              <a:ext uri="{FF2B5EF4-FFF2-40B4-BE49-F238E27FC236}">
                <a16:creationId xmlns:a16="http://schemas.microsoft.com/office/drawing/2014/main" id="{A7D58607-20C4-476F-A255-04B8223ED464}"/>
              </a:ext>
            </a:extLst>
          </p:cNvPr>
          <p:cNvSpPr>
            <a:spLocks noGrp="1"/>
          </p:cNvSpPr>
          <p:nvPr>
            <p:ph type="title"/>
          </p:nvPr>
        </p:nvSpPr>
        <p:spPr>
          <a:xfrm>
            <a:off x="1066800" y="642594"/>
            <a:ext cx="10058400" cy="1371600"/>
          </a:xfrm>
        </p:spPr>
        <p:txBody>
          <a:bodyPr>
            <a:normAutofit/>
          </a:bodyPr>
          <a:lstStyle/>
          <a:p>
            <a:r>
              <a:rPr lang="en-CA" dirty="0"/>
              <a:t>From the Apostles’ Creed</a:t>
            </a:r>
          </a:p>
        </p:txBody>
      </p:sp>
      <p:sp>
        <p:nvSpPr>
          <p:cNvPr id="6" name="Content Placeholder 5">
            <a:extLst>
              <a:ext uri="{FF2B5EF4-FFF2-40B4-BE49-F238E27FC236}">
                <a16:creationId xmlns:a16="http://schemas.microsoft.com/office/drawing/2014/main" id="{09729433-E2BB-4FAB-AEB2-291911670090}"/>
              </a:ext>
            </a:extLst>
          </p:cNvPr>
          <p:cNvSpPr>
            <a:spLocks noGrp="1"/>
          </p:cNvSpPr>
          <p:nvPr>
            <p:ph idx="1"/>
          </p:nvPr>
        </p:nvSpPr>
        <p:spPr>
          <a:xfrm>
            <a:off x="1066800" y="2103120"/>
            <a:ext cx="10058400" cy="3849624"/>
          </a:xfrm>
        </p:spPr>
        <p:txBody>
          <a:bodyPr>
            <a:normAutofit/>
          </a:bodyPr>
          <a:lstStyle/>
          <a:p>
            <a:pPr marL="0" indent="0">
              <a:buNone/>
            </a:pPr>
            <a:r>
              <a:rPr lang="en-US"/>
              <a:t>I believe in Jesus Christ, his only Son, our Lord.</a:t>
            </a:r>
            <a:br>
              <a:rPr lang="en-US"/>
            </a:br>
            <a:r>
              <a:rPr lang="en-US"/>
              <a:t>He was conceived by the power of the Holy Spirit</a:t>
            </a:r>
            <a:br>
              <a:rPr lang="en-US"/>
            </a:br>
            <a:r>
              <a:rPr lang="en-US"/>
              <a:t>and born of the virgin Mary.</a:t>
            </a:r>
            <a:br>
              <a:rPr lang="en-US"/>
            </a:br>
            <a:r>
              <a:rPr lang="en-US"/>
              <a:t>He suffered under Pontius Pilate,</a:t>
            </a:r>
            <a:br>
              <a:rPr lang="en-US"/>
            </a:br>
            <a:r>
              <a:rPr lang="en-US"/>
              <a:t>was crucified, died, and was buried.</a:t>
            </a:r>
            <a:br>
              <a:rPr lang="en-US"/>
            </a:br>
            <a:r>
              <a:rPr lang="en-US"/>
              <a:t>He descended to the dead.</a:t>
            </a:r>
            <a:br>
              <a:rPr lang="en-US"/>
            </a:br>
            <a:r>
              <a:rPr lang="en-US"/>
              <a:t>On the third day he rose again.</a:t>
            </a:r>
            <a:br>
              <a:rPr lang="en-US"/>
            </a:br>
            <a:r>
              <a:rPr lang="en-US"/>
              <a:t>He ascended into heaven,</a:t>
            </a:r>
            <a:br>
              <a:rPr lang="en-US"/>
            </a:br>
            <a:r>
              <a:rPr lang="en-US"/>
              <a:t>and is seated at the right hand of the Father.</a:t>
            </a:r>
            <a:br>
              <a:rPr lang="en-US"/>
            </a:br>
            <a:r>
              <a:rPr lang="en-US"/>
              <a:t>He will come again to judge the living and the dead.</a:t>
            </a:r>
            <a:endParaRPr lang="en-CA"/>
          </a:p>
        </p:txBody>
      </p:sp>
      <p:sp>
        <p:nvSpPr>
          <p:cNvPr id="4" name="Slide Number Placeholder 3">
            <a:extLst>
              <a:ext uri="{FF2B5EF4-FFF2-40B4-BE49-F238E27FC236}">
                <a16:creationId xmlns:a16="http://schemas.microsoft.com/office/drawing/2014/main" id="{0C265552-606C-4146-A8E2-762AA73C511A}"/>
              </a:ext>
            </a:extLst>
          </p:cNvPr>
          <p:cNvSpPr>
            <a:spLocks noGrp="1"/>
          </p:cNvSpPr>
          <p:nvPr>
            <p:ph type="sldNum" sz="quarter" idx="12"/>
          </p:nvPr>
        </p:nvSpPr>
        <p:spPr>
          <a:xfrm>
            <a:off x="10287000" y="6035040"/>
            <a:ext cx="838200" cy="365760"/>
          </a:xfrm>
        </p:spPr>
        <p:txBody>
          <a:bodyPr>
            <a:normAutofit/>
          </a:bodyPr>
          <a:lstStyle/>
          <a:p>
            <a:pPr>
              <a:spcAft>
                <a:spcPts val="600"/>
              </a:spcAft>
            </a:pPr>
            <a:fld id="{34B7E4EF-A1BD-40F4-AB7B-04F084DD991D}" type="slidenum">
              <a:rPr lang="en-US" smtClean="0"/>
              <a:pPr>
                <a:spcAft>
                  <a:spcPts val="600"/>
                </a:spcAft>
              </a:pPr>
              <a:t>5</a:t>
            </a:fld>
            <a:endParaRPr lang="en-US"/>
          </a:p>
        </p:txBody>
      </p:sp>
    </p:spTree>
    <p:extLst>
      <p:ext uri="{BB962C8B-B14F-4D97-AF65-F5344CB8AC3E}">
        <p14:creationId xmlns:p14="http://schemas.microsoft.com/office/powerpoint/2010/main" val="373181323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2F4A3-0DB0-4D14-82E9-AB3800A3E9B7}"/>
              </a:ext>
            </a:extLst>
          </p:cNvPr>
          <p:cNvSpPr>
            <a:spLocks noGrp="1"/>
          </p:cNvSpPr>
          <p:nvPr>
            <p:ph type="title"/>
          </p:nvPr>
        </p:nvSpPr>
        <p:spPr/>
        <p:txBody>
          <a:bodyPr/>
          <a:lstStyle/>
          <a:p>
            <a:r>
              <a:rPr lang="en-CA"/>
              <a:t>When</a:t>
            </a:r>
            <a:endParaRPr lang="en-CA" dirty="0"/>
          </a:p>
        </p:txBody>
      </p:sp>
      <p:sp>
        <p:nvSpPr>
          <p:cNvPr id="3" name="Content Placeholder 2">
            <a:extLst>
              <a:ext uri="{FF2B5EF4-FFF2-40B4-BE49-F238E27FC236}">
                <a16:creationId xmlns:a16="http://schemas.microsoft.com/office/drawing/2014/main" id="{50B9C3D9-0858-478A-A373-1CF58BE2F149}"/>
              </a:ext>
            </a:extLst>
          </p:cNvPr>
          <p:cNvSpPr>
            <a:spLocks noGrp="1"/>
          </p:cNvSpPr>
          <p:nvPr>
            <p:ph idx="1"/>
          </p:nvPr>
        </p:nvSpPr>
        <p:spPr/>
        <p:txBody>
          <a:bodyPr>
            <a:normAutofit/>
          </a:bodyPr>
          <a:lstStyle/>
          <a:p>
            <a:pPr marL="0" indent="0">
              <a:buNone/>
            </a:pPr>
            <a:r>
              <a:rPr lang="en-US" sz="2400"/>
              <a:t>2 Peter 3:7</a:t>
            </a:r>
          </a:p>
          <a:p>
            <a:pPr marL="0" indent="0">
              <a:buNone/>
            </a:pPr>
            <a:r>
              <a:rPr lang="en-US" sz="2400"/>
              <a:t>2 Peter 3:13</a:t>
            </a:r>
          </a:p>
          <a:p>
            <a:pPr marL="0" indent="0">
              <a:buNone/>
            </a:pPr>
            <a:r>
              <a:rPr lang="en-US" sz="2400"/>
              <a:t>Matthew 13:40–43</a:t>
            </a:r>
          </a:p>
          <a:p>
            <a:pPr marL="0" indent="0">
              <a:buNone/>
            </a:pPr>
            <a:r>
              <a:rPr lang="en-US" sz="2400"/>
              <a:t>Matthew 25:31–32</a:t>
            </a:r>
          </a:p>
          <a:p>
            <a:pPr marL="0" indent="0">
              <a:buNone/>
            </a:pPr>
            <a:r>
              <a:rPr lang="en-US" sz="2400"/>
              <a:t>2 Thessalonians 1:7–10</a:t>
            </a:r>
          </a:p>
          <a:p>
            <a:pPr marL="0" indent="0">
              <a:buNone/>
            </a:pPr>
            <a:r>
              <a:rPr lang="en-US" sz="2400"/>
              <a:t>Revelation 20</a:t>
            </a:r>
          </a:p>
          <a:p>
            <a:pPr marL="0" indent="0">
              <a:buNone/>
            </a:pPr>
            <a:r>
              <a:rPr lang="en-US" sz="2400"/>
              <a:t>Revelation 20:12</a:t>
            </a:r>
            <a:endParaRPr lang="en-CA" sz="2400" dirty="0"/>
          </a:p>
        </p:txBody>
      </p:sp>
      <p:sp>
        <p:nvSpPr>
          <p:cNvPr id="4" name="Slide Number Placeholder 3">
            <a:extLst>
              <a:ext uri="{FF2B5EF4-FFF2-40B4-BE49-F238E27FC236}">
                <a16:creationId xmlns:a16="http://schemas.microsoft.com/office/drawing/2014/main" id="{CBE037E9-E3E9-49F5-80BC-DD91AEE87357}"/>
              </a:ext>
            </a:extLst>
          </p:cNvPr>
          <p:cNvSpPr>
            <a:spLocks noGrp="1"/>
          </p:cNvSpPr>
          <p:nvPr>
            <p:ph type="sldNum" sz="quarter" idx="12"/>
          </p:nvPr>
        </p:nvSpPr>
        <p:spPr/>
        <p:txBody>
          <a:bodyPr/>
          <a:lstStyle/>
          <a:p>
            <a:fld id="{34B7E4EF-A1BD-40F4-AB7B-04F084DD991D}" type="slidenum">
              <a:rPr lang="en-US" smtClean="0"/>
              <a:t>6</a:t>
            </a:fld>
            <a:endParaRPr lang="en-US"/>
          </a:p>
        </p:txBody>
      </p:sp>
    </p:spTree>
    <p:extLst>
      <p:ext uri="{BB962C8B-B14F-4D97-AF65-F5344CB8AC3E}">
        <p14:creationId xmlns:p14="http://schemas.microsoft.com/office/powerpoint/2010/main" val="309733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5" descr="Calendar">
            <a:extLst>
              <a:ext uri="{FF2B5EF4-FFF2-40B4-BE49-F238E27FC236}">
                <a16:creationId xmlns:a16="http://schemas.microsoft.com/office/drawing/2014/main" id="{0145651F-1DA3-39B3-E15B-87BBB5911A1F}"/>
              </a:ext>
            </a:extLst>
          </p:cNvPr>
          <p:cNvPicPr>
            <a:picLocks noChangeAspect="1"/>
          </p:cNvPicPr>
          <p:nvPr/>
        </p:nvPicPr>
        <p:blipFill rotWithShape="1">
          <a:blip r:embed="rId2"/>
          <a:srcRect l="20860" r="16919" b="-1"/>
          <a:stretch/>
        </p:blipFill>
        <p:spPr>
          <a:xfrm>
            <a:off x="20" y="10"/>
            <a:ext cx="6392647" cy="6857990"/>
          </a:xfrm>
          <a:prstGeom prst="rect">
            <a:avLst/>
          </a:prstGeom>
        </p:spPr>
      </p:pic>
      <p:sp>
        <p:nvSpPr>
          <p:cNvPr id="17" name="Rectangle 11">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10BDB-6DDB-4656-9918-ED01E15D12D4}"/>
              </a:ext>
            </a:extLst>
          </p:cNvPr>
          <p:cNvSpPr>
            <a:spLocks noGrp="1"/>
          </p:cNvSpPr>
          <p:nvPr>
            <p:ph type="title"/>
          </p:nvPr>
        </p:nvSpPr>
        <p:spPr>
          <a:xfrm>
            <a:off x="7064082" y="642594"/>
            <a:ext cx="4472921" cy="1371600"/>
          </a:xfrm>
        </p:spPr>
        <p:txBody>
          <a:bodyPr>
            <a:normAutofit/>
          </a:bodyPr>
          <a:lstStyle/>
          <a:p>
            <a:r>
              <a:rPr lang="en-CA" sz="4000"/>
              <a:t>Day of Judgment</a:t>
            </a:r>
          </a:p>
        </p:txBody>
      </p:sp>
      <p:sp>
        <p:nvSpPr>
          <p:cNvPr id="3" name="Content Placeholder 2">
            <a:extLst>
              <a:ext uri="{FF2B5EF4-FFF2-40B4-BE49-F238E27FC236}">
                <a16:creationId xmlns:a16="http://schemas.microsoft.com/office/drawing/2014/main" id="{0280635C-F549-407D-BDEA-45842312413F}"/>
              </a:ext>
            </a:extLst>
          </p:cNvPr>
          <p:cNvSpPr>
            <a:spLocks noGrp="1"/>
          </p:cNvSpPr>
          <p:nvPr>
            <p:ph idx="1"/>
          </p:nvPr>
        </p:nvSpPr>
        <p:spPr>
          <a:xfrm>
            <a:off x="7064082" y="2103120"/>
            <a:ext cx="4472922" cy="3931920"/>
          </a:xfrm>
        </p:spPr>
        <p:txBody>
          <a:bodyPr>
            <a:normAutofit/>
          </a:bodyPr>
          <a:lstStyle/>
          <a:p>
            <a:pPr marL="0" indent="0">
              <a:buNone/>
            </a:pPr>
            <a:r>
              <a:rPr lang="en-US" sz="2400" dirty="0"/>
              <a:t>Matthew 11:22</a:t>
            </a:r>
          </a:p>
          <a:p>
            <a:pPr marL="0" indent="0">
              <a:buNone/>
            </a:pPr>
            <a:r>
              <a:rPr lang="en-US" sz="2400" dirty="0"/>
              <a:t>Matthew 7:22</a:t>
            </a:r>
          </a:p>
          <a:p>
            <a:pPr marL="0" indent="0">
              <a:buNone/>
            </a:pPr>
            <a:r>
              <a:rPr lang="en-US" sz="2400" dirty="0"/>
              <a:t>2 Thessalonians 1:10</a:t>
            </a:r>
          </a:p>
          <a:p>
            <a:pPr marL="0" indent="0">
              <a:buNone/>
            </a:pPr>
            <a:r>
              <a:rPr lang="en-US" sz="2400" dirty="0"/>
              <a:t>2 Timothy 1:12</a:t>
            </a:r>
          </a:p>
          <a:p>
            <a:pPr marL="0" indent="0">
              <a:buNone/>
            </a:pPr>
            <a:r>
              <a:rPr lang="en-US" sz="2400" dirty="0"/>
              <a:t>Romans 2:5</a:t>
            </a:r>
          </a:p>
        </p:txBody>
      </p:sp>
      <p:sp>
        <p:nvSpPr>
          <p:cNvPr id="4" name="Slide Number Placeholder 3">
            <a:extLst>
              <a:ext uri="{FF2B5EF4-FFF2-40B4-BE49-F238E27FC236}">
                <a16:creationId xmlns:a16="http://schemas.microsoft.com/office/drawing/2014/main" id="{690B36FD-DBD5-43EC-ACC0-2DB3748C8742}"/>
              </a:ext>
            </a:extLst>
          </p:cNvPr>
          <p:cNvSpPr>
            <a:spLocks noGrp="1"/>
          </p:cNvSpPr>
          <p:nvPr>
            <p:ph type="sldNum" sz="quarter" idx="12"/>
          </p:nvPr>
        </p:nvSpPr>
        <p:spPr>
          <a:xfrm>
            <a:off x="10842431" y="6035040"/>
            <a:ext cx="838200" cy="365760"/>
          </a:xfrm>
        </p:spPr>
        <p:txBody>
          <a:bodyPr>
            <a:normAutofit/>
          </a:bodyPr>
          <a:lstStyle/>
          <a:p>
            <a:pPr>
              <a:spcAft>
                <a:spcPts val="600"/>
              </a:spcAft>
            </a:pPr>
            <a:fld id="{34B7E4EF-A1BD-40F4-AB7B-04F084DD991D}" type="slidenum">
              <a:rPr lang="en-US" smtClean="0"/>
              <a:pPr>
                <a:spcAft>
                  <a:spcPts val="600"/>
                </a:spcAft>
              </a:pPr>
              <a:t>7</a:t>
            </a:fld>
            <a:endParaRPr lang="en-US"/>
          </a:p>
        </p:txBody>
      </p:sp>
    </p:spTree>
    <p:extLst>
      <p:ext uri="{BB962C8B-B14F-4D97-AF65-F5344CB8AC3E}">
        <p14:creationId xmlns:p14="http://schemas.microsoft.com/office/powerpoint/2010/main" val="37695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7082-F11A-4EDE-A89C-C4014E85BB80}"/>
              </a:ext>
            </a:extLst>
          </p:cNvPr>
          <p:cNvSpPr>
            <a:spLocks noGrp="1"/>
          </p:cNvSpPr>
          <p:nvPr>
            <p:ph type="title"/>
          </p:nvPr>
        </p:nvSpPr>
        <p:spPr/>
        <p:txBody>
          <a:bodyPr/>
          <a:lstStyle/>
          <a:p>
            <a:r>
              <a:rPr lang="en-CA" dirty="0"/>
              <a:t>The Judge</a:t>
            </a:r>
          </a:p>
        </p:txBody>
      </p:sp>
      <p:sp>
        <p:nvSpPr>
          <p:cNvPr id="3" name="Content Placeholder 2">
            <a:extLst>
              <a:ext uri="{FF2B5EF4-FFF2-40B4-BE49-F238E27FC236}">
                <a16:creationId xmlns:a16="http://schemas.microsoft.com/office/drawing/2014/main" id="{1F104A92-1B38-405A-9016-CA32C98153D5}"/>
              </a:ext>
            </a:extLst>
          </p:cNvPr>
          <p:cNvSpPr>
            <a:spLocks noGrp="1"/>
          </p:cNvSpPr>
          <p:nvPr>
            <p:ph idx="1"/>
          </p:nvPr>
        </p:nvSpPr>
        <p:spPr/>
        <p:txBody>
          <a:bodyPr numCol="2">
            <a:normAutofit lnSpcReduction="10000"/>
          </a:bodyPr>
          <a:lstStyle/>
          <a:p>
            <a:pPr marL="0" indent="0">
              <a:buNone/>
            </a:pPr>
            <a:r>
              <a:rPr lang="en-CA" sz="2400" dirty="0"/>
              <a:t>1 Peter 1:17</a:t>
            </a:r>
          </a:p>
          <a:p>
            <a:pPr marL="0" indent="0">
              <a:buNone/>
            </a:pPr>
            <a:r>
              <a:rPr lang="en-CA" sz="2400" dirty="0"/>
              <a:t>Romans 14:10</a:t>
            </a:r>
          </a:p>
          <a:p>
            <a:pPr marL="0" indent="0">
              <a:buNone/>
            </a:pPr>
            <a:r>
              <a:rPr lang="en-CA" sz="2400" dirty="0"/>
              <a:t>Matthew 18:35</a:t>
            </a:r>
          </a:p>
          <a:p>
            <a:pPr marL="0" indent="0">
              <a:buNone/>
            </a:pPr>
            <a:r>
              <a:rPr lang="en-CA" sz="2400" dirty="0"/>
              <a:t>2 Thessalonians 1:5</a:t>
            </a:r>
          </a:p>
          <a:p>
            <a:pPr marL="0" indent="0">
              <a:buNone/>
            </a:pPr>
            <a:r>
              <a:rPr lang="en-CA" sz="2400" dirty="0"/>
              <a:t>Hebrews 11:6</a:t>
            </a:r>
          </a:p>
          <a:p>
            <a:pPr marL="0" indent="0">
              <a:buNone/>
            </a:pPr>
            <a:r>
              <a:rPr lang="en-CA" sz="2400" dirty="0"/>
              <a:t>James 4:12</a:t>
            </a:r>
          </a:p>
          <a:p>
            <a:pPr marL="0" indent="0">
              <a:buNone/>
            </a:pPr>
            <a:r>
              <a:rPr lang="en-CA" sz="2400" dirty="0"/>
              <a:t>1 Peter 2:23</a:t>
            </a:r>
          </a:p>
          <a:p>
            <a:pPr marL="0" indent="0">
              <a:buNone/>
            </a:pPr>
            <a:r>
              <a:rPr lang="en-CA" sz="2400" dirty="0"/>
              <a:t>John 5:22</a:t>
            </a:r>
          </a:p>
          <a:p>
            <a:pPr marL="0" indent="0">
              <a:buNone/>
            </a:pPr>
            <a:r>
              <a:rPr lang="en-CA" sz="2400" dirty="0"/>
              <a:t>Acts 17:31</a:t>
            </a:r>
          </a:p>
          <a:p>
            <a:pPr marL="0" indent="0">
              <a:buNone/>
            </a:pPr>
            <a:r>
              <a:rPr lang="en-CA" sz="2400" dirty="0"/>
              <a:t>2 Timothy 4:8</a:t>
            </a:r>
          </a:p>
          <a:p>
            <a:pPr marL="0" indent="0">
              <a:buNone/>
            </a:pPr>
            <a:r>
              <a:rPr lang="en-CA" sz="2400" dirty="0"/>
              <a:t>2 Corinthians 5:10</a:t>
            </a:r>
          </a:p>
          <a:p>
            <a:pPr marL="0" indent="0">
              <a:buNone/>
            </a:pPr>
            <a:r>
              <a:rPr lang="en-CA" sz="2400" dirty="0"/>
              <a:t>John 5:27</a:t>
            </a:r>
          </a:p>
          <a:p>
            <a:pPr marL="0" indent="0">
              <a:buNone/>
            </a:pPr>
            <a:r>
              <a:rPr lang="en-CA" sz="2400" dirty="0"/>
              <a:t>Acts 10:42</a:t>
            </a:r>
          </a:p>
          <a:p>
            <a:pPr marL="0" indent="0">
              <a:buNone/>
            </a:pPr>
            <a:r>
              <a:rPr lang="en-CA" sz="2400" dirty="0"/>
              <a:t>Romans 14:9</a:t>
            </a:r>
          </a:p>
          <a:p>
            <a:pPr marL="0" indent="0">
              <a:buNone/>
            </a:pPr>
            <a:r>
              <a:rPr lang="en-CA" sz="2400" dirty="0"/>
              <a:t>Matthew 25:32</a:t>
            </a:r>
          </a:p>
          <a:p>
            <a:pPr marL="0" indent="0">
              <a:buNone/>
            </a:pPr>
            <a:r>
              <a:rPr lang="en-CA" sz="2400" dirty="0"/>
              <a:t>2 Timothy 4:1</a:t>
            </a:r>
          </a:p>
        </p:txBody>
      </p:sp>
      <p:sp>
        <p:nvSpPr>
          <p:cNvPr id="4" name="Slide Number Placeholder 3">
            <a:extLst>
              <a:ext uri="{FF2B5EF4-FFF2-40B4-BE49-F238E27FC236}">
                <a16:creationId xmlns:a16="http://schemas.microsoft.com/office/drawing/2014/main" id="{5A1A5879-B870-471C-B6DE-37458855F250}"/>
              </a:ext>
            </a:extLst>
          </p:cNvPr>
          <p:cNvSpPr>
            <a:spLocks noGrp="1"/>
          </p:cNvSpPr>
          <p:nvPr>
            <p:ph type="sldNum" sz="quarter" idx="12"/>
          </p:nvPr>
        </p:nvSpPr>
        <p:spPr/>
        <p:txBody>
          <a:bodyPr/>
          <a:lstStyle/>
          <a:p>
            <a:fld id="{34B7E4EF-A1BD-40F4-AB7B-04F084DD991D}" type="slidenum">
              <a:rPr lang="en-US" smtClean="0"/>
              <a:t>8</a:t>
            </a:fld>
            <a:endParaRPr lang="en-US"/>
          </a:p>
        </p:txBody>
      </p:sp>
    </p:spTree>
    <p:extLst>
      <p:ext uri="{BB962C8B-B14F-4D97-AF65-F5344CB8AC3E}">
        <p14:creationId xmlns:p14="http://schemas.microsoft.com/office/powerpoint/2010/main" val="228404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97A1-8921-418A-876C-7FF466FEFF6F}"/>
              </a:ext>
            </a:extLst>
          </p:cNvPr>
          <p:cNvSpPr>
            <a:spLocks noGrp="1"/>
          </p:cNvSpPr>
          <p:nvPr>
            <p:ph type="title"/>
          </p:nvPr>
        </p:nvSpPr>
        <p:spPr>
          <a:xfrm>
            <a:off x="676240" y="875324"/>
            <a:ext cx="3536510" cy="5093520"/>
          </a:xfrm>
        </p:spPr>
        <p:txBody>
          <a:bodyPr>
            <a:normAutofit/>
          </a:bodyPr>
          <a:lstStyle/>
          <a:p>
            <a:pPr algn="ctr"/>
            <a:r>
              <a:rPr lang="en-CA" sz="4400">
                <a:solidFill>
                  <a:schemeClr val="tx1"/>
                </a:solidFill>
              </a:rPr>
              <a:t>Who is to be Judged?</a:t>
            </a:r>
          </a:p>
        </p:txBody>
      </p:sp>
      <p:sp>
        <p:nvSpPr>
          <p:cNvPr id="3" name="Content Placeholder 2">
            <a:extLst>
              <a:ext uri="{FF2B5EF4-FFF2-40B4-BE49-F238E27FC236}">
                <a16:creationId xmlns:a16="http://schemas.microsoft.com/office/drawing/2014/main" id="{281F49FD-B0C0-4140-97AD-912CB52C7CAE}"/>
              </a:ext>
            </a:extLst>
          </p:cNvPr>
          <p:cNvSpPr>
            <a:spLocks noGrp="1"/>
          </p:cNvSpPr>
          <p:nvPr>
            <p:ph idx="1"/>
          </p:nvPr>
        </p:nvSpPr>
        <p:spPr>
          <a:xfrm>
            <a:off x="5478124" y="559477"/>
            <a:ext cx="5647076" cy="5475563"/>
          </a:xfrm>
        </p:spPr>
        <p:txBody>
          <a:bodyPr numCol="2" anchor="ctr">
            <a:normAutofit/>
          </a:bodyPr>
          <a:lstStyle/>
          <a:p>
            <a:pPr marL="0" indent="0">
              <a:buNone/>
            </a:pPr>
            <a:r>
              <a:rPr lang="en-US" sz="2000" b="1"/>
              <a:t>All Who Ever Lived</a:t>
            </a:r>
          </a:p>
          <a:p>
            <a:pPr marL="0" indent="0">
              <a:buNone/>
            </a:pPr>
            <a:r>
              <a:rPr lang="en-US" sz="2000"/>
              <a:t>Matthew 25:32</a:t>
            </a:r>
          </a:p>
          <a:p>
            <a:pPr marL="0" indent="0">
              <a:buNone/>
            </a:pPr>
            <a:r>
              <a:rPr lang="en-US" sz="2000"/>
              <a:t>Romans 2:5–6</a:t>
            </a:r>
          </a:p>
          <a:p>
            <a:pPr marL="0" indent="0">
              <a:buNone/>
            </a:pPr>
            <a:r>
              <a:rPr lang="en-US" sz="2000"/>
              <a:t>Romans 3:6</a:t>
            </a:r>
          </a:p>
          <a:p>
            <a:pPr marL="0" indent="0">
              <a:buNone/>
            </a:pPr>
            <a:r>
              <a:rPr lang="en-US" sz="2000"/>
              <a:t>Revelation 20</a:t>
            </a:r>
          </a:p>
          <a:p>
            <a:pPr marL="0" indent="0">
              <a:buNone/>
            </a:pPr>
            <a:r>
              <a:rPr lang="en-US" sz="2000"/>
              <a:t>Revelation 20:12–13</a:t>
            </a:r>
          </a:p>
          <a:p>
            <a:pPr marL="0" indent="0">
              <a:buNone/>
            </a:pPr>
            <a:endParaRPr lang="en-US" sz="2000"/>
          </a:p>
          <a:p>
            <a:pPr marL="0" indent="0">
              <a:buNone/>
            </a:pPr>
            <a:r>
              <a:rPr lang="en-US" sz="2000" b="1"/>
              <a:t>Christians Included</a:t>
            </a:r>
          </a:p>
          <a:p>
            <a:pPr marL="0" indent="0">
              <a:buNone/>
            </a:pPr>
            <a:r>
              <a:rPr lang="en-US" sz="2000"/>
              <a:t>2 Corinthians 5:10</a:t>
            </a:r>
          </a:p>
          <a:p>
            <a:pPr marL="0" indent="0">
              <a:buNone/>
            </a:pPr>
            <a:r>
              <a:rPr lang="en-US" sz="2000"/>
              <a:t>Hebrews 10:30</a:t>
            </a:r>
          </a:p>
          <a:p>
            <a:pPr marL="0" indent="0">
              <a:buNone/>
            </a:pPr>
            <a:r>
              <a:rPr lang="en-US" sz="2000"/>
              <a:t>Romans 14:10</a:t>
            </a:r>
          </a:p>
          <a:p>
            <a:pPr marL="0" indent="0">
              <a:buNone/>
            </a:pPr>
            <a:r>
              <a:rPr lang="en-US" sz="2000"/>
              <a:t>James 3:1</a:t>
            </a:r>
          </a:p>
          <a:p>
            <a:pPr marL="0" indent="0">
              <a:buNone/>
            </a:pPr>
            <a:r>
              <a:rPr lang="en-US" sz="2000"/>
              <a:t>1 Peter 4:17</a:t>
            </a:r>
          </a:p>
          <a:p>
            <a:pPr marL="0" indent="0">
              <a:buNone/>
            </a:pPr>
            <a:endParaRPr lang="en-US" sz="2000"/>
          </a:p>
          <a:p>
            <a:pPr marL="0" indent="0">
              <a:buNone/>
            </a:pPr>
            <a:r>
              <a:rPr lang="en-US" sz="2000" b="1"/>
              <a:t>Not to be Feared by Christians</a:t>
            </a:r>
          </a:p>
          <a:p>
            <a:pPr marL="0" indent="0">
              <a:buNone/>
            </a:pPr>
            <a:r>
              <a:rPr lang="en-US" sz="2000"/>
              <a:t>Romans 8:1</a:t>
            </a:r>
          </a:p>
          <a:p>
            <a:pPr marL="0" indent="0">
              <a:buNone/>
            </a:pPr>
            <a:r>
              <a:rPr lang="en-US" sz="2000"/>
              <a:t>1 John 4:17</a:t>
            </a:r>
          </a:p>
          <a:p>
            <a:pPr marL="0" indent="0">
              <a:buNone/>
            </a:pPr>
            <a:endParaRPr lang="en-US" sz="2000"/>
          </a:p>
          <a:p>
            <a:pPr marL="0" indent="0">
              <a:buNone/>
            </a:pPr>
            <a:endParaRPr lang="en-US" sz="2000"/>
          </a:p>
          <a:p>
            <a:pPr marL="0" indent="0">
              <a:buNone/>
            </a:pPr>
            <a:endParaRPr lang="en-CA" sz="2000"/>
          </a:p>
        </p:txBody>
      </p:sp>
      <p:sp>
        <p:nvSpPr>
          <p:cNvPr id="4" name="Slide Number Placeholder 3">
            <a:extLst>
              <a:ext uri="{FF2B5EF4-FFF2-40B4-BE49-F238E27FC236}">
                <a16:creationId xmlns:a16="http://schemas.microsoft.com/office/drawing/2014/main" id="{A4C3BC9C-44AF-48B6-A606-5D6F0E46261D}"/>
              </a:ext>
            </a:extLst>
          </p:cNvPr>
          <p:cNvSpPr>
            <a:spLocks noGrp="1"/>
          </p:cNvSpPr>
          <p:nvPr>
            <p:ph type="sldNum" sz="quarter" idx="12"/>
          </p:nvPr>
        </p:nvSpPr>
        <p:spPr>
          <a:xfrm>
            <a:off x="11066609" y="6307672"/>
            <a:ext cx="822960" cy="274320"/>
          </a:xfrm>
        </p:spPr>
        <p:txBody>
          <a:bodyPr>
            <a:normAutofit/>
          </a:bodyPr>
          <a:lstStyle/>
          <a:p>
            <a:pPr>
              <a:spcAft>
                <a:spcPts val="600"/>
              </a:spcAft>
            </a:pPr>
            <a:fld id="{34B7E4EF-A1BD-40F4-AB7B-04F084DD991D}" type="slidenum">
              <a:rPr lang="en-US">
                <a:solidFill>
                  <a:schemeClr val="tx1"/>
                </a:solidFill>
              </a:rPr>
              <a:pPr>
                <a:spcAft>
                  <a:spcPts val="600"/>
                </a:spcAft>
              </a:pPr>
              <a:t>9</a:t>
            </a:fld>
            <a:endParaRPr lang="en-US">
              <a:solidFill>
                <a:schemeClr val="tx1"/>
              </a:solidFill>
            </a:endParaRPr>
          </a:p>
        </p:txBody>
      </p:sp>
    </p:spTree>
    <p:extLst>
      <p:ext uri="{BB962C8B-B14F-4D97-AF65-F5344CB8AC3E}">
        <p14:creationId xmlns:p14="http://schemas.microsoft.com/office/powerpoint/2010/main" val="2495388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RightStep">
      <a:dk1>
        <a:srgbClr val="000000"/>
      </a:dk1>
      <a:lt1>
        <a:srgbClr val="FFFFFF"/>
      </a:lt1>
      <a:dk2>
        <a:srgbClr val="233E30"/>
      </a:dk2>
      <a:lt2>
        <a:srgbClr val="E6EBEC"/>
      </a:lt2>
      <a:accent1>
        <a:srgbClr val="D2918A"/>
      </a:accent1>
      <a:accent2>
        <a:srgbClr val="C69A6C"/>
      </a:accent2>
      <a:accent3>
        <a:srgbClr val="AAA670"/>
      </a:accent3>
      <a:accent4>
        <a:srgbClr val="91AB60"/>
      </a:accent4>
      <a:accent5>
        <a:srgbClr val="81AE73"/>
      </a:accent5>
      <a:accent6>
        <a:srgbClr val="65B373"/>
      </a:accent6>
      <a:hlink>
        <a:srgbClr val="588C92"/>
      </a:hlink>
      <a:folHlink>
        <a:srgbClr val="848484"/>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3871</TotalTime>
  <Words>1280</Words>
  <Application>Microsoft Office PowerPoint</Application>
  <PresentationFormat>Widescreen</PresentationFormat>
  <Paragraphs>153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Garamond</vt:lpstr>
      <vt:lpstr>Goudy Old Style</vt:lpstr>
      <vt:lpstr>SavonVTI</vt:lpstr>
      <vt:lpstr>After Death Part II</vt:lpstr>
      <vt:lpstr>What Scripture Tells us</vt:lpstr>
      <vt:lpstr>PowerPoint Presentation</vt:lpstr>
      <vt:lpstr>The Christian Knows This</vt:lpstr>
      <vt:lpstr>From the Apostles’ Creed</vt:lpstr>
      <vt:lpstr>When</vt:lpstr>
      <vt:lpstr>Day of Judgment</vt:lpstr>
      <vt:lpstr>The Judge</vt:lpstr>
      <vt:lpstr>Who is to be Judged?</vt:lpstr>
      <vt:lpstr>Heidelberg Catechism 1563</vt:lpstr>
      <vt:lpstr>What is Judged?</vt:lpstr>
      <vt:lpstr>The Standard of Judgment</vt:lpstr>
      <vt:lpstr>According to Works?</vt:lpstr>
      <vt:lpstr>Is God Just?</vt:lpstr>
      <vt:lpstr>Is God Just?</vt:lpstr>
      <vt:lpstr>Is God Just?</vt:lpstr>
      <vt:lpstr>The Significance of Judgment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T31 Eschatology</dc:title>
  <dc:creator>Scott Jacobsen</dc:creator>
  <cp:lastModifiedBy>Scott Jacobsen</cp:lastModifiedBy>
  <cp:revision>29</cp:revision>
  <dcterms:created xsi:type="dcterms:W3CDTF">2020-02-17T23:21:09Z</dcterms:created>
  <dcterms:modified xsi:type="dcterms:W3CDTF">2023-06-22T00:16:09Z</dcterms:modified>
</cp:coreProperties>
</file>