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8"/>
  </p:notesMasterIdLst>
  <p:sldIdLst>
    <p:sldId id="256" r:id="rId2"/>
    <p:sldId id="257" r:id="rId3"/>
    <p:sldId id="259" r:id="rId4"/>
    <p:sldId id="260" r:id="rId5"/>
    <p:sldId id="280" r:id="rId6"/>
    <p:sldId id="281" r:id="rId7"/>
    <p:sldId id="293" r:id="rId8"/>
    <p:sldId id="282" r:id="rId9"/>
    <p:sldId id="283" r:id="rId10"/>
    <p:sldId id="286" r:id="rId11"/>
    <p:sldId id="290" r:id="rId12"/>
    <p:sldId id="294" r:id="rId13"/>
    <p:sldId id="285" r:id="rId14"/>
    <p:sldId id="295" r:id="rId15"/>
    <p:sldId id="291" r:id="rId16"/>
    <p:sldId id="29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82" d="100"/>
          <a:sy n="82" d="100"/>
        </p:scale>
        <p:origin x="6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615368-F966-44B6-A441-5112D1EAF06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3202234-BA23-4FA0-967B-A5D77B94CE0F}">
      <dgm:prSet/>
      <dgm:spPr/>
      <dgm:t>
        <a:bodyPr/>
        <a:lstStyle/>
        <a:p>
          <a:pPr>
            <a:defRPr cap="all"/>
          </a:pPr>
          <a:r>
            <a:rPr lang="en-CA"/>
            <a:t>The state of the believing dead</a:t>
          </a:r>
          <a:endParaRPr lang="en-US"/>
        </a:p>
      </dgm:t>
    </dgm:pt>
    <dgm:pt modelId="{379DFDCA-5A76-4718-A543-C563EA7B640C}" type="parTrans" cxnId="{688A06A6-EDBC-4EF0-BDC6-1BDCFC1B769E}">
      <dgm:prSet/>
      <dgm:spPr/>
      <dgm:t>
        <a:bodyPr/>
        <a:lstStyle/>
        <a:p>
          <a:endParaRPr lang="en-US"/>
        </a:p>
      </dgm:t>
    </dgm:pt>
    <dgm:pt modelId="{B02AF75B-8262-4EC0-88FE-CAE38D22AE12}" type="sibTrans" cxnId="{688A06A6-EDBC-4EF0-BDC6-1BDCFC1B769E}">
      <dgm:prSet/>
      <dgm:spPr/>
      <dgm:t>
        <a:bodyPr/>
        <a:lstStyle/>
        <a:p>
          <a:endParaRPr lang="en-US"/>
        </a:p>
      </dgm:t>
    </dgm:pt>
    <dgm:pt modelId="{03971583-8F8A-422C-B0B1-CC324419284F}">
      <dgm:prSet/>
      <dgm:spPr/>
      <dgm:t>
        <a:bodyPr/>
        <a:lstStyle/>
        <a:p>
          <a:pPr>
            <a:defRPr cap="all"/>
          </a:pPr>
          <a:r>
            <a:rPr lang="en-CA"/>
            <a:t>The state of the unbelieving dead</a:t>
          </a:r>
          <a:endParaRPr lang="en-US"/>
        </a:p>
      </dgm:t>
    </dgm:pt>
    <dgm:pt modelId="{54BACAEA-1CA9-4289-B743-32F17C8A1FF8}" type="parTrans" cxnId="{CE016E4F-37CF-42FE-822E-C2C39D1CBFD7}">
      <dgm:prSet/>
      <dgm:spPr/>
      <dgm:t>
        <a:bodyPr/>
        <a:lstStyle/>
        <a:p>
          <a:endParaRPr lang="en-US"/>
        </a:p>
      </dgm:t>
    </dgm:pt>
    <dgm:pt modelId="{0475C4EA-772E-492B-950D-9F53D119BDE4}" type="sibTrans" cxnId="{CE016E4F-37CF-42FE-822E-C2C39D1CBFD7}">
      <dgm:prSet/>
      <dgm:spPr/>
      <dgm:t>
        <a:bodyPr/>
        <a:lstStyle/>
        <a:p>
          <a:endParaRPr lang="en-US"/>
        </a:p>
      </dgm:t>
    </dgm:pt>
    <dgm:pt modelId="{B0A70D38-22DF-413B-8CF3-F7822F2D259A}">
      <dgm:prSet/>
      <dgm:spPr/>
      <dgm:t>
        <a:bodyPr/>
        <a:lstStyle/>
        <a:p>
          <a:pPr>
            <a:defRPr cap="all"/>
          </a:pPr>
          <a:r>
            <a:rPr lang="en-CA"/>
            <a:t>Suffering or comfort</a:t>
          </a:r>
          <a:endParaRPr lang="en-US"/>
        </a:p>
      </dgm:t>
    </dgm:pt>
    <dgm:pt modelId="{74E83319-DEE4-45D6-917D-83407E4E3FFF}" type="parTrans" cxnId="{0E820510-DBEE-4E10-8E6F-E93863CD571D}">
      <dgm:prSet/>
      <dgm:spPr/>
      <dgm:t>
        <a:bodyPr/>
        <a:lstStyle/>
        <a:p>
          <a:endParaRPr lang="en-US"/>
        </a:p>
      </dgm:t>
    </dgm:pt>
    <dgm:pt modelId="{B52B0D4A-A08C-48C0-A277-A52DBE7E18B2}" type="sibTrans" cxnId="{0E820510-DBEE-4E10-8E6F-E93863CD571D}">
      <dgm:prSet/>
      <dgm:spPr/>
      <dgm:t>
        <a:bodyPr/>
        <a:lstStyle/>
        <a:p>
          <a:endParaRPr lang="en-US"/>
        </a:p>
      </dgm:t>
    </dgm:pt>
    <dgm:pt modelId="{4D84BA5B-C67B-4CBA-A5D2-EF5B495F2912}">
      <dgm:prSet/>
      <dgm:spPr/>
      <dgm:t>
        <a:bodyPr/>
        <a:lstStyle/>
        <a:p>
          <a:pPr>
            <a:defRPr cap="all"/>
          </a:pPr>
          <a:r>
            <a:rPr lang="en-CA"/>
            <a:t>Awareness</a:t>
          </a:r>
          <a:endParaRPr lang="en-US"/>
        </a:p>
      </dgm:t>
    </dgm:pt>
    <dgm:pt modelId="{9C34596A-B2BA-49AC-B5BA-8A4045215138}" type="parTrans" cxnId="{72306554-FE67-4A73-BDBF-1EABE4145C26}">
      <dgm:prSet/>
      <dgm:spPr/>
      <dgm:t>
        <a:bodyPr/>
        <a:lstStyle/>
        <a:p>
          <a:endParaRPr lang="en-US"/>
        </a:p>
      </dgm:t>
    </dgm:pt>
    <dgm:pt modelId="{A01C7342-8751-4264-9B64-A4906016C637}" type="sibTrans" cxnId="{72306554-FE67-4A73-BDBF-1EABE4145C26}">
      <dgm:prSet/>
      <dgm:spPr/>
      <dgm:t>
        <a:bodyPr/>
        <a:lstStyle/>
        <a:p>
          <a:endParaRPr lang="en-US"/>
        </a:p>
      </dgm:t>
    </dgm:pt>
    <dgm:pt modelId="{9BC71078-069F-4148-9231-F26655C10A3B}">
      <dgm:prSet/>
      <dgm:spPr/>
      <dgm:t>
        <a:bodyPr/>
        <a:lstStyle/>
        <a:p>
          <a:pPr>
            <a:defRPr cap="all"/>
          </a:pPr>
          <a:r>
            <a:rPr lang="en-CA"/>
            <a:t>Future resurrection</a:t>
          </a:r>
          <a:endParaRPr lang="en-US"/>
        </a:p>
      </dgm:t>
    </dgm:pt>
    <dgm:pt modelId="{D85D4E6B-A1C0-4450-9301-41945E4B1013}" type="parTrans" cxnId="{EAE7C6CE-C251-456F-A7F6-0575965C791C}">
      <dgm:prSet/>
      <dgm:spPr/>
      <dgm:t>
        <a:bodyPr/>
        <a:lstStyle/>
        <a:p>
          <a:endParaRPr lang="en-US"/>
        </a:p>
      </dgm:t>
    </dgm:pt>
    <dgm:pt modelId="{653D0FDB-D36D-4CD5-8EF2-190D97949AA9}" type="sibTrans" cxnId="{EAE7C6CE-C251-456F-A7F6-0575965C791C}">
      <dgm:prSet/>
      <dgm:spPr/>
      <dgm:t>
        <a:bodyPr/>
        <a:lstStyle/>
        <a:p>
          <a:endParaRPr lang="en-US"/>
        </a:p>
      </dgm:t>
    </dgm:pt>
    <dgm:pt modelId="{62572AB7-C318-472D-AE5F-150EFA05EF0F}" type="pres">
      <dgm:prSet presAssocID="{36615368-F966-44B6-A441-5112D1EAF060}" presName="vert0" presStyleCnt="0">
        <dgm:presLayoutVars>
          <dgm:dir/>
          <dgm:animOne val="branch"/>
          <dgm:animLvl val="lvl"/>
        </dgm:presLayoutVars>
      </dgm:prSet>
      <dgm:spPr/>
    </dgm:pt>
    <dgm:pt modelId="{9F3CB412-D87A-4290-A9BE-0EC6693D0C8C}" type="pres">
      <dgm:prSet presAssocID="{D3202234-BA23-4FA0-967B-A5D77B94CE0F}" presName="thickLine" presStyleLbl="alignNode1" presStyleIdx="0" presStyleCnt="5"/>
      <dgm:spPr/>
    </dgm:pt>
    <dgm:pt modelId="{1B255AAE-D206-4220-8A40-23F6E3C1EDA8}" type="pres">
      <dgm:prSet presAssocID="{D3202234-BA23-4FA0-967B-A5D77B94CE0F}" presName="horz1" presStyleCnt="0"/>
      <dgm:spPr/>
    </dgm:pt>
    <dgm:pt modelId="{10DFD444-00E1-4591-822A-44890817606F}" type="pres">
      <dgm:prSet presAssocID="{D3202234-BA23-4FA0-967B-A5D77B94CE0F}" presName="tx1" presStyleLbl="revTx" presStyleIdx="0" presStyleCnt="5"/>
      <dgm:spPr/>
    </dgm:pt>
    <dgm:pt modelId="{68938CD7-FFCB-46F2-A381-93E6F7A62E01}" type="pres">
      <dgm:prSet presAssocID="{D3202234-BA23-4FA0-967B-A5D77B94CE0F}" presName="vert1" presStyleCnt="0"/>
      <dgm:spPr/>
    </dgm:pt>
    <dgm:pt modelId="{F24A8AA1-D348-49CE-BAB6-F94BFCDC121D}" type="pres">
      <dgm:prSet presAssocID="{03971583-8F8A-422C-B0B1-CC324419284F}" presName="thickLine" presStyleLbl="alignNode1" presStyleIdx="1" presStyleCnt="5"/>
      <dgm:spPr/>
    </dgm:pt>
    <dgm:pt modelId="{CDA866AD-9CFB-4CD2-BFED-EE1EB9BF09BD}" type="pres">
      <dgm:prSet presAssocID="{03971583-8F8A-422C-B0B1-CC324419284F}" presName="horz1" presStyleCnt="0"/>
      <dgm:spPr/>
    </dgm:pt>
    <dgm:pt modelId="{9CBA815E-42F0-4AAC-A0EC-1E3C614D2BA0}" type="pres">
      <dgm:prSet presAssocID="{03971583-8F8A-422C-B0B1-CC324419284F}" presName="tx1" presStyleLbl="revTx" presStyleIdx="1" presStyleCnt="5"/>
      <dgm:spPr/>
    </dgm:pt>
    <dgm:pt modelId="{5FAEE83D-6BD5-41C1-9BCB-9A98F66DF192}" type="pres">
      <dgm:prSet presAssocID="{03971583-8F8A-422C-B0B1-CC324419284F}" presName="vert1" presStyleCnt="0"/>
      <dgm:spPr/>
    </dgm:pt>
    <dgm:pt modelId="{B85759E6-7B5B-48EA-B4CA-F168AE29BE07}" type="pres">
      <dgm:prSet presAssocID="{B0A70D38-22DF-413B-8CF3-F7822F2D259A}" presName="thickLine" presStyleLbl="alignNode1" presStyleIdx="2" presStyleCnt="5"/>
      <dgm:spPr/>
    </dgm:pt>
    <dgm:pt modelId="{7C0C9DD0-3739-4C18-B886-E3685BC022D9}" type="pres">
      <dgm:prSet presAssocID="{B0A70D38-22DF-413B-8CF3-F7822F2D259A}" presName="horz1" presStyleCnt="0"/>
      <dgm:spPr/>
    </dgm:pt>
    <dgm:pt modelId="{3480A226-1881-4337-93E3-A4C988D4EE58}" type="pres">
      <dgm:prSet presAssocID="{B0A70D38-22DF-413B-8CF3-F7822F2D259A}" presName="tx1" presStyleLbl="revTx" presStyleIdx="2" presStyleCnt="5"/>
      <dgm:spPr/>
    </dgm:pt>
    <dgm:pt modelId="{D549C568-90D9-463F-BBD7-AC8B9852E227}" type="pres">
      <dgm:prSet presAssocID="{B0A70D38-22DF-413B-8CF3-F7822F2D259A}" presName="vert1" presStyleCnt="0"/>
      <dgm:spPr/>
    </dgm:pt>
    <dgm:pt modelId="{911EE1E9-7026-43E4-9A03-8B32FBFB25F5}" type="pres">
      <dgm:prSet presAssocID="{4D84BA5B-C67B-4CBA-A5D2-EF5B495F2912}" presName="thickLine" presStyleLbl="alignNode1" presStyleIdx="3" presStyleCnt="5"/>
      <dgm:spPr/>
    </dgm:pt>
    <dgm:pt modelId="{5F2592C2-C6BF-43E1-8BB5-1E3154FDB3A5}" type="pres">
      <dgm:prSet presAssocID="{4D84BA5B-C67B-4CBA-A5D2-EF5B495F2912}" presName="horz1" presStyleCnt="0"/>
      <dgm:spPr/>
    </dgm:pt>
    <dgm:pt modelId="{29C805FF-A983-4F16-A0BF-770C8CE0FD6C}" type="pres">
      <dgm:prSet presAssocID="{4D84BA5B-C67B-4CBA-A5D2-EF5B495F2912}" presName="tx1" presStyleLbl="revTx" presStyleIdx="3" presStyleCnt="5"/>
      <dgm:spPr/>
    </dgm:pt>
    <dgm:pt modelId="{FC80E5B7-EC21-45DA-BFB8-C0CD870BAA16}" type="pres">
      <dgm:prSet presAssocID="{4D84BA5B-C67B-4CBA-A5D2-EF5B495F2912}" presName="vert1" presStyleCnt="0"/>
      <dgm:spPr/>
    </dgm:pt>
    <dgm:pt modelId="{ACDBFFA7-8A7F-4D24-A9DC-F1FA851ADE8E}" type="pres">
      <dgm:prSet presAssocID="{9BC71078-069F-4148-9231-F26655C10A3B}" presName="thickLine" presStyleLbl="alignNode1" presStyleIdx="4" presStyleCnt="5"/>
      <dgm:spPr/>
    </dgm:pt>
    <dgm:pt modelId="{478ED257-C4C9-4C6B-A532-E2A93114692E}" type="pres">
      <dgm:prSet presAssocID="{9BC71078-069F-4148-9231-F26655C10A3B}" presName="horz1" presStyleCnt="0"/>
      <dgm:spPr/>
    </dgm:pt>
    <dgm:pt modelId="{2A749509-2DEF-4DD1-A95A-27BE21A53AAC}" type="pres">
      <dgm:prSet presAssocID="{9BC71078-069F-4148-9231-F26655C10A3B}" presName="tx1" presStyleLbl="revTx" presStyleIdx="4" presStyleCnt="5"/>
      <dgm:spPr/>
    </dgm:pt>
    <dgm:pt modelId="{84E710B1-B16B-4187-A5FC-A9406E211545}" type="pres">
      <dgm:prSet presAssocID="{9BC71078-069F-4148-9231-F26655C10A3B}" presName="vert1" presStyleCnt="0"/>
      <dgm:spPr/>
    </dgm:pt>
  </dgm:ptLst>
  <dgm:cxnLst>
    <dgm:cxn modelId="{5249B404-0210-4A4C-BF80-234B3AC7B9B4}" type="presOf" srcId="{B0A70D38-22DF-413B-8CF3-F7822F2D259A}" destId="{3480A226-1881-4337-93E3-A4C988D4EE58}" srcOrd="0" destOrd="0" presId="urn:microsoft.com/office/officeart/2008/layout/LinedList"/>
    <dgm:cxn modelId="{26CF3B0C-F573-44CF-9F9B-D806DAED5FA6}" type="presOf" srcId="{D3202234-BA23-4FA0-967B-A5D77B94CE0F}" destId="{10DFD444-00E1-4591-822A-44890817606F}" srcOrd="0" destOrd="0" presId="urn:microsoft.com/office/officeart/2008/layout/LinedList"/>
    <dgm:cxn modelId="{0E820510-DBEE-4E10-8E6F-E93863CD571D}" srcId="{36615368-F966-44B6-A441-5112D1EAF060}" destId="{B0A70D38-22DF-413B-8CF3-F7822F2D259A}" srcOrd="2" destOrd="0" parTransId="{74E83319-DEE4-45D6-917D-83407E4E3FFF}" sibTransId="{B52B0D4A-A08C-48C0-A277-A52DBE7E18B2}"/>
    <dgm:cxn modelId="{63679419-4E72-4748-93B1-24E9DB93AA46}" type="presOf" srcId="{03971583-8F8A-422C-B0B1-CC324419284F}" destId="{9CBA815E-42F0-4AAC-A0EC-1E3C614D2BA0}" srcOrd="0" destOrd="0" presId="urn:microsoft.com/office/officeart/2008/layout/LinedList"/>
    <dgm:cxn modelId="{704E325D-143F-4953-8E7E-93462B3A5873}" type="presOf" srcId="{36615368-F966-44B6-A441-5112D1EAF060}" destId="{62572AB7-C318-472D-AE5F-150EFA05EF0F}" srcOrd="0" destOrd="0" presId="urn:microsoft.com/office/officeart/2008/layout/LinedList"/>
    <dgm:cxn modelId="{CE016E4F-37CF-42FE-822E-C2C39D1CBFD7}" srcId="{36615368-F966-44B6-A441-5112D1EAF060}" destId="{03971583-8F8A-422C-B0B1-CC324419284F}" srcOrd="1" destOrd="0" parTransId="{54BACAEA-1CA9-4289-B743-32F17C8A1FF8}" sibTransId="{0475C4EA-772E-492B-950D-9F53D119BDE4}"/>
    <dgm:cxn modelId="{72306554-FE67-4A73-BDBF-1EABE4145C26}" srcId="{36615368-F966-44B6-A441-5112D1EAF060}" destId="{4D84BA5B-C67B-4CBA-A5D2-EF5B495F2912}" srcOrd="3" destOrd="0" parTransId="{9C34596A-B2BA-49AC-B5BA-8A4045215138}" sibTransId="{A01C7342-8751-4264-9B64-A4906016C637}"/>
    <dgm:cxn modelId="{688A06A6-EDBC-4EF0-BDC6-1BDCFC1B769E}" srcId="{36615368-F966-44B6-A441-5112D1EAF060}" destId="{D3202234-BA23-4FA0-967B-A5D77B94CE0F}" srcOrd="0" destOrd="0" parTransId="{379DFDCA-5A76-4718-A543-C563EA7B640C}" sibTransId="{B02AF75B-8262-4EC0-88FE-CAE38D22AE12}"/>
    <dgm:cxn modelId="{EAE7C6CE-C251-456F-A7F6-0575965C791C}" srcId="{36615368-F966-44B6-A441-5112D1EAF060}" destId="{9BC71078-069F-4148-9231-F26655C10A3B}" srcOrd="4" destOrd="0" parTransId="{D85D4E6B-A1C0-4450-9301-41945E4B1013}" sibTransId="{653D0FDB-D36D-4CD5-8EF2-190D97949AA9}"/>
    <dgm:cxn modelId="{DF2227DF-40DB-42E2-9038-898F7BF47C40}" type="presOf" srcId="{4D84BA5B-C67B-4CBA-A5D2-EF5B495F2912}" destId="{29C805FF-A983-4F16-A0BF-770C8CE0FD6C}" srcOrd="0" destOrd="0" presId="urn:microsoft.com/office/officeart/2008/layout/LinedList"/>
    <dgm:cxn modelId="{578260FE-0B05-492A-9060-67AE6973D5FC}" type="presOf" srcId="{9BC71078-069F-4148-9231-F26655C10A3B}" destId="{2A749509-2DEF-4DD1-A95A-27BE21A53AAC}" srcOrd="0" destOrd="0" presId="urn:microsoft.com/office/officeart/2008/layout/LinedList"/>
    <dgm:cxn modelId="{1B4D8D33-89D7-4928-B209-93084AAB53AC}" type="presParOf" srcId="{62572AB7-C318-472D-AE5F-150EFA05EF0F}" destId="{9F3CB412-D87A-4290-A9BE-0EC6693D0C8C}" srcOrd="0" destOrd="0" presId="urn:microsoft.com/office/officeart/2008/layout/LinedList"/>
    <dgm:cxn modelId="{309BE16F-D712-42A0-909D-FC444508357A}" type="presParOf" srcId="{62572AB7-C318-472D-AE5F-150EFA05EF0F}" destId="{1B255AAE-D206-4220-8A40-23F6E3C1EDA8}" srcOrd="1" destOrd="0" presId="urn:microsoft.com/office/officeart/2008/layout/LinedList"/>
    <dgm:cxn modelId="{2446795B-592B-4B95-BA18-BF0BB5083471}" type="presParOf" srcId="{1B255AAE-D206-4220-8A40-23F6E3C1EDA8}" destId="{10DFD444-00E1-4591-822A-44890817606F}" srcOrd="0" destOrd="0" presId="urn:microsoft.com/office/officeart/2008/layout/LinedList"/>
    <dgm:cxn modelId="{07537E8F-B7E8-4E51-8A05-CA74BCEEFA0A}" type="presParOf" srcId="{1B255AAE-D206-4220-8A40-23F6E3C1EDA8}" destId="{68938CD7-FFCB-46F2-A381-93E6F7A62E01}" srcOrd="1" destOrd="0" presId="urn:microsoft.com/office/officeart/2008/layout/LinedList"/>
    <dgm:cxn modelId="{EA3B5D46-4513-4498-AB01-653F646A29C4}" type="presParOf" srcId="{62572AB7-C318-472D-AE5F-150EFA05EF0F}" destId="{F24A8AA1-D348-49CE-BAB6-F94BFCDC121D}" srcOrd="2" destOrd="0" presId="urn:microsoft.com/office/officeart/2008/layout/LinedList"/>
    <dgm:cxn modelId="{A311EF04-968F-4B46-9634-60F5BF63AB82}" type="presParOf" srcId="{62572AB7-C318-472D-AE5F-150EFA05EF0F}" destId="{CDA866AD-9CFB-4CD2-BFED-EE1EB9BF09BD}" srcOrd="3" destOrd="0" presId="urn:microsoft.com/office/officeart/2008/layout/LinedList"/>
    <dgm:cxn modelId="{21EB9AA6-E0BC-4226-8ACF-BFFA636DAA93}" type="presParOf" srcId="{CDA866AD-9CFB-4CD2-BFED-EE1EB9BF09BD}" destId="{9CBA815E-42F0-4AAC-A0EC-1E3C614D2BA0}" srcOrd="0" destOrd="0" presId="urn:microsoft.com/office/officeart/2008/layout/LinedList"/>
    <dgm:cxn modelId="{6BE0F18D-A2FA-418A-8E2E-DF941F547837}" type="presParOf" srcId="{CDA866AD-9CFB-4CD2-BFED-EE1EB9BF09BD}" destId="{5FAEE83D-6BD5-41C1-9BCB-9A98F66DF192}" srcOrd="1" destOrd="0" presId="urn:microsoft.com/office/officeart/2008/layout/LinedList"/>
    <dgm:cxn modelId="{8AEC35BB-65B3-4130-961F-804658F6CDA7}" type="presParOf" srcId="{62572AB7-C318-472D-AE5F-150EFA05EF0F}" destId="{B85759E6-7B5B-48EA-B4CA-F168AE29BE07}" srcOrd="4" destOrd="0" presId="urn:microsoft.com/office/officeart/2008/layout/LinedList"/>
    <dgm:cxn modelId="{D14D691B-AD29-4DA3-84DC-DE087D1C70A9}" type="presParOf" srcId="{62572AB7-C318-472D-AE5F-150EFA05EF0F}" destId="{7C0C9DD0-3739-4C18-B886-E3685BC022D9}" srcOrd="5" destOrd="0" presId="urn:microsoft.com/office/officeart/2008/layout/LinedList"/>
    <dgm:cxn modelId="{6C9038C8-A384-43F5-A1AD-7630E79DABFB}" type="presParOf" srcId="{7C0C9DD0-3739-4C18-B886-E3685BC022D9}" destId="{3480A226-1881-4337-93E3-A4C988D4EE58}" srcOrd="0" destOrd="0" presId="urn:microsoft.com/office/officeart/2008/layout/LinedList"/>
    <dgm:cxn modelId="{00538959-33D6-41D7-8B41-9884AA1129C5}" type="presParOf" srcId="{7C0C9DD0-3739-4C18-B886-E3685BC022D9}" destId="{D549C568-90D9-463F-BBD7-AC8B9852E227}" srcOrd="1" destOrd="0" presId="urn:microsoft.com/office/officeart/2008/layout/LinedList"/>
    <dgm:cxn modelId="{B5E951FB-A960-45A0-80C5-036692FF0AD0}" type="presParOf" srcId="{62572AB7-C318-472D-AE5F-150EFA05EF0F}" destId="{911EE1E9-7026-43E4-9A03-8B32FBFB25F5}" srcOrd="6" destOrd="0" presId="urn:microsoft.com/office/officeart/2008/layout/LinedList"/>
    <dgm:cxn modelId="{02428B26-AE9A-4FA4-AFD6-E8BFC018CF29}" type="presParOf" srcId="{62572AB7-C318-472D-AE5F-150EFA05EF0F}" destId="{5F2592C2-C6BF-43E1-8BB5-1E3154FDB3A5}" srcOrd="7" destOrd="0" presId="urn:microsoft.com/office/officeart/2008/layout/LinedList"/>
    <dgm:cxn modelId="{8662F2A1-826C-4A6A-B676-55A871F24742}" type="presParOf" srcId="{5F2592C2-C6BF-43E1-8BB5-1E3154FDB3A5}" destId="{29C805FF-A983-4F16-A0BF-770C8CE0FD6C}" srcOrd="0" destOrd="0" presId="urn:microsoft.com/office/officeart/2008/layout/LinedList"/>
    <dgm:cxn modelId="{AB882C7D-894F-4D94-BE2A-193B4AFC0054}" type="presParOf" srcId="{5F2592C2-C6BF-43E1-8BB5-1E3154FDB3A5}" destId="{FC80E5B7-EC21-45DA-BFB8-C0CD870BAA16}" srcOrd="1" destOrd="0" presId="urn:microsoft.com/office/officeart/2008/layout/LinedList"/>
    <dgm:cxn modelId="{8F37D4E2-2C9C-4D16-8E7A-364250011AF4}" type="presParOf" srcId="{62572AB7-C318-472D-AE5F-150EFA05EF0F}" destId="{ACDBFFA7-8A7F-4D24-A9DC-F1FA851ADE8E}" srcOrd="8" destOrd="0" presId="urn:microsoft.com/office/officeart/2008/layout/LinedList"/>
    <dgm:cxn modelId="{9D5031D2-683D-402E-9329-A025E7EDB72C}" type="presParOf" srcId="{62572AB7-C318-472D-AE5F-150EFA05EF0F}" destId="{478ED257-C4C9-4C6B-A532-E2A93114692E}" srcOrd="9" destOrd="0" presId="urn:microsoft.com/office/officeart/2008/layout/LinedList"/>
    <dgm:cxn modelId="{CA9238AA-F1BC-41E0-B057-0B683060EEBA}" type="presParOf" srcId="{478ED257-C4C9-4C6B-A532-E2A93114692E}" destId="{2A749509-2DEF-4DD1-A95A-27BE21A53AAC}" srcOrd="0" destOrd="0" presId="urn:microsoft.com/office/officeart/2008/layout/LinedList"/>
    <dgm:cxn modelId="{CEB1A3C3-C646-4C57-932B-286A527AF255}" type="presParOf" srcId="{478ED257-C4C9-4C6B-A532-E2A93114692E}" destId="{84E710B1-B16B-4187-A5FC-A9406E21154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CB412-D87A-4290-A9BE-0EC6693D0C8C}">
      <dsp:nvSpPr>
        <dsp:cNvPr id="0" name=""/>
        <dsp:cNvSpPr/>
      </dsp:nvSpPr>
      <dsp:spPr>
        <a:xfrm>
          <a:off x="0" y="638"/>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DFD444-00E1-4591-822A-44890817606F}">
      <dsp:nvSpPr>
        <dsp:cNvPr id="0" name=""/>
        <dsp:cNvSpPr/>
      </dsp:nvSpPr>
      <dsp:spPr>
        <a:xfrm>
          <a:off x="0" y="638"/>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CA" sz="2900" kern="1200"/>
            <a:t>The state of the believing dead</a:t>
          </a:r>
          <a:endParaRPr lang="en-US" sz="2900" kern="1200"/>
        </a:p>
      </dsp:txBody>
      <dsp:txXfrm>
        <a:off x="0" y="638"/>
        <a:ext cx="5906181" cy="1045888"/>
      </dsp:txXfrm>
    </dsp:sp>
    <dsp:sp modelId="{F24A8AA1-D348-49CE-BAB6-F94BFCDC121D}">
      <dsp:nvSpPr>
        <dsp:cNvPr id="0" name=""/>
        <dsp:cNvSpPr/>
      </dsp:nvSpPr>
      <dsp:spPr>
        <a:xfrm>
          <a:off x="0" y="1046526"/>
          <a:ext cx="5906181" cy="0"/>
        </a:xfrm>
        <a:prstGeom prst="line">
          <a:avLst/>
        </a:prstGeom>
        <a:solidFill>
          <a:schemeClr val="accent2">
            <a:hueOff val="377943"/>
            <a:satOff val="-4670"/>
            <a:lumOff val="-1177"/>
            <a:alphaOff val="0"/>
          </a:schemeClr>
        </a:solidFill>
        <a:ln w="12700" cap="flat" cmpd="sng" algn="ctr">
          <a:solidFill>
            <a:schemeClr val="accent2">
              <a:hueOff val="377943"/>
              <a:satOff val="-4670"/>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A815E-42F0-4AAC-A0EC-1E3C614D2BA0}">
      <dsp:nvSpPr>
        <dsp:cNvPr id="0" name=""/>
        <dsp:cNvSpPr/>
      </dsp:nvSpPr>
      <dsp:spPr>
        <a:xfrm>
          <a:off x="0" y="1046526"/>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CA" sz="2900" kern="1200"/>
            <a:t>The state of the unbelieving dead</a:t>
          </a:r>
          <a:endParaRPr lang="en-US" sz="2900" kern="1200"/>
        </a:p>
      </dsp:txBody>
      <dsp:txXfrm>
        <a:off x="0" y="1046526"/>
        <a:ext cx="5906181" cy="1045888"/>
      </dsp:txXfrm>
    </dsp:sp>
    <dsp:sp modelId="{B85759E6-7B5B-48EA-B4CA-F168AE29BE07}">
      <dsp:nvSpPr>
        <dsp:cNvPr id="0" name=""/>
        <dsp:cNvSpPr/>
      </dsp:nvSpPr>
      <dsp:spPr>
        <a:xfrm>
          <a:off x="0" y="2092414"/>
          <a:ext cx="5906181" cy="0"/>
        </a:xfrm>
        <a:prstGeom prst="line">
          <a:avLst/>
        </a:prstGeom>
        <a:solidFill>
          <a:schemeClr val="accent2">
            <a:hueOff val="755885"/>
            <a:satOff val="-9339"/>
            <a:lumOff val="-2353"/>
            <a:alphaOff val="0"/>
          </a:schemeClr>
        </a:solidFill>
        <a:ln w="12700" cap="flat" cmpd="sng" algn="ctr">
          <a:solidFill>
            <a:schemeClr val="accent2">
              <a:hueOff val="755885"/>
              <a:satOff val="-9339"/>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0A226-1881-4337-93E3-A4C988D4EE58}">
      <dsp:nvSpPr>
        <dsp:cNvPr id="0" name=""/>
        <dsp:cNvSpPr/>
      </dsp:nvSpPr>
      <dsp:spPr>
        <a:xfrm>
          <a:off x="0" y="2092414"/>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CA" sz="2900" kern="1200"/>
            <a:t>Suffering or comfort</a:t>
          </a:r>
          <a:endParaRPr lang="en-US" sz="2900" kern="1200"/>
        </a:p>
      </dsp:txBody>
      <dsp:txXfrm>
        <a:off x="0" y="2092414"/>
        <a:ext cx="5906181" cy="1045888"/>
      </dsp:txXfrm>
    </dsp:sp>
    <dsp:sp modelId="{911EE1E9-7026-43E4-9A03-8B32FBFB25F5}">
      <dsp:nvSpPr>
        <dsp:cNvPr id="0" name=""/>
        <dsp:cNvSpPr/>
      </dsp:nvSpPr>
      <dsp:spPr>
        <a:xfrm>
          <a:off x="0" y="3138303"/>
          <a:ext cx="5906181" cy="0"/>
        </a:xfrm>
        <a:prstGeom prst="line">
          <a:avLst/>
        </a:prstGeom>
        <a:solidFill>
          <a:schemeClr val="accent2">
            <a:hueOff val="1133828"/>
            <a:satOff val="-14009"/>
            <a:lumOff val="-3530"/>
            <a:alphaOff val="0"/>
          </a:schemeClr>
        </a:solidFill>
        <a:ln w="12700" cap="flat" cmpd="sng" algn="ctr">
          <a:solidFill>
            <a:schemeClr val="accent2">
              <a:hueOff val="1133828"/>
              <a:satOff val="-14009"/>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805FF-A983-4F16-A0BF-770C8CE0FD6C}">
      <dsp:nvSpPr>
        <dsp:cNvPr id="0" name=""/>
        <dsp:cNvSpPr/>
      </dsp:nvSpPr>
      <dsp:spPr>
        <a:xfrm>
          <a:off x="0" y="3138303"/>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CA" sz="2900" kern="1200"/>
            <a:t>Awareness</a:t>
          </a:r>
          <a:endParaRPr lang="en-US" sz="2900" kern="1200"/>
        </a:p>
      </dsp:txBody>
      <dsp:txXfrm>
        <a:off x="0" y="3138303"/>
        <a:ext cx="5906181" cy="1045888"/>
      </dsp:txXfrm>
    </dsp:sp>
    <dsp:sp modelId="{ACDBFFA7-8A7F-4D24-A9DC-F1FA851ADE8E}">
      <dsp:nvSpPr>
        <dsp:cNvPr id="0" name=""/>
        <dsp:cNvSpPr/>
      </dsp:nvSpPr>
      <dsp:spPr>
        <a:xfrm>
          <a:off x="0" y="4184191"/>
          <a:ext cx="5906181" cy="0"/>
        </a:xfrm>
        <a:prstGeom prst="line">
          <a:avLst/>
        </a:prstGeom>
        <a:solidFill>
          <a:schemeClr val="accent2">
            <a:hueOff val="1511771"/>
            <a:satOff val="-18678"/>
            <a:lumOff val="-4706"/>
            <a:alphaOff val="0"/>
          </a:schemeClr>
        </a:solidFill>
        <a:ln w="12700" cap="flat" cmpd="sng" algn="ctr">
          <a:solidFill>
            <a:schemeClr val="accent2">
              <a:hueOff val="1511771"/>
              <a:satOff val="-18678"/>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49509-2DEF-4DD1-A95A-27BE21A53AAC}">
      <dsp:nvSpPr>
        <dsp:cNvPr id="0" name=""/>
        <dsp:cNvSpPr/>
      </dsp:nvSpPr>
      <dsp:spPr>
        <a:xfrm>
          <a:off x="0" y="4184191"/>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CA" sz="2900" kern="1200"/>
            <a:t>Future resurrection</a:t>
          </a:r>
          <a:endParaRPr lang="en-US" sz="2900" kern="1200"/>
        </a:p>
      </dsp:txBody>
      <dsp:txXfrm>
        <a:off x="0" y="4184191"/>
        <a:ext cx="5906181" cy="10458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7D29F-1E65-44F2-833F-F53A8B71F301}" type="datetimeFigureOut">
              <a:rPr lang="en-CA" smtClean="0"/>
              <a:t>2023-06-14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39D35-BB4C-48D2-B7B6-971747984642}" type="slidenum">
              <a:rPr lang="en-CA" smtClean="0"/>
              <a:t>‹#›</a:t>
            </a:fld>
            <a:endParaRPr lang="en-CA"/>
          </a:p>
        </p:txBody>
      </p:sp>
    </p:spTree>
    <p:extLst>
      <p:ext uri="{BB962C8B-B14F-4D97-AF65-F5344CB8AC3E}">
        <p14:creationId xmlns:p14="http://schemas.microsoft.com/office/powerpoint/2010/main" val="65022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C2B2E819-82E3-4082-A00F-2261174CC15F}" type="datetime1">
              <a:rPr lang="en-US" smtClean="0"/>
              <a:t>14-Jun-23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83345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6B82EF-D0F3-4272-A183-C54F5F3046D6}" type="datetime1">
              <a:rPr lang="en-US" smtClean="0"/>
              <a:t>14-Jun-23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3028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46806-BB75-429E-96E8-7B6C96D7D0A4}" type="datetime1">
              <a:rPr lang="en-US" smtClean="0"/>
              <a:t>14-Jun-23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9132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89A13E-1A00-4C76-B1BB-6DDF4D94C595}" type="datetime1">
              <a:rPr lang="en-US" smtClean="0"/>
              <a:t>14-Jun-23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1419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0CBE5EF2-6A2A-4BE4-BB87-302CA90E70BF}" type="datetime1">
              <a:rPr lang="en-US" smtClean="0"/>
              <a:t>14-Jun-23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212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2F84BC-53E3-412F-A00E-9E3BE42EAEC3}" type="datetime1">
              <a:rPr lang="en-US" smtClean="0"/>
              <a:t>14-Jun-23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9149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0B89399-7886-46EB-B4F6-52134ACB040D}" type="datetime1">
              <a:rPr lang="en-US" smtClean="0"/>
              <a:t>14-Jun-23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3139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42543C-3F91-4618-8649-646D9E1040AF}" type="datetime1">
              <a:rPr lang="en-US" smtClean="0"/>
              <a:t>14-Jun-23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7344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43AF9-D9FA-4890-BF6C-A8D413560CF8}" type="datetime1">
              <a:rPr lang="en-US" smtClean="0"/>
              <a:t>14-Jun-23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8514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A9E73243-8B14-4397-BF14-2AEF14C84DD9}" type="datetime1">
              <a:rPr lang="en-US" smtClean="0"/>
              <a:t>14-Jun-23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5756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FDD243F6-608B-4100-8D8F-2D066BCC4496}" type="datetime1">
              <a:rPr lang="en-US" smtClean="0"/>
              <a:t>14-Jun-23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8771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6990304-9255-4E1B-AA5A-1BBD34C4DA36}" type="datetime1">
              <a:rPr lang="en-US" smtClean="0"/>
              <a:t>14-Jun-23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785595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9" name="Rectangle 3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0F6163E5-0CE1-4EE0-B190-1549815EC7F9}"/>
              </a:ext>
            </a:extLst>
          </p:cNvPr>
          <p:cNvSpPr>
            <a:spLocks noGrp="1"/>
          </p:cNvSpPr>
          <p:nvPr>
            <p:ph type="ctrTitle"/>
          </p:nvPr>
        </p:nvSpPr>
        <p:spPr>
          <a:xfrm>
            <a:off x="1256493" y="1559768"/>
            <a:ext cx="2978281" cy="3135379"/>
          </a:xfrm>
        </p:spPr>
        <p:txBody>
          <a:bodyPr vert="horz" lIns="91440" tIns="45720" rIns="91440" bIns="45720" rtlCol="0">
            <a:normAutofit/>
          </a:bodyPr>
          <a:lstStyle/>
          <a:p>
            <a:r>
              <a:rPr lang="en-US" sz="4800" spc="0" dirty="0">
                <a:solidFill>
                  <a:schemeClr val="bg1"/>
                </a:solidFill>
              </a:rPr>
              <a:t>After Death</a:t>
            </a:r>
          </a:p>
        </p:txBody>
      </p:sp>
      <p:sp>
        <p:nvSpPr>
          <p:cNvPr id="3" name="Subtitle 2">
            <a:extLst>
              <a:ext uri="{FF2B5EF4-FFF2-40B4-BE49-F238E27FC236}">
                <a16:creationId xmlns:a16="http://schemas.microsoft.com/office/drawing/2014/main" id="{B384F869-4E69-4AF8-9018-59EDBEEE0F85}"/>
              </a:ext>
            </a:extLst>
          </p:cNvPr>
          <p:cNvSpPr>
            <a:spLocks noGrp="1"/>
          </p:cNvSpPr>
          <p:nvPr>
            <p:ph type="subTitle" idx="1"/>
          </p:nvPr>
        </p:nvSpPr>
        <p:spPr>
          <a:xfrm>
            <a:off x="1256493" y="4708186"/>
            <a:ext cx="2978282" cy="992223"/>
          </a:xfrm>
        </p:spPr>
        <p:txBody>
          <a:bodyPr vert="horz" lIns="91440" tIns="45720" rIns="91440" bIns="45720" rtlCol="0">
            <a:normAutofit/>
          </a:bodyPr>
          <a:lstStyle/>
          <a:p>
            <a:pPr indent="-182880">
              <a:lnSpc>
                <a:spcPct val="100000"/>
              </a:lnSpc>
              <a:spcAft>
                <a:spcPts val="600"/>
              </a:spcAft>
              <a:buFont typeface="Garamond" pitchFamily="18" charset="0"/>
              <a:buChar char="◦"/>
            </a:pPr>
            <a:r>
              <a:rPr lang="en-US" sz="1400" dirty="0">
                <a:solidFill>
                  <a:schemeClr val="bg1"/>
                </a:solidFill>
              </a:rPr>
              <a:t>14 June 2023</a:t>
            </a:r>
          </a:p>
          <a:p>
            <a:pPr indent="-182880">
              <a:lnSpc>
                <a:spcPct val="100000"/>
              </a:lnSpc>
              <a:spcAft>
                <a:spcPts val="600"/>
              </a:spcAft>
              <a:buFont typeface="Garamond" pitchFamily="18" charset="0"/>
              <a:buChar char="◦"/>
            </a:pPr>
            <a:r>
              <a:rPr lang="en-US" sz="1400" dirty="0">
                <a:solidFill>
                  <a:schemeClr val="bg1"/>
                </a:solidFill>
              </a:rPr>
              <a:t>Mountain </a:t>
            </a:r>
            <a:r>
              <a:rPr lang="en-US" sz="1400">
                <a:solidFill>
                  <a:schemeClr val="bg1"/>
                </a:solidFill>
              </a:rPr>
              <a:t>View Christian Church</a:t>
            </a:r>
            <a:endParaRPr lang="en-US" sz="1400" dirty="0">
              <a:solidFill>
                <a:schemeClr val="bg1"/>
              </a:solidFill>
            </a:endParaRPr>
          </a:p>
          <a:p>
            <a:pPr indent="-182880">
              <a:lnSpc>
                <a:spcPct val="100000"/>
              </a:lnSpc>
              <a:spcAft>
                <a:spcPts val="600"/>
              </a:spcAft>
              <a:buFont typeface="Garamond" pitchFamily="18" charset="0"/>
              <a:buChar char="◦"/>
            </a:pPr>
            <a:endParaRPr lang="en-US" sz="1400" dirty="0">
              <a:solidFill>
                <a:schemeClr val="bg1"/>
              </a:solidFill>
            </a:endParaRPr>
          </a:p>
        </p:txBody>
      </p:sp>
      <p:sp>
        <p:nvSpPr>
          <p:cNvPr id="41" name="Rectangle 3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9" name="Picture 4">
            <a:extLst>
              <a:ext uri="{FF2B5EF4-FFF2-40B4-BE49-F238E27FC236}">
                <a16:creationId xmlns:a16="http://schemas.microsoft.com/office/drawing/2014/main" id="{6A7F50BB-CFE6-4590-BE8F-F196F509479D}"/>
              </a:ext>
            </a:extLst>
          </p:cNvPr>
          <p:cNvPicPr>
            <a:picLocks noChangeAspect="1"/>
          </p:cNvPicPr>
          <p:nvPr/>
        </p:nvPicPr>
        <p:blipFill rotWithShape="1">
          <a:blip r:embed="rId3"/>
          <a:srcRect t="15393" r="-1" b="-1"/>
          <a:stretch/>
        </p:blipFill>
        <p:spPr>
          <a:xfrm>
            <a:off x="5346570" y="1682631"/>
            <a:ext cx="6202238" cy="3489612"/>
          </a:xfrm>
          <a:prstGeom prst="rect">
            <a:avLst/>
          </a:prstGeom>
        </p:spPr>
      </p:pic>
      <p:sp>
        <p:nvSpPr>
          <p:cNvPr id="6" name="Slide Number Placeholder 5">
            <a:extLst>
              <a:ext uri="{FF2B5EF4-FFF2-40B4-BE49-F238E27FC236}">
                <a16:creationId xmlns:a16="http://schemas.microsoft.com/office/drawing/2014/main" id="{2A9B1FF8-23FA-408F-9A1D-CEDAFF61B373}"/>
              </a:ext>
            </a:extLst>
          </p:cNvPr>
          <p:cNvSpPr>
            <a:spLocks noGrp="1"/>
          </p:cNvSpPr>
          <p:nvPr>
            <p:ph type="sldNum" sz="quarter" idx="12"/>
          </p:nvPr>
        </p:nvSpPr>
        <p:spPr/>
        <p:txBody>
          <a:bodyPr/>
          <a:lstStyle/>
          <a:p>
            <a:fld id="{34B7E4EF-A1BD-40F4-AB7B-04F084DD991D}" type="slidenum">
              <a:rPr lang="en-US" smtClean="0"/>
              <a:t>1</a:t>
            </a:fld>
            <a:endParaRPr lang="en-US" dirty="0"/>
          </a:p>
        </p:txBody>
      </p:sp>
    </p:spTree>
    <p:extLst>
      <p:ext uri="{BB962C8B-B14F-4D97-AF65-F5344CB8AC3E}">
        <p14:creationId xmlns:p14="http://schemas.microsoft.com/office/powerpoint/2010/main" val="2393025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636"/>
    </mc:Choice>
    <mc:Fallback xmlns="">
      <p:transition spd="slow" advTm="86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1E6A-3BEA-4593-885C-43F649330211}"/>
              </a:ext>
            </a:extLst>
          </p:cNvPr>
          <p:cNvSpPr>
            <a:spLocks noGrp="1"/>
          </p:cNvSpPr>
          <p:nvPr>
            <p:ph type="title"/>
          </p:nvPr>
        </p:nvSpPr>
        <p:spPr/>
        <p:txBody>
          <a:bodyPr/>
          <a:lstStyle/>
          <a:p>
            <a:r>
              <a:rPr lang="en-CA" dirty="0"/>
              <a:t>Location: Heaven</a:t>
            </a:r>
          </a:p>
        </p:txBody>
      </p:sp>
      <p:sp>
        <p:nvSpPr>
          <p:cNvPr id="3" name="Content Placeholder 2">
            <a:extLst>
              <a:ext uri="{FF2B5EF4-FFF2-40B4-BE49-F238E27FC236}">
                <a16:creationId xmlns:a16="http://schemas.microsoft.com/office/drawing/2014/main" id="{6F58AC4F-7B13-40FA-92CB-679A76043A05}"/>
              </a:ext>
            </a:extLst>
          </p:cNvPr>
          <p:cNvSpPr>
            <a:spLocks noGrp="1"/>
          </p:cNvSpPr>
          <p:nvPr>
            <p:ph idx="1"/>
          </p:nvPr>
        </p:nvSpPr>
        <p:spPr/>
        <p:txBody>
          <a:bodyPr>
            <a:normAutofit lnSpcReduction="10000"/>
          </a:bodyPr>
          <a:lstStyle/>
          <a:p>
            <a:pPr marL="0" indent="0">
              <a:buNone/>
            </a:pPr>
            <a:r>
              <a:rPr lang="en-US" sz="2400" dirty="0"/>
              <a:t>Heaven. The most frequently used Hebrew word for heaven in the OT is </a:t>
            </a:r>
            <a:r>
              <a:rPr lang="en-US" sz="2400" dirty="0" err="1"/>
              <a:t>šāmayîm</a:t>
            </a:r>
            <a:r>
              <a:rPr lang="en-US" sz="2400" dirty="0"/>
              <a:t>, signifying “heaved up things” or “the heights.” In the Greek NT it is </a:t>
            </a:r>
            <a:r>
              <a:rPr lang="en-US" sz="2400" dirty="0" err="1"/>
              <a:t>ouranos</a:t>
            </a:r>
            <a:r>
              <a:rPr lang="en-US" sz="2400" dirty="0"/>
              <a:t>, which denotes “sky” or “air.” These words refer to the atmosphere just above the earth (Gen. 1:20, etc.); to the firmament in which the sun and moon and stars are located (1:17, etc.); to God’s abode (Ps. 2:4, etc.); and to the abode of the angels (Matt. 22:30). The OT has no word for universe, and to express the idea there is the frequent “heaven and earth.” We read of “the heaven and the heaven of heavens” (Deut. 10:14), and of a man’s being “caught up into the third heaven” (2 Cor. 12:2), but such references are probably to be thought of metaphorically.</a:t>
            </a:r>
          </a:p>
        </p:txBody>
      </p:sp>
      <p:sp>
        <p:nvSpPr>
          <p:cNvPr id="4" name="Slide Number Placeholder 3">
            <a:extLst>
              <a:ext uri="{FF2B5EF4-FFF2-40B4-BE49-F238E27FC236}">
                <a16:creationId xmlns:a16="http://schemas.microsoft.com/office/drawing/2014/main" id="{F751CA84-8A3D-4BCD-ABF4-E9A3DBD4F4BA}"/>
              </a:ext>
            </a:extLst>
          </p:cNvPr>
          <p:cNvSpPr>
            <a:spLocks noGrp="1"/>
          </p:cNvSpPr>
          <p:nvPr>
            <p:ph type="sldNum" sz="quarter" idx="12"/>
          </p:nvPr>
        </p:nvSpPr>
        <p:spPr/>
        <p:txBody>
          <a:bodyPr/>
          <a:lstStyle/>
          <a:p>
            <a:fld id="{34B7E4EF-A1BD-40F4-AB7B-04F084DD991D}" type="slidenum">
              <a:rPr lang="en-US" smtClean="0"/>
              <a:t>10</a:t>
            </a:fld>
            <a:endParaRPr lang="en-US"/>
          </a:p>
        </p:txBody>
      </p:sp>
    </p:spTree>
    <p:extLst>
      <p:ext uri="{BB962C8B-B14F-4D97-AF65-F5344CB8AC3E}">
        <p14:creationId xmlns:p14="http://schemas.microsoft.com/office/powerpoint/2010/main" val="206464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1E6A-3BEA-4593-885C-43F649330211}"/>
              </a:ext>
            </a:extLst>
          </p:cNvPr>
          <p:cNvSpPr>
            <a:spLocks noGrp="1"/>
          </p:cNvSpPr>
          <p:nvPr>
            <p:ph type="title"/>
          </p:nvPr>
        </p:nvSpPr>
        <p:spPr/>
        <p:txBody>
          <a:bodyPr/>
          <a:lstStyle/>
          <a:p>
            <a:r>
              <a:rPr lang="en-CA" dirty="0"/>
              <a:t>Location: Heaven</a:t>
            </a:r>
          </a:p>
        </p:txBody>
      </p:sp>
      <p:sp>
        <p:nvSpPr>
          <p:cNvPr id="3" name="Content Placeholder 2">
            <a:extLst>
              <a:ext uri="{FF2B5EF4-FFF2-40B4-BE49-F238E27FC236}">
                <a16:creationId xmlns:a16="http://schemas.microsoft.com/office/drawing/2014/main" id="{6F58AC4F-7B13-40FA-92CB-679A76043A05}"/>
              </a:ext>
            </a:extLst>
          </p:cNvPr>
          <p:cNvSpPr>
            <a:spLocks noGrp="1"/>
          </p:cNvSpPr>
          <p:nvPr>
            <p:ph idx="1"/>
          </p:nvPr>
        </p:nvSpPr>
        <p:spPr/>
        <p:txBody>
          <a:bodyPr>
            <a:normAutofit/>
          </a:bodyPr>
          <a:lstStyle/>
          <a:p>
            <a:pPr marL="0" indent="0">
              <a:buNone/>
            </a:pPr>
            <a:r>
              <a:rPr lang="en-US" sz="2400" dirty="0"/>
              <a:t>Although some, like Plato, imagine heaven to be a disembodied state where naked minds contemplate the eternal, unchanging ideas, in the Bible this is not so. According to Paul, the whole person survives. Even the body is raised again, so that, if it is no longer flesh and blood (1 Cor. 15:50), it nevertheless has a continuity with the present body, a sameness in form if not in material element (see Matt. 5:29, 30; 10:28; Rom. 8:11, 23; 1 Cor. 15:53). So there is nothing in the Bible (nor in the main creeds of the church) about disembodied spirits in the next world existing in a vacuum.</a:t>
            </a:r>
          </a:p>
        </p:txBody>
      </p:sp>
      <p:sp>
        <p:nvSpPr>
          <p:cNvPr id="4" name="Slide Number Placeholder 3">
            <a:extLst>
              <a:ext uri="{FF2B5EF4-FFF2-40B4-BE49-F238E27FC236}">
                <a16:creationId xmlns:a16="http://schemas.microsoft.com/office/drawing/2014/main" id="{F751CA84-8A3D-4BCD-ABF4-E9A3DBD4F4BA}"/>
              </a:ext>
            </a:extLst>
          </p:cNvPr>
          <p:cNvSpPr>
            <a:spLocks noGrp="1"/>
          </p:cNvSpPr>
          <p:nvPr>
            <p:ph type="sldNum" sz="quarter" idx="12"/>
          </p:nvPr>
        </p:nvSpPr>
        <p:spPr/>
        <p:txBody>
          <a:bodyPr/>
          <a:lstStyle/>
          <a:p>
            <a:fld id="{34B7E4EF-A1BD-40F4-AB7B-04F084DD991D}" type="slidenum">
              <a:rPr lang="en-US" smtClean="0"/>
              <a:t>11</a:t>
            </a:fld>
            <a:endParaRPr lang="en-US"/>
          </a:p>
        </p:txBody>
      </p:sp>
    </p:spTree>
    <p:extLst>
      <p:ext uri="{BB962C8B-B14F-4D97-AF65-F5344CB8AC3E}">
        <p14:creationId xmlns:p14="http://schemas.microsoft.com/office/powerpoint/2010/main" val="308954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1E6A-3BEA-4593-885C-43F649330211}"/>
              </a:ext>
            </a:extLst>
          </p:cNvPr>
          <p:cNvSpPr>
            <a:spLocks noGrp="1"/>
          </p:cNvSpPr>
          <p:nvPr>
            <p:ph type="title"/>
          </p:nvPr>
        </p:nvSpPr>
        <p:spPr/>
        <p:txBody>
          <a:bodyPr/>
          <a:lstStyle/>
          <a:p>
            <a:r>
              <a:rPr lang="en-CA" dirty="0"/>
              <a:t>Location: Heaven</a:t>
            </a:r>
          </a:p>
        </p:txBody>
      </p:sp>
      <p:sp>
        <p:nvSpPr>
          <p:cNvPr id="3" name="Content Placeholder 2">
            <a:extLst>
              <a:ext uri="{FF2B5EF4-FFF2-40B4-BE49-F238E27FC236}">
                <a16:creationId xmlns:a16="http://schemas.microsoft.com/office/drawing/2014/main" id="{6F58AC4F-7B13-40FA-92CB-679A76043A05}"/>
              </a:ext>
            </a:extLst>
          </p:cNvPr>
          <p:cNvSpPr>
            <a:spLocks noGrp="1"/>
          </p:cNvSpPr>
          <p:nvPr>
            <p:ph idx="1"/>
          </p:nvPr>
        </p:nvSpPr>
        <p:spPr/>
        <p:txBody>
          <a:bodyPr>
            <a:normAutofit fontScale="92500" lnSpcReduction="10000"/>
          </a:bodyPr>
          <a:lstStyle/>
          <a:p>
            <a:pPr marL="0" indent="0">
              <a:buNone/>
            </a:pPr>
            <a:r>
              <a:rPr lang="en-US" sz="2400" dirty="0"/>
              <a:t>Feasting there is evidently to be understood symbolically, according to Matthew 26:29 where Jesus speaks of that day when he will drink the fruit of the vine “new” with the disciples in his Father’s kingdom. In heaven the redeemed will be in the immediate presence of God and will forever feed on the splendor of God’s majesty, beholding the Father’s face. In the present life men “see through a glass, darkly; but then face to face” (1 Cor. 13:12). And the sons of God will see Christ “as he is” (1 John 3:2). The childlike in faith, even as the angels do now, will “always behold the face” of the Father (Matt. 18:10). They will not so much glory in the presence of Supreme Reason, as the Greeks anticipated, but in the wonder of the All-Holy One (Isa. 6:3; Rev. 4:8). And this God is a Father, in whose house (John 14:2) the redeemed will dwell, where “they will be his people,” and where “God himself will be with them” (Rev. 21:3).</a:t>
            </a:r>
          </a:p>
        </p:txBody>
      </p:sp>
      <p:sp>
        <p:nvSpPr>
          <p:cNvPr id="4" name="Slide Number Placeholder 3">
            <a:extLst>
              <a:ext uri="{FF2B5EF4-FFF2-40B4-BE49-F238E27FC236}">
                <a16:creationId xmlns:a16="http://schemas.microsoft.com/office/drawing/2014/main" id="{F751CA84-8A3D-4BCD-ABF4-E9A3DBD4F4BA}"/>
              </a:ext>
            </a:extLst>
          </p:cNvPr>
          <p:cNvSpPr>
            <a:spLocks noGrp="1"/>
          </p:cNvSpPr>
          <p:nvPr>
            <p:ph type="sldNum" sz="quarter" idx="12"/>
          </p:nvPr>
        </p:nvSpPr>
        <p:spPr/>
        <p:txBody>
          <a:bodyPr/>
          <a:lstStyle/>
          <a:p>
            <a:fld id="{34B7E4EF-A1BD-40F4-AB7B-04F084DD991D}" type="slidenum">
              <a:rPr lang="en-US" smtClean="0"/>
              <a:t>12</a:t>
            </a:fld>
            <a:endParaRPr lang="en-US"/>
          </a:p>
        </p:txBody>
      </p:sp>
    </p:spTree>
    <p:extLst>
      <p:ext uri="{BB962C8B-B14F-4D97-AF65-F5344CB8AC3E}">
        <p14:creationId xmlns:p14="http://schemas.microsoft.com/office/powerpoint/2010/main" val="391849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1E6A-3BEA-4593-885C-43F649330211}"/>
              </a:ext>
            </a:extLst>
          </p:cNvPr>
          <p:cNvSpPr>
            <a:spLocks noGrp="1"/>
          </p:cNvSpPr>
          <p:nvPr>
            <p:ph type="title"/>
          </p:nvPr>
        </p:nvSpPr>
        <p:spPr/>
        <p:txBody>
          <a:bodyPr/>
          <a:lstStyle/>
          <a:p>
            <a:r>
              <a:rPr lang="en-CA" dirty="0"/>
              <a:t>Location: Heaven</a:t>
            </a:r>
          </a:p>
        </p:txBody>
      </p:sp>
      <p:sp>
        <p:nvSpPr>
          <p:cNvPr id="3" name="Content Placeholder 2">
            <a:extLst>
              <a:ext uri="{FF2B5EF4-FFF2-40B4-BE49-F238E27FC236}">
                <a16:creationId xmlns:a16="http://schemas.microsoft.com/office/drawing/2014/main" id="{6F58AC4F-7B13-40FA-92CB-679A76043A05}"/>
              </a:ext>
            </a:extLst>
          </p:cNvPr>
          <p:cNvSpPr>
            <a:spLocks noGrp="1"/>
          </p:cNvSpPr>
          <p:nvPr>
            <p:ph idx="1"/>
          </p:nvPr>
        </p:nvSpPr>
        <p:spPr/>
        <p:txBody>
          <a:bodyPr>
            <a:normAutofit/>
          </a:bodyPr>
          <a:lstStyle/>
          <a:p>
            <a:pPr marL="0" indent="0">
              <a:buNone/>
            </a:pPr>
            <a:r>
              <a:rPr lang="en-US" sz="2400" dirty="0"/>
              <a:t>There will be activities in heaven to engage man’s highest faculties. For one thing, there will be governmental ministries. The “spirits of righteous men made perfect” (Heb. 12:23) will be in the “the heavenly Jerusalem, city of the living God” (12:22), and men are to assist in governing the whole. Thus in the parable of the nobleman the good servant, who has been “trustworthy in a very small matter” on earth, is in heaven to be given authority over ten cities (Luke 19:17). In Matthew the servant who had been given five talents and who had gained five talents more is told” “Well done, good and faithful servant!… I will put you in charge of many things. Come and share your master’s happiness!” (25:20–21). </a:t>
            </a:r>
            <a:endParaRPr lang="en-US" sz="1200" dirty="0"/>
          </a:p>
        </p:txBody>
      </p:sp>
      <p:sp>
        <p:nvSpPr>
          <p:cNvPr id="4" name="Slide Number Placeholder 3">
            <a:extLst>
              <a:ext uri="{FF2B5EF4-FFF2-40B4-BE49-F238E27FC236}">
                <a16:creationId xmlns:a16="http://schemas.microsoft.com/office/drawing/2014/main" id="{F751CA84-8A3D-4BCD-ABF4-E9A3DBD4F4BA}"/>
              </a:ext>
            </a:extLst>
          </p:cNvPr>
          <p:cNvSpPr>
            <a:spLocks noGrp="1"/>
          </p:cNvSpPr>
          <p:nvPr>
            <p:ph type="sldNum" sz="quarter" idx="12"/>
          </p:nvPr>
        </p:nvSpPr>
        <p:spPr/>
        <p:txBody>
          <a:bodyPr/>
          <a:lstStyle/>
          <a:p>
            <a:fld id="{34B7E4EF-A1BD-40F4-AB7B-04F084DD991D}" type="slidenum">
              <a:rPr lang="en-US" smtClean="0"/>
              <a:t>13</a:t>
            </a:fld>
            <a:endParaRPr lang="en-US"/>
          </a:p>
        </p:txBody>
      </p:sp>
    </p:spTree>
    <p:extLst>
      <p:ext uri="{BB962C8B-B14F-4D97-AF65-F5344CB8AC3E}">
        <p14:creationId xmlns:p14="http://schemas.microsoft.com/office/powerpoint/2010/main" val="198549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1E6A-3BEA-4593-885C-43F649330211}"/>
              </a:ext>
            </a:extLst>
          </p:cNvPr>
          <p:cNvSpPr>
            <a:spLocks noGrp="1"/>
          </p:cNvSpPr>
          <p:nvPr>
            <p:ph type="title"/>
          </p:nvPr>
        </p:nvSpPr>
        <p:spPr/>
        <p:txBody>
          <a:bodyPr/>
          <a:lstStyle/>
          <a:p>
            <a:r>
              <a:rPr lang="en-CA" dirty="0"/>
              <a:t>Location: Heaven</a:t>
            </a:r>
          </a:p>
        </p:txBody>
      </p:sp>
      <p:sp>
        <p:nvSpPr>
          <p:cNvPr id="3" name="Content Placeholder 2">
            <a:extLst>
              <a:ext uri="{FF2B5EF4-FFF2-40B4-BE49-F238E27FC236}">
                <a16:creationId xmlns:a16="http://schemas.microsoft.com/office/drawing/2014/main" id="{6F58AC4F-7B13-40FA-92CB-679A76043A05}"/>
              </a:ext>
            </a:extLst>
          </p:cNvPr>
          <p:cNvSpPr>
            <a:spLocks noGrp="1"/>
          </p:cNvSpPr>
          <p:nvPr>
            <p:ph idx="1"/>
          </p:nvPr>
        </p:nvSpPr>
        <p:spPr/>
        <p:txBody>
          <a:bodyPr>
            <a:normAutofit lnSpcReduction="10000"/>
          </a:bodyPr>
          <a:lstStyle/>
          <a:p>
            <a:pPr marL="0" indent="0">
              <a:buNone/>
            </a:pPr>
            <a:r>
              <a:rPr lang="en-US" sz="2400" dirty="0"/>
              <a:t>Perhaps new songs are to be written and sung (Rev. 5:9). The “redeemed from the earth,” too, are to learn a “new song” (14:3). And the kings of the earth are to “bring their splendor into it” (21:24). So while there is to be on the part of the redeemed a continuous worship in heaven, it seems to be in the sense that all activities engaged in will be for the sole glory of God and will therefore partake of the nature of worship.</a:t>
            </a:r>
          </a:p>
          <a:p>
            <a:pPr marL="0" indent="0">
              <a:buNone/>
            </a:pPr>
            <a:endParaRPr lang="en-US" dirty="0"/>
          </a:p>
          <a:p>
            <a:pPr marL="0" indent="0">
              <a:buNone/>
            </a:pPr>
            <a:endParaRPr lang="en-US" dirty="0"/>
          </a:p>
          <a:p>
            <a:pPr marL="0" indent="0">
              <a:buNone/>
            </a:pPr>
            <a:r>
              <a:rPr lang="en-US" dirty="0"/>
              <a:t> A. Elwell, Evangelical Dictionary of Theology: Second Edition (Grand Rapids, MI: Baker Academic, 2001), 541–542.</a:t>
            </a:r>
            <a:endParaRPr lang="en-CA" dirty="0"/>
          </a:p>
        </p:txBody>
      </p:sp>
      <p:sp>
        <p:nvSpPr>
          <p:cNvPr id="4" name="Slide Number Placeholder 3">
            <a:extLst>
              <a:ext uri="{FF2B5EF4-FFF2-40B4-BE49-F238E27FC236}">
                <a16:creationId xmlns:a16="http://schemas.microsoft.com/office/drawing/2014/main" id="{F751CA84-8A3D-4BCD-ABF4-E9A3DBD4F4BA}"/>
              </a:ext>
            </a:extLst>
          </p:cNvPr>
          <p:cNvSpPr>
            <a:spLocks noGrp="1"/>
          </p:cNvSpPr>
          <p:nvPr>
            <p:ph type="sldNum" sz="quarter" idx="12"/>
          </p:nvPr>
        </p:nvSpPr>
        <p:spPr/>
        <p:txBody>
          <a:bodyPr/>
          <a:lstStyle/>
          <a:p>
            <a:fld id="{34B7E4EF-A1BD-40F4-AB7B-04F084DD991D}" type="slidenum">
              <a:rPr lang="en-US" smtClean="0"/>
              <a:t>14</a:t>
            </a:fld>
            <a:endParaRPr lang="en-US"/>
          </a:p>
        </p:txBody>
      </p:sp>
    </p:spTree>
    <p:extLst>
      <p:ext uri="{BB962C8B-B14F-4D97-AF65-F5344CB8AC3E}">
        <p14:creationId xmlns:p14="http://schemas.microsoft.com/office/powerpoint/2010/main" val="292342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0C3D-9D23-491C-A9FB-705E43A72934}"/>
              </a:ext>
            </a:extLst>
          </p:cNvPr>
          <p:cNvSpPr>
            <a:spLocks noGrp="1"/>
          </p:cNvSpPr>
          <p:nvPr>
            <p:ph type="title"/>
          </p:nvPr>
        </p:nvSpPr>
        <p:spPr/>
        <p:txBody>
          <a:bodyPr/>
          <a:lstStyle/>
          <a:p>
            <a:r>
              <a:rPr lang="en-CA" dirty="0"/>
              <a:t>New Heavens and New Earth</a:t>
            </a:r>
          </a:p>
        </p:txBody>
      </p:sp>
      <p:sp>
        <p:nvSpPr>
          <p:cNvPr id="3" name="Content Placeholder 2">
            <a:extLst>
              <a:ext uri="{FF2B5EF4-FFF2-40B4-BE49-F238E27FC236}">
                <a16:creationId xmlns:a16="http://schemas.microsoft.com/office/drawing/2014/main" id="{D7BEF770-0519-4676-979E-1D96F23AF6FD}"/>
              </a:ext>
            </a:extLst>
          </p:cNvPr>
          <p:cNvSpPr>
            <a:spLocks noGrp="1"/>
          </p:cNvSpPr>
          <p:nvPr>
            <p:ph idx="1"/>
          </p:nvPr>
        </p:nvSpPr>
        <p:spPr/>
        <p:txBody>
          <a:bodyPr>
            <a:normAutofit fontScale="92500" lnSpcReduction="10000"/>
          </a:bodyPr>
          <a:lstStyle/>
          <a:p>
            <a:pPr marL="274320" lvl="1" indent="0">
              <a:buNone/>
            </a:pPr>
            <a:r>
              <a:rPr lang="en-US" sz="2600" dirty="0"/>
              <a:t>The formal conception of new heavens and a new earth occurs in Isa 65:17; 66:22; 2 Pet 3:13; Rev 21:1 (where “heaven,” singular). The idea in substance is also found in Isa 51:16; Mt 19:28; 2 Cor 5:17; Heb 12:26-28. In each case the reference is eschatological, indeed the adjective “new” seems to have acquired in this and other connections a semi-technical eschatological sense. It must be remembered that the Old Testament has no single word for “universe,” and that the phrase “heaven and earth” serves to supply the deficiency. The promise of a new heavens and a new earth is therefore equivalent to a promise of world renewal.</a:t>
            </a:r>
          </a:p>
          <a:p>
            <a:pPr marL="274320" lvl="1" indent="0">
              <a:buNone/>
            </a:pPr>
            <a:endParaRPr lang="en-US" dirty="0"/>
          </a:p>
          <a:p>
            <a:pPr marL="274320" lvl="1" indent="0">
              <a:buNone/>
            </a:pPr>
            <a:r>
              <a:rPr lang="en-US" dirty="0"/>
              <a:t>James Orr, ed., The International Standard Bible Encyclopedia: 1915 Edition (Albany, OR: Ages Software, 1999).</a:t>
            </a:r>
            <a:endParaRPr lang="en-CA" dirty="0"/>
          </a:p>
        </p:txBody>
      </p:sp>
      <p:sp>
        <p:nvSpPr>
          <p:cNvPr id="4" name="Slide Number Placeholder 3">
            <a:extLst>
              <a:ext uri="{FF2B5EF4-FFF2-40B4-BE49-F238E27FC236}">
                <a16:creationId xmlns:a16="http://schemas.microsoft.com/office/drawing/2014/main" id="{F3F939B2-3432-4193-930B-55C268F111B8}"/>
              </a:ext>
            </a:extLst>
          </p:cNvPr>
          <p:cNvSpPr>
            <a:spLocks noGrp="1"/>
          </p:cNvSpPr>
          <p:nvPr>
            <p:ph type="sldNum" sz="quarter" idx="12"/>
          </p:nvPr>
        </p:nvSpPr>
        <p:spPr/>
        <p:txBody>
          <a:bodyPr/>
          <a:lstStyle/>
          <a:p>
            <a:fld id="{34B7E4EF-A1BD-40F4-AB7B-04F084DD991D}" type="slidenum">
              <a:rPr lang="en-US" smtClean="0"/>
              <a:t>15</a:t>
            </a:fld>
            <a:endParaRPr lang="en-US"/>
          </a:p>
        </p:txBody>
      </p:sp>
    </p:spTree>
    <p:extLst>
      <p:ext uri="{BB962C8B-B14F-4D97-AF65-F5344CB8AC3E}">
        <p14:creationId xmlns:p14="http://schemas.microsoft.com/office/powerpoint/2010/main" val="2017086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8AA5-10E7-4F7B-A820-13A2A703EEA4}"/>
              </a:ext>
            </a:extLst>
          </p:cNvPr>
          <p:cNvSpPr>
            <a:spLocks noGrp="1"/>
          </p:cNvSpPr>
          <p:nvPr>
            <p:ph type="title"/>
          </p:nvPr>
        </p:nvSpPr>
        <p:spPr/>
        <p:txBody>
          <a:bodyPr/>
          <a:lstStyle/>
          <a:p>
            <a:r>
              <a:rPr lang="en-CA" dirty="0"/>
              <a:t>The Christian’s Hope </a:t>
            </a:r>
          </a:p>
        </p:txBody>
      </p:sp>
      <p:sp>
        <p:nvSpPr>
          <p:cNvPr id="3" name="Content Placeholder 2">
            <a:extLst>
              <a:ext uri="{FF2B5EF4-FFF2-40B4-BE49-F238E27FC236}">
                <a16:creationId xmlns:a16="http://schemas.microsoft.com/office/drawing/2014/main" id="{21C7D0C5-2B20-4868-BEEF-7AD6660CB454}"/>
              </a:ext>
            </a:extLst>
          </p:cNvPr>
          <p:cNvSpPr>
            <a:spLocks noGrp="1"/>
          </p:cNvSpPr>
          <p:nvPr>
            <p:ph idx="1"/>
          </p:nvPr>
        </p:nvSpPr>
        <p:spPr/>
        <p:txBody>
          <a:bodyPr/>
          <a:lstStyle/>
          <a:p>
            <a:endParaRPr lang="en-CA"/>
          </a:p>
        </p:txBody>
      </p:sp>
      <p:sp>
        <p:nvSpPr>
          <p:cNvPr id="4" name="Slide Number Placeholder 3">
            <a:extLst>
              <a:ext uri="{FF2B5EF4-FFF2-40B4-BE49-F238E27FC236}">
                <a16:creationId xmlns:a16="http://schemas.microsoft.com/office/drawing/2014/main" id="{0957615C-DC8A-494E-99A2-A39FA1044D5B}"/>
              </a:ext>
            </a:extLst>
          </p:cNvPr>
          <p:cNvSpPr>
            <a:spLocks noGrp="1"/>
          </p:cNvSpPr>
          <p:nvPr>
            <p:ph type="sldNum" sz="quarter" idx="12"/>
          </p:nvPr>
        </p:nvSpPr>
        <p:spPr/>
        <p:txBody>
          <a:bodyPr/>
          <a:lstStyle/>
          <a:p>
            <a:fld id="{34B7E4EF-A1BD-40F4-AB7B-04F084DD991D}" type="slidenum">
              <a:rPr lang="en-US" smtClean="0"/>
              <a:t>16</a:t>
            </a:fld>
            <a:endParaRPr lang="en-US"/>
          </a:p>
        </p:txBody>
      </p:sp>
    </p:spTree>
    <p:extLst>
      <p:ext uri="{BB962C8B-B14F-4D97-AF65-F5344CB8AC3E}">
        <p14:creationId xmlns:p14="http://schemas.microsoft.com/office/powerpoint/2010/main" val="379812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8" name="Rectangle 17">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2" name="Straight Connector 20">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B5242E1-1341-EF0A-6603-EA0F3086891F}"/>
              </a:ext>
            </a:extLst>
          </p:cNvPr>
          <p:cNvPicPr>
            <a:picLocks noChangeAspect="1"/>
          </p:cNvPicPr>
          <p:nvPr/>
        </p:nvPicPr>
        <p:blipFill rotWithShape="1">
          <a:blip r:embed="rId2"/>
          <a:srcRect t="7753" b="7660"/>
          <a:stretch/>
        </p:blipFill>
        <p:spPr>
          <a:xfrm>
            <a:off x="20" y="-22"/>
            <a:ext cx="12191977" cy="6858022"/>
          </a:xfrm>
          <a:prstGeom prst="rect">
            <a:avLst/>
          </a:prstGeom>
        </p:spPr>
      </p:pic>
      <p:sp>
        <p:nvSpPr>
          <p:cNvPr id="27" name="Rectangle 2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C9C0A1B-001C-416A-9749-0F232A598DA7}"/>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gn="l"/>
            <a:r>
              <a:rPr lang="en-US" sz="6000" cap="all">
                <a:solidFill>
                  <a:schemeClr val="bg1"/>
                </a:solidFill>
              </a:rPr>
              <a:t>The Eternal State</a:t>
            </a:r>
          </a:p>
        </p:txBody>
      </p:sp>
      <p:sp>
        <p:nvSpPr>
          <p:cNvPr id="6" name="Text Placeholder 5">
            <a:extLst>
              <a:ext uri="{FF2B5EF4-FFF2-40B4-BE49-F238E27FC236}">
                <a16:creationId xmlns:a16="http://schemas.microsoft.com/office/drawing/2014/main" id="{FCC5A502-8FA4-4911-B339-AC595CD381EF}"/>
              </a:ext>
            </a:extLst>
          </p:cNvPr>
          <p:cNvSpPr>
            <a:spLocks noGrp="1"/>
          </p:cNvSpPr>
          <p:nvPr>
            <p:ph type="body" idx="1"/>
          </p:nvPr>
        </p:nvSpPr>
        <p:spPr>
          <a:xfrm>
            <a:off x="643466" y="4551031"/>
            <a:ext cx="5449479" cy="1663493"/>
          </a:xfrm>
        </p:spPr>
        <p:txBody>
          <a:bodyPr vert="horz" lIns="91440" tIns="45720" rIns="91440" bIns="45720" rtlCol="0" anchor="b">
            <a:normAutofit/>
          </a:bodyPr>
          <a:lstStyle/>
          <a:p>
            <a:pPr algn="l">
              <a:lnSpc>
                <a:spcPct val="100000"/>
              </a:lnSpc>
              <a:spcBef>
                <a:spcPts val="0"/>
              </a:spcBef>
              <a:spcAft>
                <a:spcPts val="600"/>
              </a:spcAft>
            </a:pPr>
            <a:r>
              <a:rPr lang="en-US" sz="2400" spc="80">
                <a:solidFill>
                  <a:schemeClr val="bg1"/>
                </a:solidFill>
              </a:rPr>
              <a:t>Eternal Punishment and Eternal Reward</a:t>
            </a:r>
          </a:p>
        </p:txBody>
      </p:sp>
      <p:sp>
        <p:nvSpPr>
          <p:cNvPr id="29" name="Rectangle 2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FAA63E0-8C58-4A98-9C5F-9321DF224002}"/>
              </a:ext>
            </a:extLst>
          </p:cNvPr>
          <p:cNvSpPr>
            <a:spLocks noGrp="1"/>
          </p:cNvSpPr>
          <p:nvPr>
            <p:ph type="sldNum" sz="quarter" idx="12"/>
          </p:nvPr>
        </p:nvSpPr>
        <p:spPr>
          <a:xfrm>
            <a:off x="11137392" y="5849399"/>
            <a:ext cx="402336" cy="365125"/>
          </a:xfrm>
        </p:spPr>
        <p:txBody>
          <a:bodyPr vert="horz" lIns="91440" tIns="45720" rIns="91440" bIns="45720" rtlCol="0" anchor="b">
            <a:normAutofit/>
          </a:bodyPr>
          <a:lstStyle/>
          <a:p>
            <a:pPr>
              <a:spcAft>
                <a:spcPts val="600"/>
              </a:spcAft>
            </a:pPr>
            <a:fld id="{34B7E4EF-A1BD-40F4-AB7B-04F084DD991D}" type="slidenum">
              <a:rPr lang="en-US" sz="1200">
                <a:solidFill>
                  <a:schemeClr val="bg1"/>
                </a:solidFill>
              </a:rPr>
              <a:pPr>
                <a:spcAft>
                  <a:spcPts val="600"/>
                </a:spcAft>
              </a:pPr>
              <a:t>2</a:t>
            </a:fld>
            <a:endParaRPr lang="en-US" sz="1200">
              <a:solidFill>
                <a:schemeClr val="bg1"/>
              </a:solidFill>
            </a:endParaRPr>
          </a:p>
        </p:txBody>
      </p:sp>
    </p:spTree>
    <p:extLst>
      <p:ext uri="{BB962C8B-B14F-4D97-AF65-F5344CB8AC3E}">
        <p14:creationId xmlns:p14="http://schemas.microsoft.com/office/powerpoint/2010/main" val="185949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8" name="Rectangle 17">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1" name="Straight Connector 20">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ins in a map">
            <a:extLst>
              <a:ext uri="{FF2B5EF4-FFF2-40B4-BE49-F238E27FC236}">
                <a16:creationId xmlns:a16="http://schemas.microsoft.com/office/drawing/2014/main" id="{40827F51-767B-002F-A61C-C76F0A29EAD2}"/>
              </a:ext>
            </a:extLst>
          </p:cNvPr>
          <p:cNvPicPr>
            <a:picLocks noChangeAspect="1"/>
          </p:cNvPicPr>
          <p:nvPr/>
        </p:nvPicPr>
        <p:blipFill rotWithShape="1">
          <a:blip r:embed="rId2"/>
          <a:srcRect l="14216" r="12340" b="-1"/>
          <a:stretch/>
        </p:blipFill>
        <p:spPr>
          <a:xfrm>
            <a:off x="4646383" y="10"/>
            <a:ext cx="7545616" cy="6857990"/>
          </a:xfrm>
          <a:prstGeom prst="rect">
            <a:avLst/>
          </a:prstGeom>
        </p:spPr>
      </p:pic>
      <p:sp>
        <p:nvSpPr>
          <p:cNvPr id="27" name="Rectangle 26">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9" name="Rectangle 2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5" name="Title 4">
            <a:extLst>
              <a:ext uri="{FF2B5EF4-FFF2-40B4-BE49-F238E27FC236}">
                <a16:creationId xmlns:a16="http://schemas.microsoft.com/office/drawing/2014/main" id="{0146A365-E8D4-4E46-BA8E-306A0969851E}"/>
              </a:ext>
            </a:extLst>
          </p:cNvPr>
          <p:cNvSpPr>
            <a:spLocks noGrp="1"/>
          </p:cNvSpPr>
          <p:nvPr>
            <p:ph type="title"/>
          </p:nvPr>
        </p:nvSpPr>
        <p:spPr>
          <a:xfrm>
            <a:off x="466524" y="1340361"/>
            <a:ext cx="3729162" cy="3341700"/>
          </a:xfrm>
        </p:spPr>
        <p:txBody>
          <a:bodyPr vert="horz" lIns="91440" tIns="45720" rIns="91440" bIns="45720" rtlCol="0" anchor="ctr">
            <a:normAutofit/>
          </a:bodyPr>
          <a:lstStyle/>
          <a:p>
            <a:r>
              <a:rPr lang="en-US" sz="3600" cap="all">
                <a:solidFill>
                  <a:schemeClr val="tx1"/>
                </a:solidFill>
              </a:rPr>
              <a:t>The Intermediate State</a:t>
            </a:r>
          </a:p>
        </p:txBody>
      </p:sp>
      <p:sp>
        <p:nvSpPr>
          <p:cNvPr id="6" name="Text Placeholder 5">
            <a:extLst>
              <a:ext uri="{FF2B5EF4-FFF2-40B4-BE49-F238E27FC236}">
                <a16:creationId xmlns:a16="http://schemas.microsoft.com/office/drawing/2014/main" id="{2048E7F7-8A21-4880-A62A-9E58CD012F86}"/>
              </a:ext>
            </a:extLst>
          </p:cNvPr>
          <p:cNvSpPr>
            <a:spLocks noGrp="1"/>
          </p:cNvSpPr>
          <p:nvPr>
            <p:ph type="body" idx="1"/>
          </p:nvPr>
        </p:nvSpPr>
        <p:spPr>
          <a:xfrm>
            <a:off x="434284" y="4731476"/>
            <a:ext cx="3793642" cy="970905"/>
          </a:xfrm>
        </p:spPr>
        <p:txBody>
          <a:bodyPr vert="horz" lIns="91440" tIns="45720" rIns="91440" bIns="45720" rtlCol="0">
            <a:normAutofit/>
          </a:bodyPr>
          <a:lstStyle/>
          <a:p>
            <a:pPr>
              <a:lnSpc>
                <a:spcPct val="100000"/>
              </a:lnSpc>
              <a:spcBef>
                <a:spcPts val="0"/>
              </a:spcBef>
            </a:pPr>
            <a:endParaRPr lang="en-US" spc="80">
              <a:solidFill>
                <a:schemeClr val="tx1"/>
              </a:solidFill>
            </a:endParaRPr>
          </a:p>
        </p:txBody>
      </p:sp>
      <p:sp>
        <p:nvSpPr>
          <p:cNvPr id="4" name="Slide Number Placeholder 3">
            <a:extLst>
              <a:ext uri="{FF2B5EF4-FFF2-40B4-BE49-F238E27FC236}">
                <a16:creationId xmlns:a16="http://schemas.microsoft.com/office/drawing/2014/main" id="{2C3E4D17-B81E-430A-9B5A-59F9D0198248}"/>
              </a:ext>
            </a:extLst>
          </p:cNvPr>
          <p:cNvSpPr>
            <a:spLocks noGrp="1"/>
          </p:cNvSpPr>
          <p:nvPr>
            <p:ph type="sldNum" sz="quarter" idx="12"/>
          </p:nvPr>
        </p:nvSpPr>
        <p:spPr>
          <a:xfrm>
            <a:off x="1782465" y="6375216"/>
            <a:ext cx="1097280" cy="228600"/>
          </a:xfrm>
        </p:spPr>
        <p:txBody>
          <a:bodyPr vert="horz" lIns="91440" tIns="45720" rIns="91440" bIns="45720" rtlCol="0" anchor="b">
            <a:normAutofit/>
          </a:bodyPr>
          <a:lstStyle/>
          <a:p>
            <a:pPr algn="ctr">
              <a:lnSpc>
                <a:spcPct val="90000"/>
              </a:lnSpc>
              <a:spcAft>
                <a:spcPts val="600"/>
              </a:spcAft>
            </a:pPr>
            <a:fld id="{34B7E4EF-A1BD-40F4-AB7B-04F084DD991D}" type="slidenum">
              <a:rPr lang="en-US">
                <a:solidFill>
                  <a:schemeClr val="tx1"/>
                </a:solidFill>
              </a:rPr>
              <a:pPr algn="ctr">
                <a:lnSpc>
                  <a:spcPct val="90000"/>
                </a:lnSpc>
                <a:spcAft>
                  <a:spcPts val="600"/>
                </a:spcAft>
              </a:pPr>
              <a:t>3</a:t>
            </a:fld>
            <a:endParaRPr lang="en-US">
              <a:solidFill>
                <a:schemeClr val="tx1"/>
              </a:solidFill>
            </a:endParaRPr>
          </a:p>
        </p:txBody>
      </p:sp>
    </p:spTree>
    <p:extLst>
      <p:ext uri="{BB962C8B-B14F-4D97-AF65-F5344CB8AC3E}">
        <p14:creationId xmlns:p14="http://schemas.microsoft.com/office/powerpoint/2010/main" val="40386536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5" name="Title 4">
            <a:extLst>
              <a:ext uri="{FF2B5EF4-FFF2-40B4-BE49-F238E27FC236}">
                <a16:creationId xmlns:a16="http://schemas.microsoft.com/office/drawing/2014/main" id="{80F3738C-F96E-4127-98A0-0F6FB9B67F5F}"/>
              </a:ext>
            </a:extLst>
          </p:cNvPr>
          <p:cNvSpPr>
            <a:spLocks noGrp="1"/>
          </p:cNvSpPr>
          <p:nvPr>
            <p:ph type="title"/>
          </p:nvPr>
        </p:nvSpPr>
        <p:spPr>
          <a:xfrm>
            <a:off x="573409" y="559477"/>
            <a:ext cx="3765200" cy="5709931"/>
          </a:xfrm>
        </p:spPr>
        <p:txBody>
          <a:bodyPr>
            <a:normAutofit/>
          </a:bodyPr>
          <a:lstStyle/>
          <a:p>
            <a:pPr algn="ctr"/>
            <a:r>
              <a:rPr lang="en-CA" dirty="0"/>
              <a:t>Terminology &amp; Key Concerns </a:t>
            </a:r>
            <a:endParaRPr lang="en-CA"/>
          </a:p>
        </p:txBody>
      </p:sp>
      <p:sp>
        <p:nvSpPr>
          <p:cNvPr id="26" name="Rectangle 25">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sp>
        <p:nvSpPr>
          <p:cNvPr id="4" name="Slide Number Placeholder 3">
            <a:extLst>
              <a:ext uri="{FF2B5EF4-FFF2-40B4-BE49-F238E27FC236}">
                <a16:creationId xmlns:a16="http://schemas.microsoft.com/office/drawing/2014/main" id="{5B896BE3-5691-49FC-9A9F-20E93DFCA382}"/>
              </a:ext>
            </a:extLst>
          </p:cNvPr>
          <p:cNvSpPr>
            <a:spLocks noGrp="1"/>
          </p:cNvSpPr>
          <p:nvPr>
            <p:ph type="sldNum" sz="quarter" idx="12"/>
          </p:nvPr>
        </p:nvSpPr>
        <p:spPr>
          <a:xfrm>
            <a:off x="10972825" y="6200664"/>
            <a:ext cx="822960" cy="274320"/>
          </a:xfrm>
        </p:spPr>
        <p:txBody>
          <a:bodyPr>
            <a:normAutofit/>
          </a:bodyPr>
          <a:lstStyle/>
          <a:p>
            <a:pPr>
              <a:spcAft>
                <a:spcPts val="600"/>
              </a:spcAft>
            </a:pPr>
            <a:fld id="{34B7E4EF-A1BD-40F4-AB7B-04F084DD991D}" type="slidenum">
              <a:rPr lang="en-US" smtClean="0"/>
              <a:pPr>
                <a:spcAft>
                  <a:spcPts val="600"/>
                </a:spcAft>
              </a:pPr>
              <a:t>4</a:t>
            </a:fld>
            <a:endParaRPr lang="en-US"/>
          </a:p>
        </p:txBody>
      </p:sp>
      <p:graphicFrame>
        <p:nvGraphicFramePr>
          <p:cNvPr id="8" name="Content Placeholder 5">
            <a:extLst>
              <a:ext uri="{FF2B5EF4-FFF2-40B4-BE49-F238E27FC236}">
                <a16:creationId xmlns:a16="http://schemas.microsoft.com/office/drawing/2014/main" id="{CF6B88B1-E9A7-4E46-870A-557EC8B21F5D}"/>
              </a:ext>
            </a:extLst>
          </p:cNvPr>
          <p:cNvGraphicFramePr>
            <a:graphicFrameLocks noGrp="1"/>
          </p:cNvGraphicFramePr>
          <p:nvPr>
            <p:ph idx="1"/>
            <p:extLst>
              <p:ext uri="{D42A27DB-BD31-4B8C-83A1-F6EECF244321}">
                <p14:modId xmlns:p14="http://schemas.microsoft.com/office/powerpoint/2010/main" val="1704523171"/>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83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5" descr="Exclamation mark on a yellow background">
            <a:extLst>
              <a:ext uri="{FF2B5EF4-FFF2-40B4-BE49-F238E27FC236}">
                <a16:creationId xmlns:a16="http://schemas.microsoft.com/office/drawing/2014/main" id="{4038F4DE-00E6-2774-73DA-2596005C1318}"/>
              </a:ext>
            </a:extLst>
          </p:cNvPr>
          <p:cNvPicPr>
            <a:picLocks noChangeAspect="1"/>
          </p:cNvPicPr>
          <p:nvPr/>
        </p:nvPicPr>
        <p:blipFill rotWithShape="1">
          <a:blip r:embed="rId2">
            <a:duotone>
              <a:schemeClr val="bg2">
                <a:shade val="45000"/>
                <a:satMod val="135000"/>
              </a:schemeClr>
              <a:prstClr val="white"/>
            </a:duotone>
            <a:alphaModFix amt="35000"/>
          </a:blip>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DFFA094A-A410-44F7-B0DD-C4A23BD464A0}"/>
              </a:ext>
            </a:extLst>
          </p:cNvPr>
          <p:cNvSpPr>
            <a:spLocks noGrp="1"/>
          </p:cNvSpPr>
          <p:nvPr>
            <p:ph type="title"/>
          </p:nvPr>
        </p:nvSpPr>
        <p:spPr>
          <a:xfrm>
            <a:off x="1066800" y="642594"/>
            <a:ext cx="10058400" cy="1371600"/>
          </a:xfrm>
        </p:spPr>
        <p:txBody>
          <a:bodyPr>
            <a:normAutofit/>
          </a:bodyPr>
          <a:lstStyle/>
          <a:p>
            <a:r>
              <a:rPr lang="en-US" sz="3000" dirty="0"/>
              <a:t>The term used to describe the state (condition, location) of the soul between physical death and the resurrection.</a:t>
            </a:r>
            <a:endParaRPr lang="en-CA" sz="3000" dirty="0"/>
          </a:p>
        </p:txBody>
      </p:sp>
      <p:sp>
        <p:nvSpPr>
          <p:cNvPr id="3" name="Content Placeholder 2">
            <a:extLst>
              <a:ext uri="{FF2B5EF4-FFF2-40B4-BE49-F238E27FC236}">
                <a16:creationId xmlns:a16="http://schemas.microsoft.com/office/drawing/2014/main" id="{3F142823-B9B9-45C7-AD03-D1A52804EFA7}"/>
              </a:ext>
            </a:extLst>
          </p:cNvPr>
          <p:cNvSpPr>
            <a:spLocks noGrp="1"/>
          </p:cNvSpPr>
          <p:nvPr>
            <p:ph idx="1"/>
          </p:nvPr>
        </p:nvSpPr>
        <p:spPr>
          <a:xfrm>
            <a:off x="1066800" y="2103120"/>
            <a:ext cx="10058400" cy="3849624"/>
          </a:xfrm>
        </p:spPr>
        <p:txBody>
          <a:bodyPr>
            <a:normAutofit lnSpcReduction="10000"/>
          </a:bodyPr>
          <a:lstStyle/>
          <a:p>
            <a:pPr marL="0" indent="0">
              <a:lnSpc>
                <a:spcPct val="100000"/>
              </a:lnSpc>
              <a:buNone/>
            </a:pPr>
            <a:endParaRPr lang="en-US" sz="2000" dirty="0"/>
          </a:p>
          <a:p>
            <a:pPr marL="0" indent="0">
              <a:lnSpc>
                <a:spcPct val="100000"/>
              </a:lnSpc>
              <a:buNone/>
            </a:pPr>
            <a:r>
              <a:rPr lang="en-US" sz="2000" dirty="0"/>
              <a:t>1. It is a disembodied state (2 Cor. 5:1–8).</a:t>
            </a:r>
          </a:p>
          <a:p>
            <a:pPr marL="0" indent="0">
              <a:lnSpc>
                <a:spcPct val="100000"/>
              </a:lnSpc>
              <a:buNone/>
            </a:pPr>
            <a:r>
              <a:rPr lang="en-US" sz="2000" dirty="0"/>
              <a:t>2. It is a temporary state (1 Cor. 15:52).</a:t>
            </a:r>
          </a:p>
          <a:p>
            <a:pPr marL="0" indent="0">
              <a:lnSpc>
                <a:spcPct val="100000"/>
              </a:lnSpc>
              <a:buNone/>
            </a:pPr>
            <a:r>
              <a:rPr lang="en-US" sz="2000" dirty="0"/>
              <a:t>3. For the unsaved, it is a state of suffering (Luke 16:23).</a:t>
            </a:r>
          </a:p>
          <a:p>
            <a:pPr marL="0" indent="0">
              <a:lnSpc>
                <a:spcPct val="100000"/>
              </a:lnSpc>
              <a:buNone/>
            </a:pPr>
            <a:r>
              <a:rPr lang="en-US" sz="2000" dirty="0"/>
              <a:t>4. For the saved, it is a state of blessedness in the conscious enjoyment of being “with Christ” (Phil. 1:23; cf. 2 Cor. 5:8).</a:t>
            </a:r>
          </a:p>
          <a:p>
            <a:pPr marL="0" indent="0">
              <a:lnSpc>
                <a:spcPct val="100000"/>
              </a:lnSpc>
              <a:buNone/>
            </a:pPr>
            <a:r>
              <a:rPr lang="en-US" sz="2000" dirty="0"/>
              <a:t>5. It is not a probationary state (Heb. 9:27).</a:t>
            </a:r>
          </a:p>
          <a:p>
            <a:pPr marL="0" indent="0">
              <a:lnSpc>
                <a:spcPct val="100000"/>
              </a:lnSpc>
              <a:buNone/>
            </a:pPr>
            <a:r>
              <a:rPr lang="en-US" sz="2000" dirty="0"/>
              <a:t>6. It is terminated by the resurrection of the body, when the entire man, body and soul, enters into his final and everlasting state.</a:t>
            </a:r>
          </a:p>
          <a:p>
            <a:pPr marL="0" indent="0">
              <a:lnSpc>
                <a:spcPct val="100000"/>
              </a:lnSpc>
              <a:buNone/>
            </a:pPr>
            <a:r>
              <a:rPr lang="en-US" dirty="0"/>
              <a:t>Alan Cairns, Dictionary of Theological Terms (Belfast; Greenville, SC: Ambassador Emerald International, 2002), 239.</a:t>
            </a:r>
            <a:endParaRPr lang="en-CA" dirty="0"/>
          </a:p>
        </p:txBody>
      </p:sp>
      <p:sp>
        <p:nvSpPr>
          <p:cNvPr id="4" name="Slide Number Placeholder 3">
            <a:extLst>
              <a:ext uri="{FF2B5EF4-FFF2-40B4-BE49-F238E27FC236}">
                <a16:creationId xmlns:a16="http://schemas.microsoft.com/office/drawing/2014/main" id="{62B95F4F-81FC-498D-8019-271FB529BD63}"/>
              </a:ext>
            </a:extLst>
          </p:cNvPr>
          <p:cNvSpPr>
            <a:spLocks noGrp="1"/>
          </p:cNvSpPr>
          <p:nvPr>
            <p:ph type="sldNum" sz="quarter" idx="12"/>
          </p:nvPr>
        </p:nvSpPr>
        <p:spPr>
          <a:xfrm>
            <a:off x="10287000" y="6035040"/>
            <a:ext cx="838200" cy="365760"/>
          </a:xfrm>
        </p:spPr>
        <p:txBody>
          <a:bodyPr>
            <a:normAutofit/>
          </a:bodyPr>
          <a:lstStyle/>
          <a:p>
            <a:pPr>
              <a:spcAft>
                <a:spcPts val="600"/>
              </a:spcAft>
            </a:pPr>
            <a:fld id="{34B7E4EF-A1BD-40F4-AB7B-04F084DD991D}" type="slidenum">
              <a:rPr lang="en-US" smtClean="0"/>
              <a:pPr>
                <a:spcAft>
                  <a:spcPts val="600"/>
                </a:spcAft>
              </a:pPr>
              <a:t>5</a:t>
            </a:fld>
            <a:endParaRPr lang="en-US"/>
          </a:p>
        </p:txBody>
      </p:sp>
    </p:spTree>
    <p:extLst>
      <p:ext uri="{BB962C8B-B14F-4D97-AF65-F5344CB8AC3E}">
        <p14:creationId xmlns:p14="http://schemas.microsoft.com/office/powerpoint/2010/main" val="135508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1EE9A59-47D8-4D25-B744-16B45FD0F87D}"/>
              </a:ext>
            </a:extLst>
          </p:cNvPr>
          <p:cNvSpPr/>
          <p:nvPr/>
        </p:nvSpPr>
        <p:spPr>
          <a:xfrm>
            <a:off x="3073399" y="2513281"/>
            <a:ext cx="6045200" cy="2865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57187FC-FBDF-4B06-84F5-916FCBEA3E3C}"/>
              </a:ext>
            </a:extLst>
          </p:cNvPr>
          <p:cNvSpPr>
            <a:spLocks noGrp="1"/>
          </p:cNvSpPr>
          <p:nvPr>
            <p:ph type="title"/>
          </p:nvPr>
        </p:nvSpPr>
        <p:spPr/>
        <p:txBody>
          <a:bodyPr/>
          <a:lstStyle/>
          <a:p>
            <a:r>
              <a:rPr lang="en-CA" dirty="0"/>
              <a:t>The intermediate state: Luke 16:19-31</a:t>
            </a:r>
          </a:p>
        </p:txBody>
      </p:sp>
      <p:sp>
        <p:nvSpPr>
          <p:cNvPr id="3" name="Content Placeholder 2">
            <a:extLst>
              <a:ext uri="{FF2B5EF4-FFF2-40B4-BE49-F238E27FC236}">
                <a16:creationId xmlns:a16="http://schemas.microsoft.com/office/drawing/2014/main" id="{3D4521D0-FD93-462B-A0AA-AE85466BE535}"/>
              </a:ext>
            </a:extLst>
          </p:cNvPr>
          <p:cNvSpPr>
            <a:spLocks noGrp="1"/>
          </p:cNvSpPr>
          <p:nvPr>
            <p:ph idx="1"/>
          </p:nvPr>
        </p:nvSpPr>
        <p:spPr/>
        <p:txBody>
          <a:bodyPr/>
          <a:lstStyle/>
          <a:p>
            <a:endParaRPr lang="en-CA" dirty="0"/>
          </a:p>
        </p:txBody>
      </p:sp>
      <p:sp>
        <p:nvSpPr>
          <p:cNvPr id="4" name="Slide Number Placeholder 3">
            <a:extLst>
              <a:ext uri="{FF2B5EF4-FFF2-40B4-BE49-F238E27FC236}">
                <a16:creationId xmlns:a16="http://schemas.microsoft.com/office/drawing/2014/main" id="{F728537F-C294-4FC7-BD70-E550ED063067}"/>
              </a:ext>
            </a:extLst>
          </p:cNvPr>
          <p:cNvSpPr>
            <a:spLocks noGrp="1"/>
          </p:cNvSpPr>
          <p:nvPr>
            <p:ph type="sldNum" sz="quarter" idx="12"/>
          </p:nvPr>
        </p:nvSpPr>
        <p:spPr/>
        <p:txBody>
          <a:bodyPr/>
          <a:lstStyle/>
          <a:p>
            <a:fld id="{34B7E4EF-A1BD-40F4-AB7B-04F084DD991D}" type="slidenum">
              <a:rPr lang="en-US" smtClean="0"/>
              <a:t>6</a:t>
            </a:fld>
            <a:endParaRPr lang="en-US"/>
          </a:p>
        </p:txBody>
      </p:sp>
      <p:grpSp>
        <p:nvGrpSpPr>
          <p:cNvPr id="8" name="Group 7">
            <a:extLst>
              <a:ext uri="{FF2B5EF4-FFF2-40B4-BE49-F238E27FC236}">
                <a16:creationId xmlns:a16="http://schemas.microsoft.com/office/drawing/2014/main" id="{1A5E3985-5947-41A6-999D-DE8D83C7B490}"/>
              </a:ext>
            </a:extLst>
          </p:cNvPr>
          <p:cNvGrpSpPr/>
          <p:nvPr/>
        </p:nvGrpSpPr>
        <p:grpSpPr>
          <a:xfrm>
            <a:off x="4031941" y="3082906"/>
            <a:ext cx="4128118" cy="1890051"/>
            <a:chOff x="3027284" y="2237173"/>
            <a:chExt cx="4128118" cy="1890051"/>
          </a:xfrm>
        </p:grpSpPr>
        <p:sp>
          <p:nvSpPr>
            <p:cNvPr id="5" name="TextBox 4">
              <a:extLst>
                <a:ext uri="{FF2B5EF4-FFF2-40B4-BE49-F238E27FC236}">
                  <a16:creationId xmlns:a16="http://schemas.microsoft.com/office/drawing/2014/main" id="{75C84B75-31BF-4D27-BD83-07C5CE6C638D}"/>
                </a:ext>
              </a:extLst>
            </p:cNvPr>
            <p:cNvSpPr txBox="1"/>
            <p:nvPr/>
          </p:nvSpPr>
          <p:spPr>
            <a:xfrm>
              <a:off x="3027285" y="2237173"/>
              <a:ext cx="4128117" cy="369332"/>
            </a:xfrm>
            <a:prstGeom prst="rect">
              <a:avLst/>
            </a:prstGeom>
            <a:noFill/>
            <a:ln>
              <a:solidFill>
                <a:schemeClr val="tx1"/>
              </a:solidFill>
            </a:ln>
          </p:spPr>
          <p:txBody>
            <a:bodyPr wrap="square" rtlCol="0">
              <a:spAutoFit/>
            </a:bodyPr>
            <a:lstStyle/>
            <a:p>
              <a:r>
                <a:rPr lang="en-CA" dirty="0"/>
                <a:t>Paradise</a:t>
              </a:r>
            </a:p>
          </p:txBody>
        </p:sp>
        <p:sp>
          <p:nvSpPr>
            <p:cNvPr id="6" name="TextBox 5">
              <a:extLst>
                <a:ext uri="{FF2B5EF4-FFF2-40B4-BE49-F238E27FC236}">
                  <a16:creationId xmlns:a16="http://schemas.microsoft.com/office/drawing/2014/main" id="{49379108-C6BE-469A-ACB9-EB1CCC6B5FF0}"/>
                </a:ext>
              </a:extLst>
            </p:cNvPr>
            <p:cNvSpPr txBox="1"/>
            <p:nvPr/>
          </p:nvSpPr>
          <p:spPr>
            <a:xfrm>
              <a:off x="3027284" y="2915442"/>
              <a:ext cx="4128117" cy="369332"/>
            </a:xfrm>
            <a:prstGeom prst="rect">
              <a:avLst/>
            </a:prstGeom>
            <a:noFill/>
            <a:ln>
              <a:solidFill>
                <a:schemeClr val="tx1"/>
              </a:solidFill>
            </a:ln>
          </p:spPr>
          <p:txBody>
            <a:bodyPr wrap="square" rtlCol="0">
              <a:spAutoFit/>
            </a:bodyPr>
            <a:lstStyle/>
            <a:p>
              <a:r>
                <a:rPr lang="en-CA" dirty="0"/>
                <a:t>A great gulf</a:t>
              </a:r>
            </a:p>
          </p:txBody>
        </p:sp>
        <p:sp>
          <p:nvSpPr>
            <p:cNvPr id="7" name="TextBox 6">
              <a:extLst>
                <a:ext uri="{FF2B5EF4-FFF2-40B4-BE49-F238E27FC236}">
                  <a16:creationId xmlns:a16="http://schemas.microsoft.com/office/drawing/2014/main" id="{8DD89F82-8546-413D-AB68-B619931DC5F3}"/>
                </a:ext>
              </a:extLst>
            </p:cNvPr>
            <p:cNvSpPr txBox="1"/>
            <p:nvPr/>
          </p:nvSpPr>
          <p:spPr>
            <a:xfrm>
              <a:off x="3027285" y="3757892"/>
              <a:ext cx="4128117" cy="369332"/>
            </a:xfrm>
            <a:prstGeom prst="rect">
              <a:avLst/>
            </a:prstGeom>
            <a:noFill/>
            <a:ln>
              <a:solidFill>
                <a:schemeClr val="tx1"/>
              </a:solidFill>
            </a:ln>
          </p:spPr>
          <p:txBody>
            <a:bodyPr wrap="square" rtlCol="0">
              <a:spAutoFit/>
            </a:bodyPr>
            <a:lstStyle/>
            <a:p>
              <a:r>
                <a:rPr lang="en-CA" dirty="0"/>
                <a:t>Torment</a:t>
              </a:r>
            </a:p>
          </p:txBody>
        </p:sp>
      </p:grpSp>
    </p:spTree>
    <p:extLst>
      <p:ext uri="{BB962C8B-B14F-4D97-AF65-F5344CB8AC3E}">
        <p14:creationId xmlns:p14="http://schemas.microsoft.com/office/powerpoint/2010/main" val="193407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7" name="Rectangle 1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2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ext, font, circle, screenshot&#10;&#10;Description automatically generated">
            <a:extLst>
              <a:ext uri="{FF2B5EF4-FFF2-40B4-BE49-F238E27FC236}">
                <a16:creationId xmlns:a16="http://schemas.microsoft.com/office/drawing/2014/main" id="{9765F4C7-33DD-0A4A-0AF8-D7C2D716669C}"/>
              </a:ext>
            </a:extLst>
          </p:cNvPr>
          <p:cNvPicPr>
            <a:picLocks noGrp="1" noChangeAspect="1"/>
          </p:cNvPicPr>
          <p:nvPr>
            <p:ph idx="1"/>
          </p:nvPr>
        </p:nvPicPr>
        <p:blipFill>
          <a:blip r:embed="rId2"/>
          <a:stretch>
            <a:fillRect/>
          </a:stretch>
        </p:blipFill>
        <p:spPr>
          <a:xfrm>
            <a:off x="2583041" y="803063"/>
            <a:ext cx="7025918" cy="5251874"/>
          </a:xfrm>
          <a:prstGeom prst="rect">
            <a:avLst/>
          </a:prstGeom>
        </p:spPr>
      </p:pic>
      <p:sp>
        <p:nvSpPr>
          <p:cNvPr id="4" name="Slide Number Placeholder 3">
            <a:extLst>
              <a:ext uri="{FF2B5EF4-FFF2-40B4-BE49-F238E27FC236}">
                <a16:creationId xmlns:a16="http://schemas.microsoft.com/office/drawing/2014/main" id="{E8EDC89E-861A-AB18-5509-C8BC3CFB927C}"/>
              </a:ext>
            </a:extLst>
          </p:cNvPr>
          <p:cNvSpPr>
            <a:spLocks noGrp="1"/>
          </p:cNvSpPr>
          <p:nvPr>
            <p:ph type="sldNum" sz="quarter" idx="12"/>
          </p:nvPr>
        </p:nvSpPr>
        <p:spPr>
          <a:xfrm>
            <a:off x="10287000" y="6355089"/>
            <a:ext cx="838200" cy="365760"/>
          </a:xfrm>
        </p:spPr>
        <p:txBody>
          <a:bodyPr vert="horz" lIns="91440" tIns="45720" rIns="91440" bIns="45720" rtlCol="0" anchor="b">
            <a:normAutofit/>
          </a:bodyPr>
          <a:lstStyle/>
          <a:p>
            <a:pPr>
              <a:spcAft>
                <a:spcPts val="600"/>
              </a:spcAft>
            </a:pPr>
            <a:fld id="{34B7E4EF-A1BD-40F4-AB7B-04F084DD991D}" type="slidenum">
              <a:rPr lang="en-US">
                <a:solidFill>
                  <a:schemeClr val="bg1"/>
                </a:solidFill>
              </a:rPr>
              <a:pPr>
                <a:spcAft>
                  <a:spcPts val="600"/>
                </a:spcAft>
              </a:pPr>
              <a:t>7</a:t>
            </a:fld>
            <a:endParaRPr lang="en-US">
              <a:solidFill>
                <a:schemeClr val="bg1"/>
              </a:solidFill>
            </a:endParaRPr>
          </a:p>
        </p:txBody>
      </p:sp>
    </p:spTree>
    <p:extLst>
      <p:ext uri="{BB962C8B-B14F-4D97-AF65-F5344CB8AC3E}">
        <p14:creationId xmlns:p14="http://schemas.microsoft.com/office/powerpoint/2010/main" val="77137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BB8F-390E-421F-BEAF-AEA447122EDD}"/>
              </a:ext>
            </a:extLst>
          </p:cNvPr>
          <p:cNvSpPr>
            <a:spLocks noGrp="1"/>
          </p:cNvSpPr>
          <p:nvPr>
            <p:ph type="title"/>
          </p:nvPr>
        </p:nvSpPr>
        <p:spPr/>
        <p:txBody>
          <a:bodyPr/>
          <a:lstStyle/>
          <a:p>
            <a:r>
              <a:rPr lang="en-CA" dirty="0"/>
              <a:t>Location: Paradise</a:t>
            </a:r>
          </a:p>
        </p:txBody>
      </p:sp>
      <p:sp>
        <p:nvSpPr>
          <p:cNvPr id="3" name="Content Placeholder 2">
            <a:extLst>
              <a:ext uri="{FF2B5EF4-FFF2-40B4-BE49-F238E27FC236}">
                <a16:creationId xmlns:a16="http://schemas.microsoft.com/office/drawing/2014/main" id="{566CF0D0-1D81-4D65-B825-8305A8AD54A9}"/>
              </a:ext>
            </a:extLst>
          </p:cNvPr>
          <p:cNvSpPr>
            <a:spLocks noGrp="1"/>
          </p:cNvSpPr>
          <p:nvPr>
            <p:ph idx="1"/>
          </p:nvPr>
        </p:nvSpPr>
        <p:spPr/>
        <p:txBody>
          <a:bodyPr/>
          <a:lstStyle/>
          <a:p>
            <a:pPr marL="0" indent="0">
              <a:buNone/>
            </a:pPr>
            <a:endParaRPr lang="en-US" dirty="0"/>
          </a:p>
          <a:p>
            <a:pPr marL="0" indent="0">
              <a:buNone/>
            </a:pPr>
            <a:r>
              <a:rPr lang="en-US" sz="2400" dirty="0"/>
              <a:t>The destination of the righteous after death</a:t>
            </a:r>
          </a:p>
          <a:p>
            <a:pPr marL="0" indent="0">
              <a:buNone/>
            </a:pPr>
            <a:r>
              <a:rPr lang="en-US" sz="2400" dirty="0"/>
              <a:t>Lk 23:43 This Persian term originally described a park or pleasure garden. It was used by the Jews of the Garden of Eden, and of the future blessedness of the saints. See also 2Co 12:3-4; Rev 2:7</a:t>
            </a:r>
          </a:p>
          <a:p>
            <a:pPr marL="0" indent="0">
              <a:buNone/>
            </a:pPr>
            <a:endParaRPr lang="en-US" dirty="0"/>
          </a:p>
          <a:p>
            <a:pPr marL="0" indent="0">
              <a:buNone/>
            </a:pPr>
            <a:endParaRPr lang="en-US" dirty="0"/>
          </a:p>
          <a:p>
            <a:pPr marL="0" indent="0">
              <a:buNone/>
            </a:pPr>
            <a:r>
              <a:rPr lang="en-US" sz="1400" dirty="0"/>
              <a:t>Martin H. </a:t>
            </a:r>
            <a:r>
              <a:rPr lang="en-US" sz="1400" dirty="0" err="1"/>
              <a:t>Manser</a:t>
            </a:r>
            <a:r>
              <a:rPr lang="en-US" sz="1400" dirty="0"/>
              <a:t>, Dictionary of Bible Themes: The Accessible and Comprehensive Tool for Topical Studies (London: Martin </a:t>
            </a:r>
            <a:r>
              <a:rPr lang="en-US" sz="1400" dirty="0" err="1"/>
              <a:t>Manser</a:t>
            </a:r>
            <a:r>
              <a:rPr lang="en-US" sz="1400" dirty="0"/>
              <a:t>, 2009).</a:t>
            </a:r>
            <a:endParaRPr lang="en-CA" sz="1400" dirty="0"/>
          </a:p>
        </p:txBody>
      </p:sp>
      <p:sp>
        <p:nvSpPr>
          <p:cNvPr id="4" name="Slide Number Placeholder 3">
            <a:extLst>
              <a:ext uri="{FF2B5EF4-FFF2-40B4-BE49-F238E27FC236}">
                <a16:creationId xmlns:a16="http://schemas.microsoft.com/office/drawing/2014/main" id="{84E1DD7C-928B-4559-BA2E-6F83586F0E09}"/>
              </a:ext>
            </a:extLst>
          </p:cNvPr>
          <p:cNvSpPr>
            <a:spLocks noGrp="1"/>
          </p:cNvSpPr>
          <p:nvPr>
            <p:ph type="sldNum" sz="quarter" idx="12"/>
          </p:nvPr>
        </p:nvSpPr>
        <p:spPr/>
        <p:txBody>
          <a:bodyPr/>
          <a:lstStyle/>
          <a:p>
            <a:fld id="{34B7E4EF-A1BD-40F4-AB7B-04F084DD991D}" type="slidenum">
              <a:rPr lang="en-US" smtClean="0"/>
              <a:t>8</a:t>
            </a:fld>
            <a:endParaRPr lang="en-US"/>
          </a:p>
        </p:txBody>
      </p:sp>
    </p:spTree>
    <p:extLst>
      <p:ext uri="{BB962C8B-B14F-4D97-AF65-F5344CB8AC3E}">
        <p14:creationId xmlns:p14="http://schemas.microsoft.com/office/powerpoint/2010/main" val="181950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holding a globe">
            <a:extLst>
              <a:ext uri="{FF2B5EF4-FFF2-40B4-BE49-F238E27FC236}">
                <a16:creationId xmlns:a16="http://schemas.microsoft.com/office/drawing/2014/main" id="{A132D847-CC17-69AA-BC7E-45DA91C7C81E}"/>
              </a:ext>
            </a:extLst>
          </p:cNvPr>
          <p:cNvPicPr>
            <a:picLocks noChangeAspect="1"/>
          </p:cNvPicPr>
          <p:nvPr/>
        </p:nvPicPr>
        <p:blipFill rotWithShape="1">
          <a:blip r:embed="rId2">
            <a:duotone>
              <a:schemeClr val="bg2">
                <a:shade val="45000"/>
                <a:satMod val="135000"/>
              </a:schemeClr>
              <a:prstClr val="white"/>
            </a:duotone>
            <a:alphaModFix amt="35000"/>
          </a:blip>
          <a:srcRect b="5462"/>
          <a:stretch/>
        </p:blipFill>
        <p:spPr>
          <a:xfrm>
            <a:off x="20" y="10"/>
            <a:ext cx="12191980" cy="6857990"/>
          </a:xfrm>
          <a:prstGeom prst="rect">
            <a:avLst/>
          </a:prstGeom>
        </p:spPr>
      </p:pic>
      <p:sp>
        <p:nvSpPr>
          <p:cNvPr id="2" name="Title 1">
            <a:extLst>
              <a:ext uri="{FF2B5EF4-FFF2-40B4-BE49-F238E27FC236}">
                <a16:creationId xmlns:a16="http://schemas.microsoft.com/office/drawing/2014/main" id="{DCA69257-3435-4993-841C-0E58A27ABA08}"/>
              </a:ext>
            </a:extLst>
          </p:cNvPr>
          <p:cNvSpPr>
            <a:spLocks noGrp="1"/>
          </p:cNvSpPr>
          <p:nvPr>
            <p:ph type="title"/>
          </p:nvPr>
        </p:nvSpPr>
        <p:spPr>
          <a:xfrm>
            <a:off x="1066800" y="642594"/>
            <a:ext cx="10058400" cy="1371600"/>
          </a:xfrm>
        </p:spPr>
        <p:txBody>
          <a:bodyPr>
            <a:normAutofit/>
          </a:bodyPr>
          <a:lstStyle/>
          <a:p>
            <a:r>
              <a:rPr lang="en-CA"/>
              <a:t>Location: The Heavenlies</a:t>
            </a:r>
            <a:endParaRPr lang="en-CA" dirty="0"/>
          </a:p>
        </p:txBody>
      </p:sp>
      <p:sp>
        <p:nvSpPr>
          <p:cNvPr id="3" name="Content Placeholder 2">
            <a:extLst>
              <a:ext uri="{FF2B5EF4-FFF2-40B4-BE49-F238E27FC236}">
                <a16:creationId xmlns:a16="http://schemas.microsoft.com/office/drawing/2014/main" id="{B43B84A8-D722-4ED6-A9E1-6C608E7522F7}"/>
              </a:ext>
            </a:extLst>
          </p:cNvPr>
          <p:cNvSpPr>
            <a:spLocks noGrp="1"/>
          </p:cNvSpPr>
          <p:nvPr>
            <p:ph idx="1"/>
          </p:nvPr>
        </p:nvSpPr>
        <p:spPr>
          <a:xfrm>
            <a:off x="1066800" y="2103120"/>
            <a:ext cx="10058400" cy="3849624"/>
          </a:xfrm>
        </p:spPr>
        <p:txBody>
          <a:bodyPr>
            <a:normAutofit lnSpcReduction="10000"/>
          </a:bodyPr>
          <a:lstStyle/>
          <a:p>
            <a:pPr marL="0" indent="0">
              <a:buNone/>
            </a:pPr>
            <a:r>
              <a:rPr lang="en-US" sz="2400" dirty="0"/>
              <a:t>Heavenlies, The. The phrase </a:t>
            </a:r>
            <a:r>
              <a:rPr lang="en-US" sz="2400" dirty="0" err="1"/>
              <a:t>en</a:t>
            </a:r>
            <a:r>
              <a:rPr lang="en-US" sz="2400" dirty="0"/>
              <a:t> </a:t>
            </a:r>
            <a:r>
              <a:rPr lang="en-US" sz="2400" dirty="0" err="1"/>
              <a:t>tois</a:t>
            </a:r>
            <a:r>
              <a:rPr lang="en-US" sz="2400" dirty="0"/>
              <a:t> </a:t>
            </a:r>
            <a:r>
              <a:rPr lang="en-US" sz="2400" dirty="0" err="1"/>
              <a:t>epouraniois</a:t>
            </a:r>
            <a:r>
              <a:rPr lang="en-US" sz="2400" dirty="0"/>
              <a:t> (in the heavenlies) occurs five times in Ephesians (1:3, 20; 2:6; 3:10; 6:12) and nowhere else in the NT. The “heavenlies” is the spiritual sphere where God, Christ, the spiritual powers, and believers exist together. Believers, while they live in the physical world, simultaneously are seated with the risen Christ in the heavenlies, where they are enjoying spiritual blessings and engaged in the real battle for their souls with demonic powers.</a:t>
            </a:r>
          </a:p>
          <a:p>
            <a:pPr marL="0" indent="0">
              <a:buNone/>
            </a:pPr>
            <a:endParaRPr lang="en-US" dirty="0"/>
          </a:p>
          <a:p>
            <a:pPr marL="0" indent="0">
              <a:buNone/>
            </a:pPr>
            <a:r>
              <a:rPr lang="en-US" dirty="0"/>
              <a:t>William D. Mounce, “Heavenlies, The,” ed. Daniel J. </a:t>
            </a:r>
            <a:r>
              <a:rPr lang="en-US" dirty="0" err="1"/>
              <a:t>Treier</a:t>
            </a:r>
            <a:r>
              <a:rPr lang="en-US" dirty="0"/>
              <a:t> and Walter A. Elwell, Evangelical Dictionary of Theology (Grand Rapids, MI: Baker Academic: A Division of Baker Publishing Group, 2017), 371.</a:t>
            </a:r>
            <a:endParaRPr lang="en-CA" dirty="0"/>
          </a:p>
        </p:txBody>
      </p:sp>
      <p:sp>
        <p:nvSpPr>
          <p:cNvPr id="4" name="Slide Number Placeholder 3">
            <a:extLst>
              <a:ext uri="{FF2B5EF4-FFF2-40B4-BE49-F238E27FC236}">
                <a16:creationId xmlns:a16="http://schemas.microsoft.com/office/drawing/2014/main" id="{C1E032BA-9691-421D-AF29-2406E51B5FFC}"/>
              </a:ext>
            </a:extLst>
          </p:cNvPr>
          <p:cNvSpPr>
            <a:spLocks noGrp="1"/>
          </p:cNvSpPr>
          <p:nvPr>
            <p:ph type="sldNum" sz="quarter" idx="12"/>
          </p:nvPr>
        </p:nvSpPr>
        <p:spPr>
          <a:xfrm>
            <a:off x="10287000" y="6035040"/>
            <a:ext cx="838200" cy="365760"/>
          </a:xfrm>
        </p:spPr>
        <p:txBody>
          <a:bodyPr>
            <a:normAutofit/>
          </a:bodyPr>
          <a:lstStyle/>
          <a:p>
            <a:pPr>
              <a:spcAft>
                <a:spcPts val="600"/>
              </a:spcAft>
            </a:pPr>
            <a:fld id="{34B7E4EF-A1BD-40F4-AB7B-04F084DD991D}" type="slidenum">
              <a:rPr lang="en-US" smtClean="0"/>
              <a:pPr>
                <a:spcAft>
                  <a:spcPts val="600"/>
                </a:spcAft>
              </a:pPr>
              <a:t>9</a:t>
            </a:fld>
            <a:endParaRPr lang="en-US"/>
          </a:p>
        </p:txBody>
      </p:sp>
    </p:spTree>
    <p:extLst>
      <p:ext uri="{BB962C8B-B14F-4D97-AF65-F5344CB8AC3E}">
        <p14:creationId xmlns:p14="http://schemas.microsoft.com/office/powerpoint/2010/main" val="37024409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RightStep">
      <a:dk1>
        <a:srgbClr val="000000"/>
      </a:dk1>
      <a:lt1>
        <a:srgbClr val="FFFFFF"/>
      </a:lt1>
      <a:dk2>
        <a:srgbClr val="233E30"/>
      </a:dk2>
      <a:lt2>
        <a:srgbClr val="E6EBEC"/>
      </a:lt2>
      <a:accent1>
        <a:srgbClr val="D2918A"/>
      </a:accent1>
      <a:accent2>
        <a:srgbClr val="C69A6C"/>
      </a:accent2>
      <a:accent3>
        <a:srgbClr val="AAA670"/>
      </a:accent3>
      <a:accent4>
        <a:srgbClr val="91AB60"/>
      </a:accent4>
      <a:accent5>
        <a:srgbClr val="81AE73"/>
      </a:accent5>
      <a:accent6>
        <a:srgbClr val="65B373"/>
      </a:accent6>
      <a:hlink>
        <a:srgbClr val="588C92"/>
      </a:hlink>
      <a:folHlink>
        <a:srgbClr val="848484"/>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3561</TotalTime>
  <Words>1427</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Garamond</vt:lpstr>
      <vt:lpstr>Goudy Old Style</vt:lpstr>
      <vt:lpstr>SavonVTI</vt:lpstr>
      <vt:lpstr>After Death</vt:lpstr>
      <vt:lpstr>The Eternal State</vt:lpstr>
      <vt:lpstr>The Intermediate State</vt:lpstr>
      <vt:lpstr>Terminology &amp; Key Concerns </vt:lpstr>
      <vt:lpstr>The term used to describe the state (condition, location) of the soul between physical death and the resurrection.</vt:lpstr>
      <vt:lpstr>The intermediate state: Luke 16:19-31</vt:lpstr>
      <vt:lpstr>PowerPoint Presentation</vt:lpstr>
      <vt:lpstr>Location: Paradise</vt:lpstr>
      <vt:lpstr>Location: The Heavenlies</vt:lpstr>
      <vt:lpstr>Location: Heaven</vt:lpstr>
      <vt:lpstr>Location: Heaven</vt:lpstr>
      <vt:lpstr>Location: Heaven</vt:lpstr>
      <vt:lpstr>Location: Heaven</vt:lpstr>
      <vt:lpstr>Location: Heaven</vt:lpstr>
      <vt:lpstr>New Heavens and New Earth</vt:lpstr>
      <vt:lpstr>The Christian’s Hope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T31 Eschatology</dc:title>
  <dc:creator>Scott Jacobsen</dc:creator>
  <cp:lastModifiedBy>Scott Jacobsen</cp:lastModifiedBy>
  <cp:revision>25</cp:revision>
  <dcterms:created xsi:type="dcterms:W3CDTF">2020-02-17T23:21:09Z</dcterms:created>
  <dcterms:modified xsi:type="dcterms:W3CDTF">2023-06-14T21:36:04Z</dcterms:modified>
</cp:coreProperties>
</file>