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25" r:id="rId1"/>
  </p:sldMasterIdLst>
  <p:notesMasterIdLst>
    <p:notesMasterId r:id="rId19"/>
  </p:notesMasterIdLst>
  <p:sldIdLst>
    <p:sldId id="256" r:id="rId2"/>
    <p:sldId id="257" r:id="rId3"/>
    <p:sldId id="258" r:id="rId4"/>
    <p:sldId id="269" r:id="rId5"/>
    <p:sldId id="270" r:id="rId6"/>
    <p:sldId id="272" r:id="rId7"/>
    <p:sldId id="271" r:id="rId8"/>
    <p:sldId id="261" r:id="rId9"/>
    <p:sldId id="263" r:id="rId10"/>
    <p:sldId id="273" r:id="rId11"/>
    <p:sldId id="264" r:id="rId12"/>
    <p:sldId id="265" r:id="rId13"/>
    <p:sldId id="274" r:id="rId14"/>
    <p:sldId id="27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8" d="100"/>
          <a:sy n="78" d="100"/>
        </p:scale>
        <p:origin x="82"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9BB7F-F274-40EB-AD6B-B7B4C255FC85}" type="datetimeFigureOut">
              <a:rPr lang="en-CA" smtClean="0"/>
              <a:t>2023-08-22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6F647-8128-4856-B95B-0D0CF293367F}" type="slidenum">
              <a:rPr lang="en-CA" smtClean="0"/>
              <a:t>‹#›</a:t>
            </a:fld>
            <a:endParaRPr lang="en-CA"/>
          </a:p>
        </p:txBody>
      </p:sp>
    </p:spTree>
    <p:extLst>
      <p:ext uri="{BB962C8B-B14F-4D97-AF65-F5344CB8AC3E}">
        <p14:creationId xmlns:p14="http://schemas.microsoft.com/office/powerpoint/2010/main" val="252921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r>
              <a:rPr lang="en-US"/>
              <a:t>22-Aug-23</a:t>
            </a:r>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1111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r>
              <a:rPr lang="en-US"/>
              <a:t>22-Aug-23</a:t>
            </a:r>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4085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r>
              <a:rPr lang="en-US"/>
              <a:t>22-Aug-23</a:t>
            </a:r>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6342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r>
              <a:rPr lang="en-US"/>
              <a:t>22-Aug-23</a:t>
            </a:r>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61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r>
              <a:rPr lang="en-US"/>
              <a:t>22-Aug-23</a:t>
            </a:r>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8502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r>
              <a:rPr lang="en-US"/>
              <a:t>22-Aug-23</a:t>
            </a:r>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5048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r>
              <a:rPr lang="en-US"/>
              <a:t>22-Aug-23</a:t>
            </a:r>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0902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r>
              <a:rPr lang="en-US"/>
              <a:t>22-Aug-23</a:t>
            </a:r>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8407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r>
              <a:rPr lang="en-US"/>
              <a:t>22-Aug-23</a:t>
            </a:r>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5766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r>
              <a:rPr lang="en-US"/>
              <a:t>22-Aug-23</a:t>
            </a:r>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7930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r>
              <a:rPr lang="en-US"/>
              <a:t>22-Aug-23</a:t>
            </a:r>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2388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r>
              <a:rPr lang="en-US"/>
              <a:t>22-Aug-23</a:t>
            </a:r>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51437982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hdr="0" ftr="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4" name="Picture 3" descr="Low Angle View Of Clouds In Sky">
            <a:extLst>
              <a:ext uri="{FF2B5EF4-FFF2-40B4-BE49-F238E27FC236}">
                <a16:creationId xmlns:a16="http://schemas.microsoft.com/office/drawing/2014/main" id="{4FE181F3-1C3F-DC97-2A83-6EE2BFB6435A}"/>
              </a:ext>
            </a:extLst>
          </p:cNvPr>
          <p:cNvPicPr>
            <a:picLocks noChangeAspect="1"/>
          </p:cNvPicPr>
          <p:nvPr/>
        </p:nvPicPr>
        <p:blipFill rotWithShape="1">
          <a:blip r:embed="rId2">
            <a:alphaModFix amt="50000"/>
          </a:blip>
          <a:srcRect b="3217"/>
          <a:stretch/>
        </p:blipFill>
        <p:spPr>
          <a:xfrm>
            <a:off x="837986" y="10"/>
            <a:ext cx="10615629" cy="6857990"/>
          </a:xfrm>
          <a:custGeom>
            <a:avLst/>
            <a:gdLst/>
            <a:ahLst/>
            <a:cxnLst/>
            <a:rect l="l" t="t" r="r" b="b"/>
            <a:pathLst>
              <a:path w="10615629" h="6858000">
                <a:moveTo>
                  <a:pt x="7169276" y="5665107"/>
                </a:moveTo>
                <a:cubicBezTo>
                  <a:pt x="7360157" y="5665107"/>
                  <a:pt x="7514897" y="5819847"/>
                  <a:pt x="7514897" y="6010728"/>
                </a:cubicBezTo>
                <a:cubicBezTo>
                  <a:pt x="7514897" y="6201609"/>
                  <a:pt x="7360157" y="6356349"/>
                  <a:pt x="7169276" y="6356349"/>
                </a:cubicBezTo>
                <a:cubicBezTo>
                  <a:pt x="6978395" y="6356349"/>
                  <a:pt x="6823655" y="6201609"/>
                  <a:pt x="6823655" y="6010728"/>
                </a:cubicBezTo>
                <a:cubicBezTo>
                  <a:pt x="6823655" y="5819847"/>
                  <a:pt x="6978395" y="5665107"/>
                  <a:pt x="7169276" y="5665107"/>
                </a:cubicBezTo>
                <a:close/>
                <a:moveTo>
                  <a:pt x="10010446" y="2285546"/>
                </a:moveTo>
                <a:cubicBezTo>
                  <a:pt x="10256938" y="2285546"/>
                  <a:pt x="10456760" y="2485368"/>
                  <a:pt x="10456760" y="2731860"/>
                </a:cubicBezTo>
                <a:cubicBezTo>
                  <a:pt x="10456760" y="2978352"/>
                  <a:pt x="10256938" y="3178174"/>
                  <a:pt x="10010446" y="3178174"/>
                </a:cubicBezTo>
                <a:cubicBezTo>
                  <a:pt x="9763954" y="3178174"/>
                  <a:pt x="9564132" y="2978352"/>
                  <a:pt x="9564132" y="2731860"/>
                </a:cubicBezTo>
                <a:cubicBezTo>
                  <a:pt x="9564132" y="2485368"/>
                  <a:pt x="9763954" y="2285546"/>
                  <a:pt x="10010446" y="2285546"/>
                </a:cubicBezTo>
                <a:close/>
                <a:moveTo>
                  <a:pt x="10354145" y="1626054"/>
                </a:moveTo>
                <a:cubicBezTo>
                  <a:pt x="10498559" y="1626054"/>
                  <a:pt x="10615629" y="1743124"/>
                  <a:pt x="10615629" y="1887538"/>
                </a:cubicBezTo>
                <a:cubicBezTo>
                  <a:pt x="10615629" y="2031953"/>
                  <a:pt x="10498559" y="2149022"/>
                  <a:pt x="10354145" y="2149022"/>
                </a:cubicBezTo>
                <a:cubicBezTo>
                  <a:pt x="10209731" y="2149022"/>
                  <a:pt x="10092661" y="2031953"/>
                  <a:pt x="10092661" y="1887538"/>
                </a:cubicBezTo>
                <a:cubicBezTo>
                  <a:pt x="10092661" y="1743124"/>
                  <a:pt x="10209731" y="1626054"/>
                  <a:pt x="10354145" y="1626054"/>
                </a:cubicBezTo>
                <a:close/>
                <a:moveTo>
                  <a:pt x="1458900" y="620485"/>
                </a:moveTo>
                <a:cubicBezTo>
                  <a:pt x="1705392" y="620485"/>
                  <a:pt x="1905214" y="820307"/>
                  <a:pt x="1905214" y="1066799"/>
                </a:cubicBezTo>
                <a:cubicBezTo>
                  <a:pt x="1905214" y="1313291"/>
                  <a:pt x="1705392" y="1513113"/>
                  <a:pt x="1458900" y="1513113"/>
                </a:cubicBezTo>
                <a:cubicBezTo>
                  <a:pt x="1212408" y="1513113"/>
                  <a:pt x="1012586" y="1313291"/>
                  <a:pt x="1012586" y="1066799"/>
                </a:cubicBezTo>
                <a:cubicBezTo>
                  <a:pt x="1012586" y="820307"/>
                  <a:pt x="1212408" y="620485"/>
                  <a:pt x="1458900" y="620485"/>
                </a:cubicBezTo>
                <a:close/>
                <a:moveTo>
                  <a:pt x="6634576" y="0"/>
                </a:moveTo>
                <a:lnTo>
                  <a:pt x="10141834" y="0"/>
                </a:lnTo>
                <a:lnTo>
                  <a:pt x="10200260" y="112226"/>
                </a:lnTo>
                <a:cubicBezTo>
                  <a:pt x="10410239" y="575266"/>
                  <a:pt x="10394872" y="1153565"/>
                  <a:pt x="9914575" y="1675662"/>
                </a:cubicBezTo>
                <a:cubicBezTo>
                  <a:pt x="9716856" y="1890645"/>
                  <a:pt x="9539638" y="2125049"/>
                  <a:pt x="9361609" y="2357294"/>
                </a:cubicBezTo>
                <a:cubicBezTo>
                  <a:pt x="9193292" y="2576998"/>
                  <a:pt x="9188572" y="2830553"/>
                  <a:pt x="9334635" y="3068327"/>
                </a:cubicBezTo>
                <a:cubicBezTo>
                  <a:pt x="9495670" y="3329571"/>
                  <a:pt x="9683004" y="3577866"/>
                  <a:pt x="9815042" y="3852732"/>
                </a:cubicBezTo>
                <a:cubicBezTo>
                  <a:pt x="10050525" y="4342848"/>
                  <a:pt x="9955575" y="4825682"/>
                  <a:pt x="9376176" y="5163127"/>
                </a:cubicBezTo>
                <a:cubicBezTo>
                  <a:pt x="8901029" y="5439880"/>
                  <a:pt x="8396077" y="5450670"/>
                  <a:pt x="7869813" y="5397801"/>
                </a:cubicBezTo>
                <a:cubicBezTo>
                  <a:pt x="7414763" y="5352214"/>
                  <a:pt x="6924916" y="5316879"/>
                  <a:pt x="6545392" y="5591203"/>
                </a:cubicBezTo>
                <a:cubicBezTo>
                  <a:pt x="6238293" y="5813469"/>
                  <a:pt x="6024794" y="6166019"/>
                  <a:pt x="5772723" y="6463272"/>
                </a:cubicBezTo>
                <a:cubicBezTo>
                  <a:pt x="5693284" y="6557074"/>
                  <a:pt x="5618532" y="6655326"/>
                  <a:pt x="5542128" y="6751893"/>
                </a:cubicBezTo>
                <a:lnTo>
                  <a:pt x="5455473" y="6858000"/>
                </a:lnTo>
                <a:lnTo>
                  <a:pt x="3884322" y="6858000"/>
                </a:lnTo>
                <a:lnTo>
                  <a:pt x="3874161" y="6844414"/>
                </a:lnTo>
                <a:cubicBezTo>
                  <a:pt x="3769502" y="6682570"/>
                  <a:pt x="3725804" y="6471499"/>
                  <a:pt x="3692625" y="6276207"/>
                </a:cubicBezTo>
                <a:cubicBezTo>
                  <a:pt x="3594979" y="5704764"/>
                  <a:pt x="2996562" y="5529973"/>
                  <a:pt x="2561203" y="5655806"/>
                </a:cubicBezTo>
                <a:cubicBezTo>
                  <a:pt x="1295584" y="6024675"/>
                  <a:pt x="405173" y="5378783"/>
                  <a:pt x="69617" y="4277706"/>
                </a:cubicBezTo>
                <a:cubicBezTo>
                  <a:pt x="12163" y="4089022"/>
                  <a:pt x="22818" y="3880245"/>
                  <a:pt x="1643" y="3679828"/>
                </a:cubicBezTo>
                <a:cubicBezTo>
                  <a:pt x="-11845" y="3246491"/>
                  <a:pt x="53163" y="2840533"/>
                  <a:pt x="368893" y="2516306"/>
                </a:cubicBezTo>
                <a:cubicBezTo>
                  <a:pt x="570254" y="2309550"/>
                  <a:pt x="826642" y="2227145"/>
                  <a:pt x="1113509" y="2192618"/>
                </a:cubicBezTo>
                <a:cubicBezTo>
                  <a:pt x="1425464" y="2154854"/>
                  <a:pt x="1739171" y="2099963"/>
                  <a:pt x="2037232" y="2005555"/>
                </a:cubicBezTo>
                <a:cubicBezTo>
                  <a:pt x="2313447" y="1917888"/>
                  <a:pt x="2430109" y="1649902"/>
                  <a:pt x="2547311" y="1405114"/>
                </a:cubicBezTo>
                <a:cubicBezTo>
                  <a:pt x="2839303" y="794962"/>
                  <a:pt x="3300289" y="490426"/>
                  <a:pt x="3900864" y="578766"/>
                </a:cubicBezTo>
                <a:cubicBezTo>
                  <a:pt x="4133785" y="613023"/>
                  <a:pt x="4362119" y="739800"/>
                  <a:pt x="4571571" y="860778"/>
                </a:cubicBezTo>
                <a:cubicBezTo>
                  <a:pt x="5133169" y="1185276"/>
                  <a:pt x="5641898" y="1029501"/>
                  <a:pt x="6039226" y="631499"/>
                </a:cubicBezTo>
                <a:cubicBezTo>
                  <a:pt x="6180165" y="489886"/>
                  <a:pt x="6313484" y="339979"/>
                  <a:pt x="6449433" y="193257"/>
                </a:cubicBezTo>
                <a:close/>
              </a:path>
            </a:pathLst>
          </a:custGeom>
        </p:spPr>
      </p:pic>
      <p:sp>
        <p:nvSpPr>
          <p:cNvPr id="2" name="Title 1">
            <a:extLst>
              <a:ext uri="{FF2B5EF4-FFF2-40B4-BE49-F238E27FC236}">
                <a16:creationId xmlns:a16="http://schemas.microsoft.com/office/drawing/2014/main" id="{CA48427F-1F22-9F71-22AE-8BB6B85F68CC}"/>
              </a:ext>
            </a:extLst>
          </p:cNvPr>
          <p:cNvSpPr>
            <a:spLocks noGrp="1"/>
          </p:cNvSpPr>
          <p:nvPr>
            <p:ph type="ctrTitle"/>
          </p:nvPr>
        </p:nvSpPr>
        <p:spPr>
          <a:xfrm>
            <a:off x="2891743" y="1344594"/>
            <a:ext cx="6458556" cy="2674955"/>
          </a:xfrm>
        </p:spPr>
        <p:txBody>
          <a:bodyPr>
            <a:normAutofit/>
          </a:bodyPr>
          <a:lstStyle/>
          <a:p>
            <a:pPr algn="ctr"/>
            <a:r>
              <a:rPr lang="en-CA" dirty="0">
                <a:solidFill>
                  <a:srgbClr val="FFFFFF"/>
                </a:solidFill>
              </a:rPr>
              <a:t>Biblical Apologetics</a:t>
            </a:r>
          </a:p>
        </p:txBody>
      </p:sp>
      <p:sp>
        <p:nvSpPr>
          <p:cNvPr id="3" name="Subtitle 2">
            <a:extLst>
              <a:ext uri="{FF2B5EF4-FFF2-40B4-BE49-F238E27FC236}">
                <a16:creationId xmlns:a16="http://schemas.microsoft.com/office/drawing/2014/main" id="{77B6F45F-9CA0-FA6A-D9FE-597AE526C0BF}"/>
              </a:ext>
            </a:extLst>
          </p:cNvPr>
          <p:cNvSpPr>
            <a:spLocks noGrp="1"/>
          </p:cNvSpPr>
          <p:nvPr>
            <p:ph type="subTitle" idx="1"/>
          </p:nvPr>
        </p:nvSpPr>
        <p:spPr>
          <a:xfrm>
            <a:off x="2891743" y="4229100"/>
            <a:ext cx="6458556" cy="1028700"/>
          </a:xfrm>
        </p:spPr>
        <p:txBody>
          <a:bodyPr>
            <a:normAutofit/>
          </a:bodyPr>
          <a:lstStyle/>
          <a:p>
            <a:pPr algn="ctr"/>
            <a:r>
              <a:rPr lang="en-CA" dirty="0">
                <a:solidFill>
                  <a:srgbClr val="FFFFFF"/>
                </a:solidFill>
              </a:rPr>
              <a:t>Session 2</a:t>
            </a:r>
          </a:p>
          <a:p>
            <a:pPr algn="ctr"/>
            <a:endParaRPr lang="en-CA" dirty="0">
              <a:solidFill>
                <a:srgbClr val="FFFFFF"/>
              </a:solidFill>
            </a:endParaRPr>
          </a:p>
          <a:p>
            <a:pPr algn="ctr"/>
            <a:endParaRPr lang="en-CA" dirty="0">
              <a:solidFill>
                <a:srgbClr val="FFFFFF"/>
              </a:solidFill>
            </a:endParaRPr>
          </a:p>
        </p:txBody>
      </p:sp>
    </p:spTree>
    <p:extLst>
      <p:ext uri="{BB962C8B-B14F-4D97-AF65-F5344CB8AC3E}">
        <p14:creationId xmlns:p14="http://schemas.microsoft.com/office/powerpoint/2010/main" val="33828165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3411675B-F153-7AE5-96BB-FF439DFBD1CF}"/>
              </a:ext>
            </a:extLst>
          </p:cNvPr>
          <p:cNvSpPr>
            <a:spLocks noGrp="1"/>
          </p:cNvSpPr>
          <p:nvPr>
            <p:ph type="title"/>
          </p:nvPr>
        </p:nvSpPr>
        <p:spPr>
          <a:xfrm>
            <a:off x="5748752" y="552782"/>
            <a:ext cx="5919373" cy="1611920"/>
          </a:xfrm>
        </p:spPr>
        <p:txBody>
          <a:bodyPr>
            <a:normAutofit/>
          </a:bodyPr>
          <a:lstStyle/>
          <a:p>
            <a:r>
              <a:rPr lang="en-CA" dirty="0"/>
              <a:t>The Greek form</a:t>
            </a:r>
          </a:p>
        </p:txBody>
      </p:sp>
      <p:pic>
        <p:nvPicPr>
          <p:cNvPr id="7" name="Picture 6" descr="Abstract blurred public library with bookshelves">
            <a:extLst>
              <a:ext uri="{FF2B5EF4-FFF2-40B4-BE49-F238E27FC236}">
                <a16:creationId xmlns:a16="http://schemas.microsoft.com/office/drawing/2014/main" id="{AEBEE817-D39F-6601-0717-CCDCB39125ED}"/>
              </a:ext>
            </a:extLst>
          </p:cNvPr>
          <p:cNvPicPr>
            <a:picLocks noChangeAspect="1"/>
          </p:cNvPicPr>
          <p:nvPr/>
        </p:nvPicPr>
        <p:blipFill rotWithShape="1">
          <a:blip r:embed="rId2"/>
          <a:srcRect l="11039" r="33378" b="-1"/>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
        <p:nvSpPr>
          <p:cNvPr id="3" name="Content Placeholder 2">
            <a:extLst>
              <a:ext uri="{FF2B5EF4-FFF2-40B4-BE49-F238E27FC236}">
                <a16:creationId xmlns:a16="http://schemas.microsoft.com/office/drawing/2014/main" id="{691A9E60-FC68-040C-7602-5000577F9A98}"/>
              </a:ext>
            </a:extLst>
          </p:cNvPr>
          <p:cNvSpPr>
            <a:spLocks noGrp="1"/>
          </p:cNvSpPr>
          <p:nvPr>
            <p:ph idx="1"/>
          </p:nvPr>
        </p:nvSpPr>
        <p:spPr>
          <a:xfrm>
            <a:off x="5745083" y="2391995"/>
            <a:ext cx="5904056" cy="3174788"/>
          </a:xfrm>
        </p:spPr>
        <p:txBody>
          <a:bodyPr anchor="t">
            <a:normAutofit/>
          </a:bodyPr>
          <a:lstStyle/>
          <a:p>
            <a:r>
              <a:rPr lang="en-CA" sz="2400" dirty="0"/>
              <a:t>It is the LXX that inserts what is known as the Apocryphal books. This comes from the word, “secret” and “non-canonical.” These were rejected by the early Christians and by the Jews.</a:t>
            </a:r>
          </a:p>
        </p:txBody>
      </p:sp>
      <p:sp>
        <p:nvSpPr>
          <p:cNvPr id="4" name="Date Placeholder 3">
            <a:extLst>
              <a:ext uri="{FF2B5EF4-FFF2-40B4-BE49-F238E27FC236}">
                <a16:creationId xmlns:a16="http://schemas.microsoft.com/office/drawing/2014/main" id="{D6079D38-AD87-B022-B155-3F519F98E8DF}"/>
              </a:ext>
            </a:extLst>
          </p:cNvPr>
          <p:cNvSpPr>
            <a:spLocks noGrp="1"/>
          </p:cNvSpPr>
          <p:nvPr>
            <p:ph type="dt" sz="half" idx="10"/>
          </p:nvPr>
        </p:nvSpPr>
        <p:spPr>
          <a:xfrm>
            <a:off x="609600" y="6356350"/>
            <a:ext cx="2743200" cy="365125"/>
          </a:xfrm>
        </p:spPr>
        <p:txBody>
          <a:bodyPr>
            <a:normAutofit/>
          </a:bodyPr>
          <a:lstStyle/>
          <a:p>
            <a:pPr>
              <a:spcAft>
                <a:spcPts val="600"/>
              </a:spcAft>
            </a:pPr>
            <a:r>
              <a:rPr lang="en-US">
                <a:solidFill>
                  <a:srgbClr val="FFFFFF"/>
                </a:solidFill>
              </a:rPr>
              <a:t>22-Aug-23</a:t>
            </a:r>
          </a:p>
        </p:txBody>
      </p:sp>
      <p:sp>
        <p:nvSpPr>
          <p:cNvPr id="5" name="Slide Number Placeholder 4">
            <a:extLst>
              <a:ext uri="{FF2B5EF4-FFF2-40B4-BE49-F238E27FC236}">
                <a16:creationId xmlns:a16="http://schemas.microsoft.com/office/drawing/2014/main" id="{CAD9D4DE-F378-88DC-1D59-F0FFF2DAE9A0}"/>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10</a:t>
            </a:fld>
            <a:endParaRPr lang="en-US"/>
          </a:p>
        </p:txBody>
      </p:sp>
    </p:spTree>
    <p:extLst>
      <p:ext uri="{BB962C8B-B14F-4D97-AF65-F5344CB8AC3E}">
        <p14:creationId xmlns:p14="http://schemas.microsoft.com/office/powerpoint/2010/main" val="132029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6436FE-6431-4AA2-A47A-3613519F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CEE5DA-01BB-D026-DC52-E9DE78A27AE3}"/>
              </a:ext>
            </a:extLst>
          </p:cNvPr>
          <p:cNvSpPr>
            <a:spLocks noGrp="1"/>
          </p:cNvSpPr>
          <p:nvPr>
            <p:ph type="title"/>
          </p:nvPr>
        </p:nvSpPr>
        <p:spPr>
          <a:xfrm>
            <a:off x="609600" y="1200150"/>
            <a:ext cx="5258696" cy="3303196"/>
          </a:xfrm>
        </p:spPr>
        <p:txBody>
          <a:bodyPr vert="horz" lIns="91440" tIns="45720" rIns="91440" bIns="45720" rtlCol="0" anchor="b">
            <a:normAutofit/>
          </a:bodyPr>
          <a:lstStyle/>
          <a:p>
            <a:r>
              <a:rPr lang="en-US" sz="5400"/>
              <a:t>The Latin Form follows the Greek form</a:t>
            </a:r>
          </a:p>
        </p:txBody>
      </p:sp>
      <p:sp>
        <p:nvSpPr>
          <p:cNvPr id="4" name="Date Placeholder 3">
            <a:extLst>
              <a:ext uri="{FF2B5EF4-FFF2-40B4-BE49-F238E27FC236}">
                <a16:creationId xmlns:a16="http://schemas.microsoft.com/office/drawing/2014/main" id="{90D8EA84-5200-B597-01A7-90F2B0110838}"/>
              </a:ext>
            </a:extLst>
          </p:cNvPr>
          <p:cNvSpPr>
            <a:spLocks noGrp="1"/>
          </p:cNvSpPr>
          <p:nvPr>
            <p:ph type="dt" sz="half" idx="10"/>
          </p:nvPr>
        </p:nvSpPr>
        <p:spPr>
          <a:xfrm>
            <a:off x="609600" y="6356350"/>
            <a:ext cx="2743200" cy="365125"/>
          </a:xfrm>
        </p:spPr>
        <p:txBody>
          <a:bodyPr vert="horz" lIns="91440" tIns="45720" rIns="91440" bIns="45720" rtlCol="0" anchor="ctr">
            <a:normAutofit/>
          </a:bodyPr>
          <a:lstStyle/>
          <a:p>
            <a:pPr>
              <a:spcAft>
                <a:spcPts val="600"/>
              </a:spcAft>
            </a:pPr>
            <a:r>
              <a:rPr lang="en-US"/>
              <a:t>22-Aug-23</a:t>
            </a:r>
          </a:p>
        </p:txBody>
      </p:sp>
      <p:pic>
        <p:nvPicPr>
          <p:cNvPr id="7" name="Picture 6" descr="Abstrct graphic of red blue smoke">
            <a:extLst>
              <a:ext uri="{FF2B5EF4-FFF2-40B4-BE49-F238E27FC236}">
                <a16:creationId xmlns:a16="http://schemas.microsoft.com/office/drawing/2014/main" id="{8756F93E-C7AC-C668-BB95-DC3908DCBA9C}"/>
              </a:ext>
            </a:extLst>
          </p:cNvPr>
          <p:cNvPicPr>
            <a:picLocks noChangeAspect="1"/>
          </p:cNvPicPr>
          <p:nvPr/>
        </p:nvPicPr>
        <p:blipFill rotWithShape="1">
          <a:blip r:embed="rId2"/>
          <a:srcRect l="10675" r="4350"/>
          <a:stretch/>
        </p:blipFill>
        <p:spPr>
          <a:xfrm>
            <a:off x="6364448" y="10"/>
            <a:ext cx="5827552" cy="685799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sp>
        <p:nvSpPr>
          <p:cNvPr id="5" name="Slide Number Placeholder 4">
            <a:extLst>
              <a:ext uri="{FF2B5EF4-FFF2-40B4-BE49-F238E27FC236}">
                <a16:creationId xmlns:a16="http://schemas.microsoft.com/office/drawing/2014/main" id="{31629773-195D-6645-744C-3B86C19F7023}"/>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198798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F021-5FFA-2403-ED10-17A1188E9E4E}"/>
              </a:ext>
            </a:extLst>
          </p:cNvPr>
          <p:cNvSpPr>
            <a:spLocks noGrp="1"/>
          </p:cNvSpPr>
          <p:nvPr>
            <p:ph type="title"/>
          </p:nvPr>
        </p:nvSpPr>
        <p:spPr>
          <a:xfrm>
            <a:off x="609600" y="557784"/>
            <a:ext cx="10972800" cy="365125"/>
          </a:xfrm>
        </p:spPr>
        <p:txBody>
          <a:bodyPr>
            <a:normAutofit fontScale="90000"/>
          </a:bodyPr>
          <a:lstStyle/>
          <a:p>
            <a:r>
              <a:rPr lang="en-CA" dirty="0"/>
              <a:t>The New Testament</a:t>
            </a:r>
          </a:p>
        </p:txBody>
      </p:sp>
      <p:graphicFrame>
        <p:nvGraphicFramePr>
          <p:cNvPr id="6" name="Content Placeholder 5">
            <a:extLst>
              <a:ext uri="{FF2B5EF4-FFF2-40B4-BE49-F238E27FC236}">
                <a16:creationId xmlns:a16="http://schemas.microsoft.com/office/drawing/2014/main" id="{A4CA2E57-50B5-804E-C4A4-472965D8733F}"/>
              </a:ext>
            </a:extLst>
          </p:cNvPr>
          <p:cNvGraphicFramePr>
            <a:graphicFrameLocks noGrp="1"/>
          </p:cNvGraphicFramePr>
          <p:nvPr>
            <p:ph idx="1"/>
            <p:extLst>
              <p:ext uri="{D42A27DB-BD31-4B8C-83A1-F6EECF244321}">
                <p14:modId xmlns:p14="http://schemas.microsoft.com/office/powerpoint/2010/main" val="1860196558"/>
              </p:ext>
            </p:extLst>
          </p:nvPr>
        </p:nvGraphicFramePr>
        <p:xfrm>
          <a:off x="733425" y="1171575"/>
          <a:ext cx="10287001" cy="5377030"/>
        </p:xfrm>
        <a:graphic>
          <a:graphicData uri="http://schemas.openxmlformats.org/drawingml/2006/table">
            <a:tbl>
              <a:tblPr>
                <a:tableStyleId>{5C22544A-7EE6-4342-B048-85BDC9FD1C3A}</a:tableStyleId>
              </a:tblPr>
              <a:tblGrid>
                <a:gridCol w="1117587">
                  <a:extLst>
                    <a:ext uri="{9D8B030D-6E8A-4147-A177-3AD203B41FA5}">
                      <a16:colId xmlns:a16="http://schemas.microsoft.com/office/drawing/2014/main" val="2258362107"/>
                    </a:ext>
                  </a:extLst>
                </a:gridCol>
                <a:gridCol w="3373554">
                  <a:extLst>
                    <a:ext uri="{9D8B030D-6E8A-4147-A177-3AD203B41FA5}">
                      <a16:colId xmlns:a16="http://schemas.microsoft.com/office/drawing/2014/main" val="2512378772"/>
                    </a:ext>
                  </a:extLst>
                </a:gridCol>
                <a:gridCol w="2801765">
                  <a:extLst>
                    <a:ext uri="{9D8B030D-6E8A-4147-A177-3AD203B41FA5}">
                      <a16:colId xmlns:a16="http://schemas.microsoft.com/office/drawing/2014/main" val="4054934911"/>
                    </a:ext>
                  </a:extLst>
                </a:gridCol>
                <a:gridCol w="2994095">
                  <a:extLst>
                    <a:ext uri="{9D8B030D-6E8A-4147-A177-3AD203B41FA5}">
                      <a16:colId xmlns:a16="http://schemas.microsoft.com/office/drawing/2014/main" val="370090593"/>
                    </a:ext>
                  </a:extLst>
                </a:gridCol>
              </a:tblGrid>
              <a:tr h="486052">
                <a:tc>
                  <a:txBody>
                    <a:bodyPr/>
                    <a:lstStyle/>
                    <a:p>
                      <a:pPr marL="0" marR="0" algn="ctr">
                        <a:lnSpc>
                          <a:spcPct val="107000"/>
                        </a:lnSpc>
                        <a:spcBef>
                          <a:spcPts val="0"/>
                        </a:spcBef>
                        <a:spcAft>
                          <a:spcPts val="800"/>
                        </a:spcAft>
                      </a:pPr>
                      <a:r>
                        <a:rPr lang="en-US" sz="2000">
                          <a:effectLst/>
                        </a:rPr>
                        <a:t>Section</a:t>
                      </a:r>
                      <a:endParaRPr lang="en-CA" sz="2000">
                        <a:effectLst/>
                      </a:endParaRPr>
                    </a:p>
                    <a:p>
                      <a:pPr marL="0" marR="0" algn="ctr">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gn="ctr">
                        <a:lnSpc>
                          <a:spcPct val="107000"/>
                        </a:lnSpc>
                        <a:spcBef>
                          <a:spcPts val="0"/>
                        </a:spcBef>
                        <a:spcAft>
                          <a:spcPts val="800"/>
                        </a:spcAft>
                      </a:pPr>
                      <a:r>
                        <a:rPr lang="en-US" sz="2000">
                          <a:effectLst/>
                        </a:rPr>
                        <a:t>Name</a:t>
                      </a:r>
                      <a:endParaRPr lang="en-CA" sz="2000">
                        <a:effectLst/>
                      </a:endParaRPr>
                    </a:p>
                    <a:p>
                      <a:pPr marL="0" marR="0" algn="ctr">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gn="ctr">
                        <a:lnSpc>
                          <a:spcPct val="107000"/>
                        </a:lnSpc>
                        <a:spcBef>
                          <a:spcPts val="0"/>
                        </a:spcBef>
                        <a:spcAft>
                          <a:spcPts val="800"/>
                        </a:spcAft>
                      </a:pPr>
                      <a:r>
                        <a:rPr lang="en-US" sz="2000">
                          <a:effectLst/>
                        </a:rPr>
                        <a:t>Christocentric Aspect</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gn="ctr">
                        <a:lnSpc>
                          <a:spcPct val="107000"/>
                        </a:lnSpc>
                        <a:spcBef>
                          <a:spcPts val="0"/>
                        </a:spcBef>
                        <a:spcAft>
                          <a:spcPts val="800"/>
                        </a:spcAft>
                      </a:pPr>
                      <a:r>
                        <a:rPr lang="en-US" sz="2000">
                          <a:effectLst/>
                        </a:rPr>
                        <a:t>Viewpoint</a:t>
                      </a:r>
                      <a:endParaRPr lang="en-CA" sz="2000">
                        <a:effectLst/>
                      </a:endParaRPr>
                    </a:p>
                    <a:p>
                      <a:pPr marL="0" marR="0" algn="ctr">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101778111"/>
                  </a:ext>
                </a:extLst>
              </a:tr>
              <a:tr h="2167447">
                <a:tc>
                  <a:txBody>
                    <a:bodyPr/>
                    <a:lstStyle/>
                    <a:p>
                      <a:pPr marL="0" marR="0" algn="ctr">
                        <a:lnSpc>
                          <a:spcPct val="107000"/>
                        </a:lnSpc>
                        <a:spcBef>
                          <a:spcPts val="0"/>
                        </a:spcBef>
                        <a:spcAft>
                          <a:spcPts val="800"/>
                        </a:spcAft>
                      </a:pPr>
                      <a:r>
                        <a:rPr lang="en-US" sz="2000">
                          <a:effectLst/>
                        </a:rPr>
                        <a:t>1</a:t>
                      </a:r>
                      <a:endParaRPr lang="en-CA" sz="2000">
                        <a:effectLst/>
                      </a:endParaRPr>
                    </a:p>
                    <a:p>
                      <a:pPr marL="0" marR="0" algn="ctr">
                        <a:lnSpc>
                          <a:spcPct val="107000"/>
                        </a:lnSpc>
                        <a:spcBef>
                          <a:spcPts val="0"/>
                        </a:spcBef>
                        <a:spcAft>
                          <a:spcPts val="800"/>
                        </a:spcAft>
                      </a:pPr>
                      <a:r>
                        <a:rPr lang="en-US" sz="2000">
                          <a:effectLst/>
                        </a:rPr>
                        <a:t>2</a:t>
                      </a:r>
                      <a:endParaRPr lang="en-CA" sz="2000">
                        <a:effectLst/>
                      </a:endParaRPr>
                    </a:p>
                    <a:p>
                      <a:pPr marL="0" marR="0" algn="ctr">
                        <a:lnSpc>
                          <a:spcPct val="107000"/>
                        </a:lnSpc>
                        <a:spcBef>
                          <a:spcPts val="0"/>
                        </a:spcBef>
                        <a:spcAft>
                          <a:spcPts val="800"/>
                        </a:spcAft>
                      </a:pPr>
                      <a:r>
                        <a:rPr lang="en-US" sz="2000">
                          <a:effectLst/>
                        </a:rPr>
                        <a:t>3</a:t>
                      </a:r>
                      <a:endParaRPr lang="en-CA" sz="2000">
                        <a:effectLst/>
                      </a:endParaRPr>
                    </a:p>
                    <a:p>
                      <a:pPr marL="0" marR="0" algn="ctr">
                        <a:lnSpc>
                          <a:spcPct val="107000"/>
                        </a:lnSpc>
                        <a:spcBef>
                          <a:spcPts val="0"/>
                        </a:spcBef>
                        <a:spcAft>
                          <a:spcPts val="800"/>
                        </a:spcAft>
                      </a:pPr>
                      <a:r>
                        <a:rPr lang="en-US" sz="2000">
                          <a:effectLst/>
                        </a:rPr>
                        <a:t>4</a:t>
                      </a:r>
                      <a:endParaRPr lang="en-CA" sz="2000">
                        <a:effectLst/>
                      </a:endParaRPr>
                    </a:p>
                    <a:p>
                      <a:pPr marL="0" marR="0" algn="ctr">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ct val="107000"/>
                        </a:lnSpc>
                        <a:spcBef>
                          <a:spcPts val="0"/>
                        </a:spcBef>
                        <a:spcAft>
                          <a:spcPts val="800"/>
                        </a:spcAft>
                      </a:pPr>
                      <a:r>
                        <a:rPr lang="en-US" sz="2000" dirty="0">
                          <a:effectLst/>
                        </a:rPr>
                        <a:t>Law</a:t>
                      </a:r>
                      <a:endParaRPr lang="en-CA" sz="2000" dirty="0">
                        <a:effectLst/>
                      </a:endParaRPr>
                    </a:p>
                    <a:p>
                      <a:pPr marL="0" marR="0">
                        <a:lnSpc>
                          <a:spcPct val="107000"/>
                        </a:lnSpc>
                        <a:spcBef>
                          <a:spcPts val="0"/>
                        </a:spcBef>
                        <a:spcAft>
                          <a:spcPts val="800"/>
                        </a:spcAft>
                      </a:pPr>
                      <a:r>
                        <a:rPr lang="en-US" sz="2000" dirty="0">
                          <a:effectLst/>
                        </a:rPr>
                        <a:t>History</a:t>
                      </a:r>
                      <a:endParaRPr lang="en-CA" sz="2000" dirty="0">
                        <a:effectLst/>
                      </a:endParaRPr>
                    </a:p>
                    <a:p>
                      <a:pPr marL="0" marR="0">
                        <a:lnSpc>
                          <a:spcPct val="107000"/>
                        </a:lnSpc>
                        <a:spcBef>
                          <a:spcPts val="0"/>
                        </a:spcBef>
                        <a:spcAft>
                          <a:spcPts val="800"/>
                        </a:spcAft>
                      </a:pPr>
                      <a:r>
                        <a:rPr lang="en-US" sz="2000" dirty="0">
                          <a:effectLst/>
                        </a:rPr>
                        <a:t>Poetry</a:t>
                      </a:r>
                      <a:endParaRPr lang="en-CA" sz="2000" dirty="0">
                        <a:effectLst/>
                      </a:endParaRPr>
                    </a:p>
                    <a:p>
                      <a:pPr marL="0" marR="0">
                        <a:lnSpc>
                          <a:spcPct val="107000"/>
                        </a:lnSpc>
                        <a:spcBef>
                          <a:spcPts val="0"/>
                        </a:spcBef>
                        <a:spcAft>
                          <a:spcPts val="800"/>
                        </a:spcAft>
                      </a:pPr>
                      <a:r>
                        <a:rPr lang="en-US" sz="2000" dirty="0">
                          <a:effectLst/>
                        </a:rPr>
                        <a:t>Prophecy</a:t>
                      </a:r>
                      <a:endParaRPr lang="en-CA" sz="2000" dirty="0">
                        <a:effectLst/>
                      </a:endParaRPr>
                    </a:p>
                    <a:p>
                      <a:pPr marL="0" marR="0">
                        <a:lnSpc>
                          <a:spcPct val="107000"/>
                        </a:lnSpc>
                        <a:spcBef>
                          <a:spcPts val="0"/>
                        </a:spcBef>
                        <a:spcAft>
                          <a:spcPts val="800"/>
                        </a:spcAft>
                      </a:pPr>
                      <a:r>
                        <a:rPr lang="en-CA" sz="2000" dirty="0">
                          <a:effectLst/>
                        </a:rPr>
                        <a:t> </a:t>
                      </a:r>
                      <a:endParaRPr lang="en-CA" sz="2000" dirty="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ct val="107000"/>
                        </a:lnSpc>
                        <a:spcBef>
                          <a:spcPts val="0"/>
                        </a:spcBef>
                        <a:spcAft>
                          <a:spcPts val="800"/>
                        </a:spcAft>
                      </a:pPr>
                      <a:r>
                        <a:rPr lang="en-US" sz="2000" dirty="0">
                          <a:effectLst/>
                        </a:rPr>
                        <a:t>Foundation for Christ</a:t>
                      </a:r>
                      <a:endParaRPr lang="en-CA" sz="2000" dirty="0">
                        <a:effectLst/>
                      </a:endParaRPr>
                    </a:p>
                    <a:p>
                      <a:pPr marL="0" marR="0">
                        <a:lnSpc>
                          <a:spcPct val="107000"/>
                        </a:lnSpc>
                        <a:spcBef>
                          <a:spcPts val="0"/>
                        </a:spcBef>
                        <a:spcAft>
                          <a:spcPts val="800"/>
                        </a:spcAft>
                      </a:pPr>
                      <a:r>
                        <a:rPr lang="en-US" sz="2000" dirty="0">
                          <a:effectLst/>
                        </a:rPr>
                        <a:t>Preparation for Christ</a:t>
                      </a:r>
                      <a:endParaRPr lang="en-CA" sz="2000" dirty="0">
                        <a:effectLst/>
                      </a:endParaRPr>
                    </a:p>
                    <a:p>
                      <a:pPr marL="0" marR="0">
                        <a:lnSpc>
                          <a:spcPct val="107000"/>
                        </a:lnSpc>
                        <a:spcBef>
                          <a:spcPts val="0"/>
                        </a:spcBef>
                        <a:spcAft>
                          <a:spcPts val="800"/>
                        </a:spcAft>
                      </a:pPr>
                      <a:r>
                        <a:rPr lang="en-US" sz="2000" dirty="0">
                          <a:effectLst/>
                        </a:rPr>
                        <a:t>Aspiration for Christ</a:t>
                      </a:r>
                      <a:endParaRPr lang="en-CA" sz="2000" dirty="0">
                        <a:effectLst/>
                      </a:endParaRPr>
                    </a:p>
                    <a:p>
                      <a:pPr marL="0" marR="0">
                        <a:lnSpc>
                          <a:spcPct val="107000"/>
                        </a:lnSpc>
                        <a:spcBef>
                          <a:spcPts val="0"/>
                        </a:spcBef>
                        <a:spcAft>
                          <a:spcPts val="800"/>
                        </a:spcAft>
                      </a:pPr>
                      <a:r>
                        <a:rPr lang="en-US" sz="2000" dirty="0">
                          <a:effectLst/>
                        </a:rPr>
                        <a:t>Expectation of Christ</a:t>
                      </a:r>
                      <a:endParaRPr lang="en-CA" sz="2000" dirty="0">
                        <a:effectLst/>
                      </a:endParaRPr>
                    </a:p>
                    <a:p>
                      <a:pPr marL="0" marR="0">
                        <a:lnSpc>
                          <a:spcPct val="107000"/>
                        </a:lnSpc>
                        <a:spcBef>
                          <a:spcPts val="0"/>
                        </a:spcBef>
                        <a:spcAft>
                          <a:spcPts val="800"/>
                        </a:spcAft>
                      </a:pPr>
                      <a:r>
                        <a:rPr lang="en-CA" sz="2000" dirty="0">
                          <a:effectLst/>
                        </a:rPr>
                        <a:t> </a:t>
                      </a:r>
                      <a:endParaRPr lang="en-CA" sz="2000" dirty="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ct val="107000"/>
                        </a:lnSpc>
                        <a:spcBef>
                          <a:spcPts val="0"/>
                        </a:spcBef>
                        <a:spcAft>
                          <a:spcPts val="800"/>
                        </a:spcAft>
                      </a:pPr>
                      <a:r>
                        <a:rPr lang="en-US" sz="2000">
                          <a:effectLst/>
                        </a:rPr>
                        <a:t>Downward Look</a:t>
                      </a:r>
                      <a:endParaRPr lang="en-CA" sz="2000">
                        <a:effectLst/>
                      </a:endParaRPr>
                    </a:p>
                    <a:p>
                      <a:pPr marL="0" marR="0">
                        <a:lnSpc>
                          <a:spcPct val="107000"/>
                        </a:lnSpc>
                        <a:spcBef>
                          <a:spcPts val="0"/>
                        </a:spcBef>
                        <a:spcAft>
                          <a:spcPts val="800"/>
                        </a:spcAft>
                      </a:pPr>
                      <a:r>
                        <a:rPr lang="en-US" sz="2000">
                          <a:effectLst/>
                        </a:rPr>
                        <a:t>Outward Look</a:t>
                      </a:r>
                      <a:endParaRPr lang="en-CA" sz="2000">
                        <a:effectLst/>
                      </a:endParaRPr>
                    </a:p>
                    <a:p>
                      <a:pPr marL="0" marR="0">
                        <a:lnSpc>
                          <a:spcPct val="107000"/>
                        </a:lnSpc>
                        <a:spcBef>
                          <a:spcPts val="0"/>
                        </a:spcBef>
                        <a:spcAft>
                          <a:spcPts val="800"/>
                        </a:spcAft>
                      </a:pPr>
                      <a:r>
                        <a:rPr lang="en-US" sz="2000">
                          <a:effectLst/>
                        </a:rPr>
                        <a:t>Upward Look</a:t>
                      </a:r>
                      <a:endParaRPr lang="en-CA" sz="2000">
                        <a:effectLst/>
                      </a:endParaRPr>
                    </a:p>
                    <a:p>
                      <a:pPr marL="0" marR="0">
                        <a:lnSpc>
                          <a:spcPct val="107000"/>
                        </a:lnSpc>
                        <a:spcBef>
                          <a:spcPts val="0"/>
                        </a:spcBef>
                        <a:spcAft>
                          <a:spcPts val="800"/>
                        </a:spcAft>
                      </a:pPr>
                      <a:r>
                        <a:rPr lang="en-US" sz="2000">
                          <a:effectLst/>
                        </a:rPr>
                        <a:t>Forward Look</a:t>
                      </a:r>
                      <a:endParaRPr lang="en-CA" sz="2000">
                        <a:effectLst/>
                      </a:endParaRPr>
                    </a:p>
                    <a:p>
                      <a:pPr marL="0" marR="0">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696666600"/>
                  </a:ext>
                </a:extLst>
              </a:tr>
              <a:tr h="2475142">
                <a:tc>
                  <a:txBody>
                    <a:bodyPr/>
                    <a:lstStyle/>
                    <a:p>
                      <a:pPr marL="0" marR="0" algn="ctr">
                        <a:lnSpc>
                          <a:spcPct val="107000"/>
                        </a:lnSpc>
                        <a:spcBef>
                          <a:spcPts val="0"/>
                        </a:spcBef>
                        <a:spcAft>
                          <a:spcPts val="800"/>
                        </a:spcAft>
                      </a:pPr>
                      <a:r>
                        <a:rPr lang="en-US" sz="2000">
                          <a:effectLst/>
                        </a:rPr>
                        <a:t>5</a:t>
                      </a:r>
                      <a:endParaRPr lang="en-CA" sz="2000">
                        <a:effectLst/>
                      </a:endParaRPr>
                    </a:p>
                    <a:p>
                      <a:pPr marL="0" marR="0" algn="ctr">
                        <a:lnSpc>
                          <a:spcPct val="107000"/>
                        </a:lnSpc>
                        <a:spcBef>
                          <a:spcPts val="0"/>
                        </a:spcBef>
                        <a:spcAft>
                          <a:spcPts val="800"/>
                        </a:spcAft>
                      </a:pPr>
                      <a:r>
                        <a:rPr lang="en-US" sz="2000">
                          <a:effectLst/>
                        </a:rPr>
                        <a:t>6</a:t>
                      </a:r>
                      <a:endParaRPr lang="en-CA" sz="2000">
                        <a:effectLst/>
                      </a:endParaRPr>
                    </a:p>
                    <a:p>
                      <a:pPr marL="0" marR="0" algn="ctr">
                        <a:lnSpc>
                          <a:spcPct val="107000"/>
                        </a:lnSpc>
                        <a:spcBef>
                          <a:spcPts val="0"/>
                        </a:spcBef>
                        <a:spcAft>
                          <a:spcPts val="800"/>
                        </a:spcAft>
                      </a:pPr>
                      <a:r>
                        <a:rPr lang="en-US" sz="2000">
                          <a:effectLst/>
                        </a:rPr>
                        <a:t>7</a:t>
                      </a:r>
                      <a:endParaRPr lang="en-CA" sz="2000">
                        <a:effectLst/>
                      </a:endParaRPr>
                    </a:p>
                    <a:p>
                      <a:pPr marL="0" marR="0" algn="ctr">
                        <a:lnSpc>
                          <a:spcPct val="107000"/>
                        </a:lnSpc>
                        <a:spcBef>
                          <a:spcPts val="0"/>
                        </a:spcBef>
                        <a:spcAft>
                          <a:spcPts val="800"/>
                        </a:spcAft>
                      </a:pPr>
                      <a:r>
                        <a:rPr lang="en-CA" sz="2000">
                          <a:effectLst/>
                        </a:rPr>
                        <a:t> </a:t>
                      </a:r>
                    </a:p>
                    <a:p>
                      <a:pPr marL="0" marR="0" algn="ctr">
                        <a:lnSpc>
                          <a:spcPct val="107000"/>
                        </a:lnSpc>
                        <a:spcBef>
                          <a:spcPts val="0"/>
                        </a:spcBef>
                        <a:spcAft>
                          <a:spcPts val="800"/>
                        </a:spcAft>
                      </a:pPr>
                      <a:r>
                        <a:rPr lang="en-US" sz="2000">
                          <a:effectLst/>
                        </a:rPr>
                        <a:t>8</a:t>
                      </a:r>
                      <a:endParaRPr lang="en-CA" sz="2000">
                        <a:effectLst/>
                      </a:endParaRPr>
                    </a:p>
                    <a:p>
                      <a:pPr marL="0" marR="0" algn="ctr">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ct val="107000"/>
                        </a:lnSpc>
                        <a:spcBef>
                          <a:spcPts val="0"/>
                        </a:spcBef>
                        <a:spcAft>
                          <a:spcPts val="800"/>
                        </a:spcAft>
                      </a:pPr>
                      <a:r>
                        <a:rPr lang="en-US" sz="2000">
                          <a:effectLst/>
                        </a:rPr>
                        <a:t>Gospels</a:t>
                      </a:r>
                      <a:endParaRPr lang="en-CA" sz="2000">
                        <a:effectLst/>
                      </a:endParaRPr>
                    </a:p>
                    <a:p>
                      <a:pPr marL="0" marR="0">
                        <a:lnSpc>
                          <a:spcPct val="107000"/>
                        </a:lnSpc>
                        <a:spcBef>
                          <a:spcPts val="0"/>
                        </a:spcBef>
                        <a:spcAft>
                          <a:spcPts val="800"/>
                        </a:spcAft>
                      </a:pPr>
                      <a:r>
                        <a:rPr lang="en-US" sz="2000">
                          <a:effectLst/>
                        </a:rPr>
                        <a:t>Acts</a:t>
                      </a:r>
                      <a:endParaRPr lang="en-CA" sz="2000">
                        <a:effectLst/>
                      </a:endParaRPr>
                    </a:p>
                    <a:p>
                      <a:pPr marL="0" marR="0">
                        <a:lnSpc>
                          <a:spcPct val="107000"/>
                        </a:lnSpc>
                        <a:spcBef>
                          <a:spcPts val="0"/>
                        </a:spcBef>
                        <a:spcAft>
                          <a:spcPts val="800"/>
                        </a:spcAft>
                      </a:pPr>
                      <a:r>
                        <a:rPr lang="en-US" sz="2000">
                          <a:effectLst/>
                        </a:rPr>
                        <a:t>Epistles</a:t>
                      </a:r>
                      <a:endParaRPr lang="en-CA" sz="2000">
                        <a:effectLst/>
                      </a:endParaRPr>
                    </a:p>
                    <a:p>
                      <a:pPr marL="0" marR="0">
                        <a:lnSpc>
                          <a:spcPct val="107000"/>
                        </a:lnSpc>
                        <a:spcBef>
                          <a:spcPts val="0"/>
                        </a:spcBef>
                        <a:spcAft>
                          <a:spcPts val="800"/>
                        </a:spcAft>
                      </a:pPr>
                      <a:r>
                        <a:rPr lang="en-CA" sz="2000">
                          <a:effectLst/>
                        </a:rPr>
                        <a:t> </a:t>
                      </a:r>
                    </a:p>
                    <a:p>
                      <a:pPr marL="0" marR="0">
                        <a:lnSpc>
                          <a:spcPct val="107000"/>
                        </a:lnSpc>
                        <a:spcBef>
                          <a:spcPts val="0"/>
                        </a:spcBef>
                        <a:spcAft>
                          <a:spcPts val="800"/>
                        </a:spcAft>
                      </a:pPr>
                      <a:r>
                        <a:rPr lang="en-US" sz="2000">
                          <a:effectLst/>
                        </a:rPr>
                        <a:t>Revelation</a:t>
                      </a:r>
                      <a:endParaRPr lang="en-CA" sz="2000">
                        <a:effectLst/>
                      </a:endParaRPr>
                    </a:p>
                    <a:p>
                      <a:pPr marL="0" marR="0">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ct val="107000"/>
                        </a:lnSpc>
                        <a:spcBef>
                          <a:spcPts val="0"/>
                        </a:spcBef>
                        <a:spcAft>
                          <a:spcPts val="800"/>
                        </a:spcAft>
                      </a:pPr>
                      <a:r>
                        <a:rPr lang="en-US" sz="2000">
                          <a:effectLst/>
                        </a:rPr>
                        <a:t>Manifestation of Christ</a:t>
                      </a:r>
                      <a:endParaRPr lang="en-CA" sz="2000">
                        <a:effectLst/>
                      </a:endParaRPr>
                    </a:p>
                    <a:p>
                      <a:pPr marL="0" marR="0">
                        <a:lnSpc>
                          <a:spcPct val="107000"/>
                        </a:lnSpc>
                        <a:spcBef>
                          <a:spcPts val="0"/>
                        </a:spcBef>
                        <a:spcAft>
                          <a:spcPts val="800"/>
                        </a:spcAft>
                      </a:pPr>
                      <a:r>
                        <a:rPr lang="en-US" sz="2000">
                          <a:effectLst/>
                        </a:rPr>
                        <a:t>Propagation of Christ</a:t>
                      </a:r>
                      <a:endParaRPr lang="en-CA" sz="2000">
                        <a:effectLst/>
                      </a:endParaRPr>
                    </a:p>
                    <a:p>
                      <a:pPr marL="0" marR="0">
                        <a:lnSpc>
                          <a:spcPct val="107000"/>
                        </a:lnSpc>
                        <a:spcBef>
                          <a:spcPts val="0"/>
                        </a:spcBef>
                        <a:spcAft>
                          <a:spcPts val="800"/>
                        </a:spcAft>
                      </a:pPr>
                      <a:r>
                        <a:rPr lang="en-US" sz="2000">
                          <a:effectLst/>
                        </a:rPr>
                        <a:t>Interpretation and</a:t>
                      </a:r>
                      <a:endParaRPr lang="en-CA" sz="2000">
                        <a:effectLst/>
                      </a:endParaRPr>
                    </a:p>
                    <a:p>
                      <a:pPr marL="0" marR="0">
                        <a:lnSpc>
                          <a:spcPct val="107000"/>
                        </a:lnSpc>
                        <a:spcBef>
                          <a:spcPts val="0"/>
                        </a:spcBef>
                        <a:spcAft>
                          <a:spcPts val="800"/>
                        </a:spcAft>
                      </a:pPr>
                      <a:r>
                        <a:rPr lang="en-US" sz="2000">
                          <a:effectLst/>
                        </a:rPr>
                        <a:t>Application of Christ</a:t>
                      </a:r>
                      <a:endParaRPr lang="en-CA" sz="2000">
                        <a:effectLst/>
                      </a:endParaRPr>
                    </a:p>
                    <a:p>
                      <a:pPr marL="0" marR="0">
                        <a:lnSpc>
                          <a:spcPct val="107000"/>
                        </a:lnSpc>
                        <a:spcBef>
                          <a:spcPts val="0"/>
                        </a:spcBef>
                        <a:spcAft>
                          <a:spcPts val="800"/>
                        </a:spcAft>
                      </a:pPr>
                      <a:r>
                        <a:rPr lang="en-US" sz="2000">
                          <a:effectLst/>
                        </a:rPr>
                        <a:t>Consummation in Christ</a:t>
                      </a:r>
                      <a:endParaRPr lang="en-CA" sz="2000">
                        <a:effectLst/>
                      </a:endParaRPr>
                    </a:p>
                    <a:p>
                      <a:pPr marL="0" marR="0">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ct val="107000"/>
                        </a:lnSpc>
                        <a:spcBef>
                          <a:spcPts val="0"/>
                        </a:spcBef>
                        <a:spcAft>
                          <a:spcPts val="800"/>
                        </a:spcAft>
                      </a:pPr>
                      <a:r>
                        <a:rPr lang="en-US" sz="2000" dirty="0">
                          <a:effectLst/>
                        </a:rPr>
                        <a:t>Downward Look</a:t>
                      </a:r>
                      <a:endParaRPr lang="en-CA" sz="2000" dirty="0">
                        <a:effectLst/>
                      </a:endParaRPr>
                    </a:p>
                    <a:p>
                      <a:pPr marL="0" marR="0">
                        <a:lnSpc>
                          <a:spcPct val="107000"/>
                        </a:lnSpc>
                        <a:spcBef>
                          <a:spcPts val="0"/>
                        </a:spcBef>
                        <a:spcAft>
                          <a:spcPts val="800"/>
                        </a:spcAft>
                      </a:pPr>
                      <a:r>
                        <a:rPr lang="en-US" sz="2000" dirty="0">
                          <a:effectLst/>
                        </a:rPr>
                        <a:t>Outward Look</a:t>
                      </a:r>
                      <a:endParaRPr lang="en-CA" sz="2000" dirty="0">
                        <a:effectLst/>
                      </a:endParaRPr>
                    </a:p>
                    <a:p>
                      <a:pPr marL="0" marR="0">
                        <a:lnSpc>
                          <a:spcPct val="107000"/>
                        </a:lnSpc>
                        <a:spcBef>
                          <a:spcPts val="0"/>
                        </a:spcBef>
                        <a:spcAft>
                          <a:spcPts val="800"/>
                        </a:spcAft>
                      </a:pPr>
                      <a:r>
                        <a:rPr lang="en-US" sz="2000" dirty="0">
                          <a:effectLst/>
                        </a:rPr>
                        <a:t>Upward Look</a:t>
                      </a:r>
                      <a:endParaRPr lang="en-CA" sz="2000" dirty="0">
                        <a:effectLst/>
                      </a:endParaRPr>
                    </a:p>
                    <a:p>
                      <a:pPr marL="0" marR="0">
                        <a:lnSpc>
                          <a:spcPct val="107000"/>
                        </a:lnSpc>
                        <a:spcBef>
                          <a:spcPts val="0"/>
                        </a:spcBef>
                        <a:spcAft>
                          <a:spcPts val="800"/>
                        </a:spcAft>
                      </a:pPr>
                      <a:r>
                        <a:rPr lang="en-CA" sz="2000" dirty="0">
                          <a:effectLst/>
                        </a:rPr>
                        <a:t> </a:t>
                      </a:r>
                    </a:p>
                    <a:p>
                      <a:pPr marL="0" marR="0">
                        <a:lnSpc>
                          <a:spcPct val="107000"/>
                        </a:lnSpc>
                        <a:spcBef>
                          <a:spcPts val="0"/>
                        </a:spcBef>
                        <a:spcAft>
                          <a:spcPts val="800"/>
                        </a:spcAft>
                      </a:pPr>
                      <a:r>
                        <a:rPr lang="en-US" sz="2000" dirty="0">
                          <a:effectLst/>
                        </a:rPr>
                        <a:t>Forward Look</a:t>
                      </a:r>
                      <a:endParaRPr lang="en-CA" sz="2000" dirty="0">
                        <a:effectLst/>
                      </a:endParaRPr>
                    </a:p>
                    <a:p>
                      <a:pPr marL="0" marR="0">
                        <a:lnSpc>
                          <a:spcPct val="107000"/>
                        </a:lnSpc>
                        <a:spcBef>
                          <a:spcPts val="0"/>
                        </a:spcBef>
                        <a:spcAft>
                          <a:spcPts val="800"/>
                        </a:spcAft>
                      </a:pPr>
                      <a:r>
                        <a:rPr lang="en-CA" sz="2000" dirty="0">
                          <a:effectLst/>
                        </a:rPr>
                        <a:t> </a:t>
                      </a:r>
                      <a:endParaRPr lang="en-CA"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303760745"/>
                  </a:ext>
                </a:extLst>
              </a:tr>
            </a:tbl>
          </a:graphicData>
        </a:graphic>
      </p:graphicFrame>
      <p:sp>
        <p:nvSpPr>
          <p:cNvPr id="4" name="Date Placeholder 3">
            <a:extLst>
              <a:ext uri="{FF2B5EF4-FFF2-40B4-BE49-F238E27FC236}">
                <a16:creationId xmlns:a16="http://schemas.microsoft.com/office/drawing/2014/main" id="{E8F68F4A-6157-08D8-1164-342703D55D90}"/>
              </a:ext>
            </a:extLst>
          </p:cNvPr>
          <p:cNvSpPr>
            <a:spLocks noGrp="1"/>
          </p:cNvSpPr>
          <p:nvPr>
            <p:ph type="dt" sz="half" idx="10"/>
          </p:nvPr>
        </p:nvSpPr>
        <p:spPr/>
        <p:txBody>
          <a:bodyPr/>
          <a:lstStyle/>
          <a:p>
            <a:r>
              <a:rPr lang="en-US"/>
              <a:t>22-Aug-23</a:t>
            </a:r>
          </a:p>
        </p:txBody>
      </p:sp>
      <p:sp>
        <p:nvSpPr>
          <p:cNvPr id="5" name="Slide Number Placeholder 4">
            <a:extLst>
              <a:ext uri="{FF2B5EF4-FFF2-40B4-BE49-F238E27FC236}">
                <a16:creationId xmlns:a16="http://schemas.microsoft.com/office/drawing/2014/main" id="{A9E76A8C-FA52-2B5E-45F5-8548879C4BEE}"/>
              </a:ext>
            </a:extLst>
          </p:cNvPr>
          <p:cNvSpPr>
            <a:spLocks noGrp="1"/>
          </p:cNvSpPr>
          <p:nvPr>
            <p:ph type="sldNum" sz="quarter" idx="12"/>
          </p:nvPr>
        </p:nvSpPr>
        <p:spPr/>
        <p:txBody>
          <a:bodyPr/>
          <a:lstStyle/>
          <a:p>
            <a:fld id="{1F646F3F-274D-499B-ABBE-824EB4ABDC3D}" type="slidenum">
              <a:rPr lang="en-US" smtClean="0"/>
              <a:t>12</a:t>
            </a:fld>
            <a:endParaRPr lang="en-US"/>
          </a:p>
        </p:txBody>
      </p:sp>
    </p:spTree>
    <p:extLst>
      <p:ext uri="{BB962C8B-B14F-4D97-AF65-F5344CB8AC3E}">
        <p14:creationId xmlns:p14="http://schemas.microsoft.com/office/powerpoint/2010/main" val="41295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F3E525B-C766-9B9E-648B-A692A4C4EC6E}"/>
              </a:ext>
            </a:extLst>
          </p:cNvPr>
          <p:cNvPicPr>
            <a:picLocks noChangeAspect="1"/>
          </p:cNvPicPr>
          <p:nvPr/>
        </p:nvPicPr>
        <p:blipFill rotWithShape="1">
          <a:blip r:embed="rId2">
            <a:alphaModFix/>
          </a:blip>
          <a:srcRect t="6492" r="1" b="6493"/>
          <a:stretch/>
        </p:blipFill>
        <p:spPr>
          <a:xfrm>
            <a:off x="-74645" y="10"/>
            <a:ext cx="12266645" cy="6857990"/>
          </a:xfrm>
          <a:prstGeom prst="rect">
            <a:avLst/>
          </a:prstGeom>
        </p:spPr>
      </p:pic>
      <p:sp>
        <p:nvSpPr>
          <p:cNvPr id="30" name="Rectangle 29">
            <a:extLst>
              <a:ext uri="{FF2B5EF4-FFF2-40B4-BE49-F238E27FC236}">
                <a16:creationId xmlns:a16="http://schemas.microsoft.com/office/drawing/2014/main" id="{F4EC6B62-8D18-47C6-815A-17919789F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50443" y="-1383557"/>
            <a:ext cx="6858000" cy="9625112"/>
          </a:xfrm>
          <a:prstGeom prst="rect">
            <a:avLst/>
          </a:prstGeom>
          <a:gradFill>
            <a:gsLst>
              <a:gs pos="100000">
                <a:srgbClr val="000000">
                  <a:alpha val="0"/>
                </a:srgbClr>
              </a:gs>
              <a:gs pos="0">
                <a:schemeClr val="tx1"/>
              </a:gs>
              <a:gs pos="55000">
                <a:srgbClr val="000000">
                  <a:alpha val="46000"/>
                </a:srgbClr>
              </a:gs>
              <a:gs pos="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4ED4177-408B-47B8-E5DF-C9E560A7AF09}"/>
              </a:ext>
            </a:extLst>
          </p:cNvPr>
          <p:cNvSpPr>
            <a:spLocks noGrp="1"/>
          </p:cNvSpPr>
          <p:nvPr>
            <p:ph type="title"/>
          </p:nvPr>
        </p:nvSpPr>
        <p:spPr>
          <a:xfrm>
            <a:off x="4794742" y="663960"/>
            <a:ext cx="6787658" cy="3594112"/>
          </a:xfrm>
        </p:spPr>
        <p:txBody>
          <a:bodyPr vert="horz" lIns="91440" tIns="45720" rIns="91440" bIns="45720" rtlCol="0" anchor="t">
            <a:normAutofit/>
          </a:bodyPr>
          <a:lstStyle/>
          <a:p>
            <a:pPr algn="r"/>
            <a:r>
              <a:rPr lang="en-US" dirty="0">
                <a:solidFill>
                  <a:srgbClr val="FFFFFF"/>
                </a:solidFill>
              </a:rPr>
              <a:t>How does this fit in with the </a:t>
            </a:r>
            <a:r>
              <a:rPr lang="en-US" dirty="0" err="1">
                <a:solidFill>
                  <a:srgbClr val="FFFFFF"/>
                </a:solidFill>
              </a:rPr>
              <a:t>defence</a:t>
            </a:r>
            <a:r>
              <a:rPr lang="en-US" dirty="0">
                <a:solidFill>
                  <a:srgbClr val="FFFFFF"/>
                </a:solidFill>
              </a:rPr>
              <a:t> of Scripture?</a:t>
            </a:r>
          </a:p>
        </p:txBody>
      </p:sp>
      <p:sp>
        <p:nvSpPr>
          <p:cNvPr id="7" name="Text Placeholder 6">
            <a:extLst>
              <a:ext uri="{FF2B5EF4-FFF2-40B4-BE49-F238E27FC236}">
                <a16:creationId xmlns:a16="http://schemas.microsoft.com/office/drawing/2014/main" id="{7FD273A9-44D7-5601-18E5-BC6967ADCF5E}"/>
              </a:ext>
            </a:extLst>
          </p:cNvPr>
          <p:cNvSpPr>
            <a:spLocks noGrp="1"/>
          </p:cNvSpPr>
          <p:nvPr>
            <p:ph type="body" idx="1"/>
          </p:nvPr>
        </p:nvSpPr>
        <p:spPr>
          <a:xfrm>
            <a:off x="4794742" y="5205048"/>
            <a:ext cx="6787658" cy="659920"/>
          </a:xfrm>
        </p:spPr>
        <p:txBody>
          <a:bodyPr vert="horz" lIns="91440" tIns="45720" rIns="91440" bIns="45720" rtlCol="0" anchor="ctr">
            <a:normAutofit/>
          </a:bodyPr>
          <a:lstStyle/>
          <a:p>
            <a:pPr algn="r"/>
            <a:r>
              <a:rPr lang="en-US" dirty="0">
                <a:solidFill>
                  <a:srgbClr val="FFFFFF"/>
                </a:solidFill>
              </a:rPr>
              <a:t>Why knowing </a:t>
            </a:r>
            <a:r>
              <a:rPr lang="en-US" i="1" dirty="0">
                <a:solidFill>
                  <a:srgbClr val="FFFFFF"/>
                </a:solidFill>
              </a:rPr>
              <a:t>about</a:t>
            </a:r>
            <a:r>
              <a:rPr lang="en-US" dirty="0">
                <a:solidFill>
                  <a:srgbClr val="FFFFFF"/>
                </a:solidFill>
              </a:rPr>
              <a:t> the Bible is key to defending it.</a:t>
            </a:r>
          </a:p>
        </p:txBody>
      </p:sp>
      <p:sp useBgFill="1">
        <p:nvSpPr>
          <p:cNvPr id="32" name="Freeform: Shape 31">
            <a:extLst>
              <a:ext uri="{FF2B5EF4-FFF2-40B4-BE49-F238E27FC236}">
                <a16:creationId xmlns:a16="http://schemas.microsoft.com/office/drawing/2014/main" id="{0EE1950E-A750-4EB6-943D-2FE814B8F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2630" cy="2848482"/>
          </a:xfrm>
          <a:custGeom>
            <a:avLst/>
            <a:gdLst>
              <a:gd name="connsiteX0" fmla="*/ 1193013 w 2432630"/>
              <a:gd name="connsiteY0" fmla="*/ 1609830 h 2848482"/>
              <a:gd name="connsiteX1" fmla="*/ 1452520 w 2432630"/>
              <a:gd name="connsiteY1" fmla="*/ 1771993 h 2848482"/>
              <a:gd name="connsiteX2" fmla="*/ 1333256 w 2432630"/>
              <a:gd name="connsiteY2" fmla="*/ 2217094 h 2848482"/>
              <a:gd name="connsiteX3" fmla="*/ 888154 w 2432630"/>
              <a:gd name="connsiteY3" fmla="*/ 2097829 h 2848482"/>
              <a:gd name="connsiteX4" fmla="*/ 1007419 w 2432630"/>
              <a:gd name="connsiteY4" fmla="*/ 1652728 h 2848482"/>
              <a:gd name="connsiteX5" fmla="*/ 1193013 w 2432630"/>
              <a:gd name="connsiteY5" fmla="*/ 1609830 h 2848482"/>
              <a:gd name="connsiteX6" fmla="*/ 1721013 w 2432630"/>
              <a:gd name="connsiteY6" fmla="*/ 1345937 h 2848482"/>
              <a:gd name="connsiteX7" fmla="*/ 1880524 w 2432630"/>
              <a:gd name="connsiteY7" fmla="*/ 1425334 h 2848482"/>
              <a:gd name="connsiteX8" fmla="*/ 1821528 w 2432630"/>
              <a:gd name="connsiteY8" fmla="*/ 1645511 h 2848482"/>
              <a:gd name="connsiteX9" fmla="*/ 1601350 w 2432630"/>
              <a:gd name="connsiteY9" fmla="*/ 1586514 h 2848482"/>
              <a:gd name="connsiteX10" fmla="*/ 1660347 w 2432630"/>
              <a:gd name="connsiteY10" fmla="*/ 1366337 h 2848482"/>
              <a:gd name="connsiteX11" fmla="*/ 1721013 w 2432630"/>
              <a:gd name="connsiteY11" fmla="*/ 1345937 h 2848482"/>
              <a:gd name="connsiteX12" fmla="*/ 0 w 2432630"/>
              <a:gd name="connsiteY12" fmla="*/ 0 h 2848482"/>
              <a:gd name="connsiteX13" fmla="*/ 2420476 w 2432630"/>
              <a:gd name="connsiteY13" fmla="*/ 0 h 2848482"/>
              <a:gd name="connsiteX14" fmla="*/ 2431096 w 2432630"/>
              <a:gd name="connsiteY14" fmla="*/ 94052 h 2848482"/>
              <a:gd name="connsiteX15" fmla="*/ 2426545 w 2432630"/>
              <a:gd name="connsiteY15" fmla="*/ 261706 h 2848482"/>
              <a:gd name="connsiteX16" fmla="*/ 1347411 w 2432630"/>
              <a:gd name="connsiteY16" fmla="*/ 1289202 h 2848482"/>
              <a:gd name="connsiteX17" fmla="*/ 678423 w 2432630"/>
              <a:gd name="connsiteY17" fmla="*/ 1606118 h 2848482"/>
              <a:gd name="connsiteX18" fmla="*/ 284014 w 2432630"/>
              <a:gd name="connsiteY18" fmla="*/ 2398976 h 2848482"/>
              <a:gd name="connsiteX19" fmla="*/ 97407 w 2432630"/>
              <a:gd name="connsiteY19" fmla="*/ 2742323 h 2848482"/>
              <a:gd name="connsiteX20" fmla="*/ 0 w 2432630"/>
              <a:gd name="connsiteY20" fmla="*/ 2848482 h 28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630" h="2848482">
                <a:moveTo>
                  <a:pt x="1193013" y="1609830"/>
                </a:moveTo>
                <a:cubicBezTo>
                  <a:pt x="1297352" y="1617205"/>
                  <a:pt x="1396284" y="1674588"/>
                  <a:pt x="1452520" y="1771993"/>
                </a:cubicBezTo>
                <a:cubicBezTo>
                  <a:pt x="1542498" y="1927838"/>
                  <a:pt x="1489101" y="2127117"/>
                  <a:pt x="1333256" y="2217094"/>
                </a:cubicBezTo>
                <a:cubicBezTo>
                  <a:pt x="1177410" y="2307071"/>
                  <a:pt x="978131" y="2253675"/>
                  <a:pt x="888154" y="2097829"/>
                </a:cubicBezTo>
                <a:cubicBezTo>
                  <a:pt x="798176" y="1941984"/>
                  <a:pt x="851572" y="1742705"/>
                  <a:pt x="1007419" y="1652728"/>
                </a:cubicBezTo>
                <a:cubicBezTo>
                  <a:pt x="1065861" y="1618986"/>
                  <a:pt x="1130410" y="1605406"/>
                  <a:pt x="1193013" y="1609830"/>
                </a:cubicBezTo>
                <a:close/>
                <a:moveTo>
                  <a:pt x="1721013" y="1345937"/>
                </a:moveTo>
                <a:cubicBezTo>
                  <a:pt x="1783347" y="1338202"/>
                  <a:pt x="1847142" y="1367515"/>
                  <a:pt x="1880524" y="1425334"/>
                </a:cubicBezTo>
                <a:cubicBezTo>
                  <a:pt x="1925033" y="1502425"/>
                  <a:pt x="1898619" y="1601002"/>
                  <a:pt x="1821528" y="1645511"/>
                </a:cubicBezTo>
                <a:cubicBezTo>
                  <a:pt x="1744436" y="1690020"/>
                  <a:pt x="1645859" y="1663606"/>
                  <a:pt x="1601350" y="1586514"/>
                </a:cubicBezTo>
                <a:cubicBezTo>
                  <a:pt x="1556841" y="1509423"/>
                  <a:pt x="1583254" y="1410846"/>
                  <a:pt x="1660347" y="1366337"/>
                </a:cubicBezTo>
                <a:cubicBezTo>
                  <a:pt x="1679620" y="1355210"/>
                  <a:pt x="1700235" y="1348515"/>
                  <a:pt x="1721013" y="1345937"/>
                </a:cubicBezTo>
                <a:close/>
                <a:moveTo>
                  <a:pt x="0" y="0"/>
                </a:moveTo>
                <a:lnTo>
                  <a:pt x="2420476" y="0"/>
                </a:lnTo>
                <a:lnTo>
                  <a:pt x="2431096" y="94052"/>
                </a:lnTo>
                <a:cubicBezTo>
                  <a:pt x="2434004" y="150699"/>
                  <a:pt x="2432933" y="206775"/>
                  <a:pt x="2426545" y="261706"/>
                </a:cubicBezTo>
                <a:cubicBezTo>
                  <a:pt x="2360669" y="828256"/>
                  <a:pt x="1972176" y="1172577"/>
                  <a:pt x="1347411" y="1289202"/>
                </a:cubicBezTo>
                <a:cubicBezTo>
                  <a:pt x="1096744" y="1336043"/>
                  <a:pt x="825156" y="1376752"/>
                  <a:pt x="678423" y="1606118"/>
                </a:cubicBezTo>
                <a:cubicBezTo>
                  <a:pt x="520257" y="1853673"/>
                  <a:pt x="394149" y="2125038"/>
                  <a:pt x="284014" y="2398976"/>
                </a:cubicBezTo>
                <a:cubicBezTo>
                  <a:pt x="233465" y="2524954"/>
                  <a:pt x="173906" y="2641107"/>
                  <a:pt x="97407" y="2742323"/>
                </a:cubicBezTo>
                <a:lnTo>
                  <a:pt x="0" y="28484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CB731CCA-A678-B875-44AB-96721881A520}"/>
              </a:ext>
            </a:extLst>
          </p:cNvPr>
          <p:cNvSpPr>
            <a:spLocks noGrp="1"/>
          </p:cNvSpPr>
          <p:nvPr>
            <p:ph type="dt" sz="half" idx="10"/>
          </p:nvPr>
        </p:nvSpPr>
        <p:spPr>
          <a:xfrm>
            <a:off x="609600" y="6356350"/>
            <a:ext cx="2743200" cy="365125"/>
          </a:xfrm>
        </p:spPr>
        <p:txBody>
          <a:bodyPr vert="horz" lIns="91440" tIns="45720" rIns="91440" bIns="45720" rtlCol="0" anchor="ctr">
            <a:normAutofit/>
          </a:bodyPr>
          <a:lstStyle/>
          <a:p>
            <a:pPr>
              <a:spcAft>
                <a:spcPts val="600"/>
              </a:spcAft>
            </a:pPr>
            <a:r>
              <a:rPr lang="en-US">
                <a:solidFill>
                  <a:srgbClr val="FFFFFF"/>
                </a:solidFill>
              </a:rPr>
              <a:t>22-Aug-23</a:t>
            </a:r>
          </a:p>
        </p:txBody>
      </p:sp>
      <p:sp>
        <p:nvSpPr>
          <p:cNvPr id="5" name="Slide Number Placeholder 4">
            <a:extLst>
              <a:ext uri="{FF2B5EF4-FFF2-40B4-BE49-F238E27FC236}">
                <a16:creationId xmlns:a16="http://schemas.microsoft.com/office/drawing/2014/main" id="{C73337EC-C658-B8A3-5BE7-48F8FE082E17}"/>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426443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Title 5">
            <a:extLst>
              <a:ext uri="{FF2B5EF4-FFF2-40B4-BE49-F238E27FC236}">
                <a16:creationId xmlns:a16="http://schemas.microsoft.com/office/drawing/2014/main" id="{EE7F5B7D-8E84-5CE5-2A14-381A7D80D934}"/>
              </a:ext>
            </a:extLst>
          </p:cNvPr>
          <p:cNvSpPr>
            <a:spLocks noGrp="1"/>
          </p:cNvSpPr>
          <p:nvPr>
            <p:ph type="title"/>
          </p:nvPr>
        </p:nvSpPr>
        <p:spPr>
          <a:xfrm>
            <a:off x="5748752" y="552782"/>
            <a:ext cx="5919373" cy="1611920"/>
          </a:xfrm>
        </p:spPr>
        <p:txBody>
          <a:bodyPr vert="horz" lIns="91440" tIns="45720" rIns="91440" bIns="45720" rtlCol="0">
            <a:normAutofit/>
          </a:bodyPr>
          <a:lstStyle/>
          <a:p>
            <a:r>
              <a:rPr lang="en-US"/>
              <a:t>A few reasons</a:t>
            </a:r>
          </a:p>
        </p:txBody>
      </p:sp>
      <p:pic>
        <p:nvPicPr>
          <p:cNvPr id="9" name="Picture 8" descr="A close up image of chess pawns">
            <a:extLst>
              <a:ext uri="{FF2B5EF4-FFF2-40B4-BE49-F238E27FC236}">
                <a16:creationId xmlns:a16="http://schemas.microsoft.com/office/drawing/2014/main" id="{DD5D2EF6-5629-CC03-9FBB-CBF2F75B4764}"/>
              </a:ext>
            </a:extLst>
          </p:cNvPr>
          <p:cNvPicPr>
            <a:picLocks noChangeAspect="1"/>
          </p:cNvPicPr>
          <p:nvPr/>
        </p:nvPicPr>
        <p:blipFill rotWithShape="1">
          <a:blip r:embed="rId2"/>
          <a:srcRect l="32264" r="12986"/>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
        <p:nvSpPr>
          <p:cNvPr id="7" name="Content Placeholder 6">
            <a:extLst>
              <a:ext uri="{FF2B5EF4-FFF2-40B4-BE49-F238E27FC236}">
                <a16:creationId xmlns:a16="http://schemas.microsoft.com/office/drawing/2014/main" id="{9564A7E8-0C0E-B765-9098-BD19925407F9}"/>
              </a:ext>
            </a:extLst>
          </p:cNvPr>
          <p:cNvSpPr>
            <a:spLocks noGrp="1"/>
          </p:cNvSpPr>
          <p:nvPr>
            <p:ph idx="1"/>
          </p:nvPr>
        </p:nvSpPr>
        <p:spPr>
          <a:xfrm>
            <a:off x="5745083" y="2391995"/>
            <a:ext cx="5904056" cy="3174788"/>
          </a:xfrm>
        </p:spPr>
        <p:txBody>
          <a:bodyPr vert="horz" lIns="91440" tIns="45720" rIns="91440" bIns="45720" rtlCol="0" anchor="t">
            <a:normAutofit/>
          </a:bodyPr>
          <a:lstStyle/>
          <a:p>
            <a:pPr marL="457200" indent="-457200">
              <a:buFont typeface="+mj-lt"/>
              <a:buAutoNum type="arabicPeriod"/>
            </a:pPr>
            <a:r>
              <a:rPr lang="en-US" sz="2400" dirty="0"/>
              <a:t>Misinformation and confusion</a:t>
            </a:r>
          </a:p>
          <a:p>
            <a:pPr marL="457200" indent="-457200">
              <a:buFont typeface="+mj-lt"/>
              <a:buAutoNum type="arabicPeriod"/>
            </a:pPr>
            <a:r>
              <a:rPr lang="en-US" sz="2400" dirty="0"/>
              <a:t>“Everybody knows . . . but </a:t>
            </a:r>
            <a:r>
              <a:rPr lang="en-US" sz="2400" i="1" dirty="0"/>
              <a:t>do they?”</a:t>
            </a:r>
            <a:endParaRPr lang="en-US" sz="2400" dirty="0"/>
          </a:p>
          <a:p>
            <a:pPr marL="457200" indent="-457200">
              <a:buFont typeface="+mj-lt"/>
              <a:buAutoNum type="arabicPeriod"/>
            </a:pPr>
            <a:r>
              <a:rPr lang="en-US" sz="2400" dirty="0"/>
              <a:t>We cannot defend what we do not understand</a:t>
            </a:r>
          </a:p>
          <a:p>
            <a:pPr marL="457200" indent="-457200">
              <a:buFont typeface="+mj-lt"/>
              <a:buAutoNum type="arabicPeriod"/>
            </a:pPr>
            <a:r>
              <a:rPr lang="en-US" sz="2400" dirty="0"/>
              <a:t>We cannot benefit from what we don’t believe.</a:t>
            </a:r>
          </a:p>
          <a:p>
            <a:pPr marL="457200" indent="-457200">
              <a:buFont typeface="+mj-lt"/>
              <a:buAutoNum type="arabicPeriod"/>
            </a:pPr>
            <a:endParaRPr lang="en-US" sz="2400" dirty="0"/>
          </a:p>
        </p:txBody>
      </p:sp>
      <p:sp>
        <p:nvSpPr>
          <p:cNvPr id="4" name="Date Placeholder 3">
            <a:extLst>
              <a:ext uri="{FF2B5EF4-FFF2-40B4-BE49-F238E27FC236}">
                <a16:creationId xmlns:a16="http://schemas.microsoft.com/office/drawing/2014/main" id="{A4000256-FE5F-247B-1ABF-B711BD256D15}"/>
              </a:ext>
            </a:extLst>
          </p:cNvPr>
          <p:cNvSpPr>
            <a:spLocks noGrp="1"/>
          </p:cNvSpPr>
          <p:nvPr>
            <p:ph type="dt" sz="half" idx="10"/>
          </p:nvPr>
        </p:nvSpPr>
        <p:spPr>
          <a:xfrm>
            <a:off x="609600" y="6356350"/>
            <a:ext cx="2743200" cy="365125"/>
          </a:xfrm>
        </p:spPr>
        <p:txBody>
          <a:bodyPr vert="horz" lIns="91440" tIns="45720" rIns="91440" bIns="45720" rtlCol="0">
            <a:normAutofit/>
          </a:bodyPr>
          <a:lstStyle/>
          <a:p>
            <a:pPr>
              <a:spcAft>
                <a:spcPts val="600"/>
              </a:spcAft>
            </a:pPr>
            <a:r>
              <a:rPr lang="en-US">
                <a:solidFill>
                  <a:srgbClr val="FFFFFF"/>
                </a:solidFill>
              </a:rPr>
              <a:t>22-Aug-23</a:t>
            </a:r>
          </a:p>
        </p:txBody>
      </p:sp>
      <p:sp>
        <p:nvSpPr>
          <p:cNvPr id="5" name="Slide Number Placeholder 4">
            <a:extLst>
              <a:ext uri="{FF2B5EF4-FFF2-40B4-BE49-F238E27FC236}">
                <a16:creationId xmlns:a16="http://schemas.microsoft.com/office/drawing/2014/main" id="{DF59C6C6-6351-F430-98FF-965B345F6298}"/>
              </a:ext>
            </a:extLst>
          </p:cNvPr>
          <p:cNvSpPr>
            <a:spLocks noGrp="1"/>
          </p:cNvSpPr>
          <p:nvPr>
            <p:ph type="sldNum" sz="quarter" idx="12"/>
          </p:nvPr>
        </p:nvSpPr>
        <p:spPr>
          <a:xfrm>
            <a:off x="10134600" y="6356350"/>
            <a:ext cx="1447800" cy="365125"/>
          </a:xfrm>
        </p:spPr>
        <p:txBody>
          <a:bodyPr vert="horz" lIns="91440" tIns="45720" rIns="91440" bIns="45720" rtlCol="0">
            <a:normAutofit/>
          </a:bodyPr>
          <a:lstStyle/>
          <a:p>
            <a:pPr>
              <a:spcAft>
                <a:spcPts val="600"/>
              </a:spcAft>
            </a:pPr>
            <a:fld id="{1F646F3F-274D-499B-ABBE-824EB4ABDC3D}" type="slidenum">
              <a:rPr lang="en-US"/>
              <a:pPr>
                <a:spcAft>
                  <a:spcPts val="600"/>
                </a:spcAft>
              </a:pPr>
              <a:t>14</a:t>
            </a:fld>
            <a:endParaRPr lang="en-US"/>
          </a:p>
        </p:txBody>
      </p:sp>
    </p:spTree>
    <p:extLst>
      <p:ext uri="{BB962C8B-B14F-4D97-AF65-F5344CB8AC3E}">
        <p14:creationId xmlns:p14="http://schemas.microsoft.com/office/powerpoint/2010/main" val="14281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2D99-D2A7-675C-EBCC-7FB67E6CE788}"/>
              </a:ext>
            </a:extLst>
          </p:cNvPr>
          <p:cNvSpPr>
            <a:spLocks noGrp="1"/>
          </p:cNvSpPr>
          <p:nvPr>
            <p:ph type="title"/>
          </p:nvPr>
        </p:nvSpPr>
        <p:spPr/>
        <p:txBody>
          <a:bodyPr/>
          <a:lstStyle/>
          <a:p>
            <a:r>
              <a:rPr lang="en-CA" dirty="0"/>
              <a:t>The Apologetic Value: a case study</a:t>
            </a:r>
          </a:p>
        </p:txBody>
      </p:sp>
      <p:sp>
        <p:nvSpPr>
          <p:cNvPr id="3" name="Content Placeholder 2">
            <a:extLst>
              <a:ext uri="{FF2B5EF4-FFF2-40B4-BE49-F238E27FC236}">
                <a16:creationId xmlns:a16="http://schemas.microsoft.com/office/drawing/2014/main" id="{95C9DC24-E06F-8BA2-7543-E7ED31A2B61A}"/>
              </a:ext>
            </a:extLst>
          </p:cNvPr>
          <p:cNvSpPr>
            <a:spLocks noGrp="1"/>
          </p:cNvSpPr>
          <p:nvPr>
            <p:ph idx="1"/>
          </p:nvPr>
        </p:nvSpPr>
        <p:spPr/>
        <p:txBody>
          <a:bodyPr>
            <a:normAutofit/>
          </a:bodyPr>
          <a:lstStyle/>
          <a:p>
            <a:r>
              <a:rPr lang="en-US" dirty="0"/>
              <a:t>Luke 11:51-52</a:t>
            </a:r>
          </a:p>
          <a:p>
            <a:r>
              <a:rPr lang="en-US" dirty="0"/>
              <a:t>“from the blood of Abel to the blood of Zechariah, who perished between the altar and the sanctuary. Yes, I tell you, it will be required of this generation. Woe to you lawyers! For you have taken away the key of knowledge. You did not enter yourselves, and you hindered those who were entering.”</a:t>
            </a:r>
          </a:p>
          <a:p>
            <a:pPr marL="457200" indent="-457200">
              <a:buFont typeface="+mj-lt"/>
              <a:buAutoNum type="arabicPeriod"/>
            </a:pPr>
            <a:r>
              <a:rPr lang="en-US" dirty="0"/>
              <a:t>Blood of Abel—first murder in recorded in the Old Testament (and human history).</a:t>
            </a:r>
          </a:p>
          <a:p>
            <a:pPr marL="457200" indent="-457200">
              <a:buFont typeface="+mj-lt"/>
              <a:buAutoNum type="arabicPeriod"/>
            </a:pPr>
            <a:r>
              <a:rPr lang="en-US" dirty="0"/>
              <a:t>Blood of Zechariah—final murder recorded in the Old Testament.</a:t>
            </a:r>
          </a:p>
          <a:p>
            <a:pPr marL="685800" lvl="1" indent="-457200">
              <a:buFont typeface="+mj-lt"/>
              <a:buAutoNum type="arabicPeriod"/>
            </a:pPr>
            <a:r>
              <a:rPr lang="en-US" dirty="0"/>
              <a:t>The first and last murders are laid at the feet of the Pharisees and lawyers.</a:t>
            </a:r>
          </a:p>
          <a:p>
            <a:pPr marL="685800" lvl="1" indent="-457200">
              <a:buFont typeface="+mj-lt"/>
              <a:buAutoNum type="arabicPeriod"/>
            </a:pPr>
            <a:r>
              <a:rPr lang="en-US" dirty="0"/>
              <a:t>The first and last murder in the </a:t>
            </a:r>
            <a:r>
              <a:rPr lang="en-US" b="1" dirty="0"/>
              <a:t>Hebrew Canon </a:t>
            </a:r>
            <a:r>
              <a:rPr lang="en-US" dirty="0"/>
              <a:t>is Able and Zechariah--</a:t>
            </a:r>
            <a:endParaRPr lang="en-CA" dirty="0"/>
          </a:p>
        </p:txBody>
      </p:sp>
      <p:sp>
        <p:nvSpPr>
          <p:cNvPr id="4" name="Date Placeholder 3">
            <a:extLst>
              <a:ext uri="{FF2B5EF4-FFF2-40B4-BE49-F238E27FC236}">
                <a16:creationId xmlns:a16="http://schemas.microsoft.com/office/drawing/2014/main" id="{63B59C76-C97B-39D9-25E3-6FA043439278}"/>
              </a:ext>
            </a:extLst>
          </p:cNvPr>
          <p:cNvSpPr>
            <a:spLocks noGrp="1"/>
          </p:cNvSpPr>
          <p:nvPr>
            <p:ph type="dt" sz="half" idx="10"/>
          </p:nvPr>
        </p:nvSpPr>
        <p:spPr/>
        <p:txBody>
          <a:bodyPr/>
          <a:lstStyle/>
          <a:p>
            <a:r>
              <a:rPr lang="en-US"/>
              <a:t>22-Aug-23</a:t>
            </a:r>
          </a:p>
        </p:txBody>
      </p:sp>
      <p:sp>
        <p:nvSpPr>
          <p:cNvPr id="5" name="Slide Number Placeholder 4">
            <a:extLst>
              <a:ext uri="{FF2B5EF4-FFF2-40B4-BE49-F238E27FC236}">
                <a16:creationId xmlns:a16="http://schemas.microsoft.com/office/drawing/2014/main" id="{AED21FA0-FF84-FBAD-C333-53E0F1D2DEC9}"/>
              </a:ext>
            </a:extLst>
          </p:cNvPr>
          <p:cNvSpPr>
            <a:spLocks noGrp="1"/>
          </p:cNvSpPr>
          <p:nvPr>
            <p:ph type="sldNum" sz="quarter" idx="12"/>
          </p:nvPr>
        </p:nvSpPr>
        <p:spPr/>
        <p:txBody>
          <a:bodyPr/>
          <a:lstStyle/>
          <a:p>
            <a:fld id="{1F646F3F-274D-499B-ABBE-824EB4ABDC3D}" type="slidenum">
              <a:rPr lang="en-US" smtClean="0"/>
              <a:t>15</a:t>
            </a:fld>
            <a:endParaRPr lang="en-US"/>
          </a:p>
        </p:txBody>
      </p:sp>
    </p:spTree>
    <p:extLst>
      <p:ext uri="{BB962C8B-B14F-4D97-AF65-F5344CB8AC3E}">
        <p14:creationId xmlns:p14="http://schemas.microsoft.com/office/powerpoint/2010/main" val="378364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3A6C-6591-E259-3B0A-8A42F7DD370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5767C48-01CA-0B39-E28A-747548446924}"/>
              </a:ext>
            </a:extLst>
          </p:cNvPr>
          <p:cNvSpPr>
            <a:spLocks noGrp="1"/>
          </p:cNvSpPr>
          <p:nvPr>
            <p:ph idx="1"/>
          </p:nvPr>
        </p:nvSpPr>
        <p:spPr/>
        <p:txBody>
          <a:bodyPr>
            <a:normAutofit fontScale="92500" lnSpcReduction="20000"/>
          </a:bodyPr>
          <a:lstStyle/>
          <a:p>
            <a:r>
              <a:rPr lang="en-US" dirty="0"/>
              <a:t>“so that on you may come all the righteous blood shed on earth, from the blood of righteous Abel to the blood of Zechariah </a:t>
            </a:r>
            <a:r>
              <a:rPr lang="en-US" b="1" dirty="0"/>
              <a:t>the son of Barachiah</a:t>
            </a:r>
            <a:r>
              <a:rPr lang="en-US" dirty="0"/>
              <a:t>, whom you murdered between the sanctuary and the altar.” (Matthew 23:35, ESV)</a:t>
            </a:r>
          </a:p>
          <a:p>
            <a:pPr marL="457200" indent="-457200">
              <a:buFont typeface="+mj-lt"/>
              <a:buAutoNum type="arabicPeriod"/>
            </a:pPr>
            <a:r>
              <a:rPr lang="en-US" dirty="0"/>
              <a:t>“Then the Spirit of God clothed Zechariah the son of Jehoiada the priest, and he stood above the people, and said to them, “Thus says God, ‘Why do you break the commandments of the LORD, so that you cannot prosper? Because you have forsaken the LORD, he has forsaken you.’ ” But they conspired against him, and by command of the king they stoned him with stones in the court of the house of the LORD. Thus </a:t>
            </a:r>
            <a:r>
              <a:rPr lang="en-US" dirty="0" err="1"/>
              <a:t>Joash</a:t>
            </a:r>
            <a:r>
              <a:rPr lang="en-US" dirty="0"/>
              <a:t> the king did not remember the kindness that </a:t>
            </a:r>
            <a:r>
              <a:rPr lang="en-US" b="1" dirty="0"/>
              <a:t>Jehoiada, Zechariah’s father</a:t>
            </a:r>
            <a:r>
              <a:rPr lang="en-US" dirty="0"/>
              <a:t>, had shown him, but killed his son. And when he was dying, he said, “May the LORD see and avenge!”” (2 Chronicles 24:20–22, ESV)</a:t>
            </a:r>
          </a:p>
          <a:p>
            <a:pPr marL="457200" indent="-457200">
              <a:buFont typeface="+mj-lt"/>
              <a:buAutoNum type="arabicPeriod"/>
            </a:pPr>
            <a:r>
              <a:rPr lang="en-CA" dirty="0"/>
              <a:t>It is very likely that Jehoiada is Zechariah’s grandfather, or a second name for the same man. This was not uncommon in ancient times. </a:t>
            </a:r>
            <a:r>
              <a:rPr lang="en-CA" i="1" dirty="0"/>
              <a:t>Patronymic</a:t>
            </a:r>
            <a:r>
              <a:rPr lang="en-CA" dirty="0"/>
              <a:t> is where a man is named for an ancestor. </a:t>
            </a:r>
          </a:p>
          <a:p>
            <a:pPr marL="457200" indent="-457200">
              <a:buFont typeface="+mj-lt"/>
              <a:buAutoNum type="arabicPeriod"/>
            </a:pPr>
            <a:r>
              <a:rPr lang="en-CA" dirty="0"/>
              <a:t>Zechariah 1:1, Ezra 6:14</a:t>
            </a:r>
          </a:p>
        </p:txBody>
      </p:sp>
      <p:sp>
        <p:nvSpPr>
          <p:cNvPr id="4" name="Date Placeholder 3">
            <a:extLst>
              <a:ext uri="{FF2B5EF4-FFF2-40B4-BE49-F238E27FC236}">
                <a16:creationId xmlns:a16="http://schemas.microsoft.com/office/drawing/2014/main" id="{CBCE7C94-BDEB-E9D0-3C99-757797A72B02}"/>
              </a:ext>
            </a:extLst>
          </p:cNvPr>
          <p:cNvSpPr>
            <a:spLocks noGrp="1"/>
          </p:cNvSpPr>
          <p:nvPr>
            <p:ph type="dt" sz="half" idx="10"/>
          </p:nvPr>
        </p:nvSpPr>
        <p:spPr/>
        <p:txBody>
          <a:bodyPr/>
          <a:lstStyle/>
          <a:p>
            <a:r>
              <a:rPr lang="en-US"/>
              <a:t>22-Aug-23</a:t>
            </a:r>
          </a:p>
        </p:txBody>
      </p:sp>
      <p:sp>
        <p:nvSpPr>
          <p:cNvPr id="5" name="Slide Number Placeholder 4">
            <a:extLst>
              <a:ext uri="{FF2B5EF4-FFF2-40B4-BE49-F238E27FC236}">
                <a16:creationId xmlns:a16="http://schemas.microsoft.com/office/drawing/2014/main" id="{62D0C4DF-878D-732D-AE6C-B7FA288CDAFC}"/>
              </a:ext>
            </a:extLst>
          </p:cNvPr>
          <p:cNvSpPr>
            <a:spLocks noGrp="1"/>
          </p:cNvSpPr>
          <p:nvPr>
            <p:ph type="sldNum" sz="quarter" idx="12"/>
          </p:nvPr>
        </p:nvSpPr>
        <p:spPr/>
        <p:txBody>
          <a:bodyPr/>
          <a:lstStyle/>
          <a:p>
            <a:fld id="{1F646F3F-274D-499B-ABBE-824EB4ABDC3D}" type="slidenum">
              <a:rPr lang="en-US" smtClean="0"/>
              <a:t>16</a:t>
            </a:fld>
            <a:endParaRPr lang="en-US"/>
          </a:p>
        </p:txBody>
      </p:sp>
    </p:spTree>
    <p:extLst>
      <p:ext uri="{BB962C8B-B14F-4D97-AF65-F5344CB8AC3E}">
        <p14:creationId xmlns:p14="http://schemas.microsoft.com/office/powerpoint/2010/main" val="43939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7BC1E0-1C8D-47CB-B48A-D3D0D2EF0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AD1C04B-04EF-43BA-B2AB-6F52AF8B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
            <a:ext cx="6939937" cy="6453893"/>
          </a:xfrm>
          <a:custGeom>
            <a:avLst/>
            <a:gdLst>
              <a:gd name="connsiteX0" fmla="*/ 111814 w 4695433"/>
              <a:gd name="connsiteY0" fmla="*/ 3049004 h 4582435"/>
              <a:gd name="connsiteX1" fmla="*/ 297409 w 4695433"/>
              <a:gd name="connsiteY1" fmla="*/ 3091902 h 4582435"/>
              <a:gd name="connsiteX2" fmla="*/ 416673 w 4695433"/>
              <a:gd name="connsiteY2" fmla="*/ 3537003 h 4582435"/>
              <a:gd name="connsiteX3" fmla="*/ 31751 w 4695433"/>
              <a:gd name="connsiteY3" fmla="*/ 3683368 h 4582435"/>
              <a:gd name="connsiteX4" fmla="*/ 0 w 4695433"/>
              <a:gd name="connsiteY4" fmla="*/ 3669070 h 4582435"/>
              <a:gd name="connsiteX5" fmla="*/ 0 w 4695433"/>
              <a:gd name="connsiteY5" fmla="*/ 3079852 h 4582435"/>
              <a:gd name="connsiteX6" fmla="*/ 35156 w 4695433"/>
              <a:gd name="connsiteY6" fmla="*/ 3063756 h 4582435"/>
              <a:gd name="connsiteX7" fmla="*/ 111814 w 4695433"/>
              <a:gd name="connsiteY7" fmla="*/ 3049004 h 4582435"/>
              <a:gd name="connsiteX8" fmla="*/ 0 w 4695433"/>
              <a:gd name="connsiteY8" fmla="*/ 0 h 4582435"/>
              <a:gd name="connsiteX9" fmla="*/ 4695433 w 4695433"/>
              <a:gd name="connsiteY9" fmla="*/ 0 h 4582435"/>
              <a:gd name="connsiteX10" fmla="*/ 4663044 w 4695433"/>
              <a:gd name="connsiteY10" fmla="*/ 68762 h 4582435"/>
              <a:gd name="connsiteX11" fmla="*/ 4571319 w 4695433"/>
              <a:gd name="connsiteY11" fmla="*/ 201411 h 4582435"/>
              <a:gd name="connsiteX12" fmla="*/ 4099777 w 4695433"/>
              <a:gd name="connsiteY12" fmla="*/ 504347 h 4582435"/>
              <a:gd name="connsiteX13" fmla="*/ 3811860 w 4695433"/>
              <a:gd name="connsiteY13" fmla="*/ 1682068 h 4582435"/>
              <a:gd name="connsiteX14" fmla="*/ 3167043 w 4695433"/>
              <a:gd name="connsiteY14" fmla="*/ 4278500 h 4582435"/>
              <a:gd name="connsiteX15" fmla="*/ 2640955 w 4695433"/>
              <a:gd name="connsiteY15" fmla="*/ 4485587 h 4582435"/>
              <a:gd name="connsiteX16" fmla="*/ 1495663 w 4695433"/>
              <a:gd name="connsiteY16" fmla="*/ 4435228 h 4582435"/>
              <a:gd name="connsiteX17" fmla="*/ 1020813 w 4695433"/>
              <a:gd name="connsiteY17" fmla="*/ 3838149 h 4582435"/>
              <a:gd name="connsiteX18" fmla="*/ 626404 w 4695433"/>
              <a:gd name="connsiteY18" fmla="*/ 3045292 h 4582435"/>
              <a:gd name="connsiteX19" fmla="*/ 147061 w 4695433"/>
              <a:gd name="connsiteY19" fmla="*/ 2765401 h 4582435"/>
              <a:gd name="connsiteX20" fmla="*/ 0 w 4695433"/>
              <a:gd name="connsiteY20" fmla="*/ 2736690 h 45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5433" h="4582435">
                <a:moveTo>
                  <a:pt x="111814" y="3049004"/>
                </a:moveTo>
                <a:cubicBezTo>
                  <a:pt x="174417" y="3044581"/>
                  <a:pt x="238967" y="3058160"/>
                  <a:pt x="297409" y="3091902"/>
                </a:cubicBezTo>
                <a:cubicBezTo>
                  <a:pt x="453255" y="3181878"/>
                  <a:pt x="506651" y="3381158"/>
                  <a:pt x="416673" y="3537003"/>
                </a:cubicBezTo>
                <a:cubicBezTo>
                  <a:pt x="337943" y="3673368"/>
                  <a:pt x="175529" y="3731295"/>
                  <a:pt x="31751" y="3683368"/>
                </a:cubicBezTo>
                <a:lnTo>
                  <a:pt x="0" y="3669070"/>
                </a:lnTo>
                <a:lnTo>
                  <a:pt x="0" y="3079852"/>
                </a:lnTo>
                <a:lnTo>
                  <a:pt x="35156" y="3063756"/>
                </a:lnTo>
                <a:cubicBezTo>
                  <a:pt x="59982" y="3055817"/>
                  <a:pt x="85729" y="3050848"/>
                  <a:pt x="111814" y="3049004"/>
                </a:cubicBezTo>
                <a:close/>
                <a:moveTo>
                  <a:pt x="0" y="0"/>
                </a:moveTo>
                <a:lnTo>
                  <a:pt x="4695433" y="0"/>
                </a:lnTo>
                <a:lnTo>
                  <a:pt x="4663044" y="68762"/>
                </a:lnTo>
                <a:cubicBezTo>
                  <a:pt x="4636274" y="118744"/>
                  <a:pt x="4605467" y="163546"/>
                  <a:pt x="4571319" y="201411"/>
                </a:cubicBezTo>
                <a:cubicBezTo>
                  <a:pt x="4449886" y="335755"/>
                  <a:pt x="4268949" y="426743"/>
                  <a:pt x="4099777" y="504347"/>
                </a:cubicBezTo>
                <a:cubicBezTo>
                  <a:pt x="3604896" y="731933"/>
                  <a:pt x="3591784" y="1317548"/>
                  <a:pt x="3811860" y="1682068"/>
                </a:cubicBezTo>
                <a:cubicBezTo>
                  <a:pt x="4454413" y="2741008"/>
                  <a:pt x="4084752" y="3706193"/>
                  <a:pt x="3167043" y="4278500"/>
                </a:cubicBezTo>
                <a:cubicBezTo>
                  <a:pt x="3009772" y="4376529"/>
                  <a:pt x="2817700" y="4417630"/>
                  <a:pt x="2640955" y="4485587"/>
                </a:cubicBezTo>
                <a:cubicBezTo>
                  <a:pt x="2250950" y="4603206"/>
                  <a:pt x="1866703" y="4642930"/>
                  <a:pt x="1495663" y="4435228"/>
                </a:cubicBezTo>
                <a:cubicBezTo>
                  <a:pt x="1259049" y="4302759"/>
                  <a:pt x="1121911" y="4090107"/>
                  <a:pt x="1020813" y="3838149"/>
                </a:cubicBezTo>
                <a:cubicBezTo>
                  <a:pt x="910679" y="3564211"/>
                  <a:pt x="784571" y="3292847"/>
                  <a:pt x="626404" y="3045292"/>
                </a:cubicBezTo>
                <a:cubicBezTo>
                  <a:pt x="516355" y="2873268"/>
                  <a:pt x="336073" y="2807363"/>
                  <a:pt x="147061" y="2765401"/>
                </a:cubicBezTo>
                <a:lnTo>
                  <a:pt x="0" y="27366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30147C-C8B1-B508-2DEB-91CA0401C06D}"/>
              </a:ext>
            </a:extLst>
          </p:cNvPr>
          <p:cNvSpPr>
            <a:spLocks noGrp="1"/>
          </p:cNvSpPr>
          <p:nvPr>
            <p:ph type="title"/>
          </p:nvPr>
        </p:nvSpPr>
        <p:spPr>
          <a:xfrm>
            <a:off x="609600" y="663960"/>
            <a:ext cx="4298417" cy="2539390"/>
          </a:xfrm>
        </p:spPr>
        <p:txBody>
          <a:bodyPr vert="horz" lIns="91440" tIns="45720" rIns="91440" bIns="45720" rtlCol="0" anchor="b">
            <a:normAutofit/>
          </a:bodyPr>
          <a:lstStyle/>
          <a:p>
            <a:pPr>
              <a:lnSpc>
                <a:spcPct val="90000"/>
              </a:lnSpc>
            </a:pPr>
            <a:r>
              <a:rPr lang="en-US" sz="3400"/>
              <a:t>Solution—what does Canon have to do with apologetics? Recall the Hebrew canon:</a:t>
            </a:r>
          </a:p>
        </p:txBody>
      </p:sp>
      <p:sp>
        <p:nvSpPr>
          <p:cNvPr id="4" name="Date Placeholder 3">
            <a:extLst>
              <a:ext uri="{FF2B5EF4-FFF2-40B4-BE49-F238E27FC236}">
                <a16:creationId xmlns:a16="http://schemas.microsoft.com/office/drawing/2014/main" id="{BBFAED9D-1BC6-4817-DE5D-F7299EECDA3D}"/>
              </a:ext>
            </a:extLst>
          </p:cNvPr>
          <p:cNvSpPr>
            <a:spLocks noGrp="1"/>
          </p:cNvSpPr>
          <p:nvPr>
            <p:ph type="dt" sz="half" idx="10"/>
          </p:nvPr>
        </p:nvSpPr>
        <p:spPr>
          <a:xfrm>
            <a:off x="609600" y="6356350"/>
            <a:ext cx="2743200" cy="365125"/>
          </a:xfrm>
        </p:spPr>
        <p:txBody>
          <a:bodyPr vert="horz" lIns="91440" tIns="45720" rIns="91440" bIns="45720" rtlCol="0" anchor="ctr">
            <a:normAutofit/>
          </a:bodyPr>
          <a:lstStyle/>
          <a:p>
            <a:pPr>
              <a:spcAft>
                <a:spcPts val="600"/>
              </a:spcAft>
            </a:pPr>
            <a:r>
              <a:rPr lang="en-US"/>
              <a:t>22-Aug-23</a:t>
            </a:r>
          </a:p>
        </p:txBody>
      </p:sp>
      <p:sp>
        <p:nvSpPr>
          <p:cNvPr id="5" name="Slide Number Placeholder 4">
            <a:extLst>
              <a:ext uri="{FF2B5EF4-FFF2-40B4-BE49-F238E27FC236}">
                <a16:creationId xmlns:a16="http://schemas.microsoft.com/office/drawing/2014/main" id="{0520EBFD-F132-BD4A-BC20-601B252AD63B}"/>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17</a:t>
            </a:fld>
            <a:endParaRPr lang="en-US"/>
          </a:p>
        </p:txBody>
      </p:sp>
      <p:graphicFrame>
        <p:nvGraphicFramePr>
          <p:cNvPr id="6" name="Content Placeholder 16">
            <a:extLst>
              <a:ext uri="{FF2B5EF4-FFF2-40B4-BE49-F238E27FC236}">
                <a16:creationId xmlns:a16="http://schemas.microsoft.com/office/drawing/2014/main" id="{D75614CF-0E75-F4D5-0023-5FAEBEE2E476}"/>
              </a:ext>
            </a:extLst>
          </p:cNvPr>
          <p:cNvGraphicFramePr>
            <a:graphicFrameLocks/>
          </p:cNvGraphicFramePr>
          <p:nvPr>
            <p:extLst>
              <p:ext uri="{D42A27DB-BD31-4B8C-83A1-F6EECF244321}">
                <p14:modId xmlns:p14="http://schemas.microsoft.com/office/powerpoint/2010/main" val="1131397961"/>
              </p:ext>
            </p:extLst>
          </p:nvPr>
        </p:nvGraphicFramePr>
        <p:xfrm>
          <a:off x="6560082" y="724221"/>
          <a:ext cx="5022319" cy="5582783"/>
        </p:xfrm>
        <a:graphic>
          <a:graphicData uri="http://schemas.openxmlformats.org/drawingml/2006/table">
            <a:tbl>
              <a:tblPr firstRow="1" bandRow="1">
                <a:tableStyleId>{8EC20E35-A176-4012-BC5E-935CFFF8708E}</a:tableStyleId>
              </a:tblPr>
              <a:tblGrid>
                <a:gridCol w="1673944">
                  <a:extLst>
                    <a:ext uri="{9D8B030D-6E8A-4147-A177-3AD203B41FA5}">
                      <a16:colId xmlns:a16="http://schemas.microsoft.com/office/drawing/2014/main" val="4070720592"/>
                    </a:ext>
                  </a:extLst>
                </a:gridCol>
                <a:gridCol w="1673944">
                  <a:extLst>
                    <a:ext uri="{9D8B030D-6E8A-4147-A177-3AD203B41FA5}">
                      <a16:colId xmlns:a16="http://schemas.microsoft.com/office/drawing/2014/main" val="3909320935"/>
                    </a:ext>
                  </a:extLst>
                </a:gridCol>
                <a:gridCol w="1674431">
                  <a:extLst>
                    <a:ext uri="{9D8B030D-6E8A-4147-A177-3AD203B41FA5}">
                      <a16:colId xmlns:a16="http://schemas.microsoft.com/office/drawing/2014/main" val="36736738"/>
                    </a:ext>
                  </a:extLst>
                </a:gridCol>
              </a:tblGrid>
              <a:tr h="212461">
                <a:tc gridSpan="3">
                  <a:txBody>
                    <a:bodyPr/>
                    <a:lstStyle/>
                    <a:p>
                      <a:pPr marL="0" marR="0" algn="ctr">
                        <a:lnSpc>
                          <a:spcPct val="107000"/>
                        </a:lnSpc>
                        <a:spcBef>
                          <a:spcPts val="0"/>
                        </a:spcBef>
                        <a:spcAft>
                          <a:spcPts val="800"/>
                        </a:spcAft>
                      </a:pPr>
                      <a:r>
                        <a:rPr lang="en-US" sz="1200" b="1">
                          <a:effectLst/>
                        </a:rPr>
                        <a:t>THE HEBREW OLD TESTAMENT ARRANGEMENT</a:t>
                      </a:r>
                      <a:endParaRPr lang="en-US" sz="1200" b="1">
                        <a:effectLst/>
                        <a:latin typeface="Open Sans" panose="020B060603050402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018039323"/>
                  </a:ext>
                </a:extLst>
              </a:tr>
              <a:tr h="888656">
                <a:tc>
                  <a:txBody>
                    <a:bodyPr/>
                    <a:lstStyle/>
                    <a:p>
                      <a:pPr marL="0" marR="0" algn="just">
                        <a:lnSpc>
                          <a:spcPct val="107000"/>
                        </a:lnSpc>
                        <a:spcBef>
                          <a:spcPts val="0"/>
                        </a:spcBef>
                        <a:spcAft>
                          <a:spcPts val="800"/>
                        </a:spcAft>
                      </a:pPr>
                      <a:r>
                        <a:rPr lang="en-US" sz="1200">
                          <a:effectLst/>
                        </a:rPr>
                        <a:t>The Law</a:t>
                      </a:r>
                      <a:endParaRPr lang="en-CA" sz="2000">
                        <a:effectLst/>
                      </a:endParaRPr>
                    </a:p>
                    <a:p>
                      <a:pPr marL="0" marR="0" algn="just">
                        <a:lnSpc>
                          <a:spcPct val="107000"/>
                        </a:lnSpc>
                        <a:spcBef>
                          <a:spcPts val="0"/>
                        </a:spcBef>
                        <a:spcAft>
                          <a:spcPts val="800"/>
                        </a:spcAft>
                      </a:pPr>
                      <a:r>
                        <a:rPr lang="en-US" sz="1200">
                          <a:effectLst/>
                        </a:rPr>
                        <a:t>(Torah)</a:t>
                      </a:r>
                      <a:endParaRPr lang="en-CA" sz="2000">
                        <a:effectLst/>
                      </a:endParaRPr>
                    </a:p>
                    <a:p>
                      <a:pPr marL="0" marR="0" algn="just">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gn="just">
                        <a:lnSpc>
                          <a:spcPct val="107000"/>
                        </a:lnSpc>
                        <a:spcBef>
                          <a:spcPts val="0"/>
                        </a:spcBef>
                        <a:spcAft>
                          <a:spcPts val="800"/>
                        </a:spcAft>
                      </a:pPr>
                      <a:r>
                        <a:rPr lang="en-US" sz="1200">
                          <a:effectLst/>
                        </a:rPr>
                        <a:t>The Prophets</a:t>
                      </a:r>
                      <a:endParaRPr lang="en-CA" sz="2000">
                        <a:effectLst/>
                      </a:endParaRPr>
                    </a:p>
                    <a:p>
                      <a:pPr marL="0" marR="0" algn="just">
                        <a:lnSpc>
                          <a:spcPct val="107000"/>
                        </a:lnSpc>
                        <a:spcBef>
                          <a:spcPts val="0"/>
                        </a:spcBef>
                        <a:spcAft>
                          <a:spcPts val="800"/>
                        </a:spcAft>
                      </a:pPr>
                      <a:r>
                        <a:rPr lang="en-US" sz="1200">
                          <a:effectLst/>
                        </a:rPr>
                        <a:t>(Nevi’im)</a:t>
                      </a:r>
                      <a:endParaRPr lang="en-CA" sz="2000">
                        <a:effectLst/>
                      </a:endParaRPr>
                    </a:p>
                    <a:p>
                      <a:pPr marL="0" marR="0" algn="just">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gn="just">
                        <a:lnSpc>
                          <a:spcPct val="107000"/>
                        </a:lnSpc>
                        <a:spcBef>
                          <a:spcPts val="0"/>
                        </a:spcBef>
                        <a:spcAft>
                          <a:spcPts val="800"/>
                        </a:spcAft>
                      </a:pPr>
                      <a:r>
                        <a:rPr lang="en-US" sz="1200">
                          <a:effectLst/>
                        </a:rPr>
                        <a:t>The Writings</a:t>
                      </a:r>
                      <a:endParaRPr lang="en-CA" sz="2000">
                        <a:effectLst/>
                      </a:endParaRPr>
                    </a:p>
                    <a:p>
                      <a:pPr marL="0" marR="0" algn="just">
                        <a:lnSpc>
                          <a:spcPct val="107000"/>
                        </a:lnSpc>
                        <a:spcBef>
                          <a:spcPts val="0"/>
                        </a:spcBef>
                        <a:spcAft>
                          <a:spcPts val="800"/>
                        </a:spcAft>
                      </a:pPr>
                      <a:r>
                        <a:rPr lang="en-US" sz="1200">
                          <a:effectLst/>
                        </a:rPr>
                        <a:t>(Kethuvim)</a:t>
                      </a:r>
                      <a:endParaRPr lang="en-CA" sz="2000">
                        <a:effectLst/>
                      </a:endParaRPr>
                    </a:p>
                    <a:p>
                      <a:pPr marL="0" marR="0" algn="just">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200675749"/>
                  </a:ext>
                </a:extLst>
              </a:tr>
              <a:tr h="4203169">
                <a:tc>
                  <a:txBody>
                    <a:bodyPr/>
                    <a:lstStyle/>
                    <a:p>
                      <a:pPr marL="0" marR="0" algn="just">
                        <a:lnSpc>
                          <a:spcPct val="107000"/>
                        </a:lnSpc>
                        <a:spcBef>
                          <a:spcPts val="0"/>
                        </a:spcBef>
                        <a:spcAft>
                          <a:spcPts val="800"/>
                        </a:spcAft>
                      </a:pPr>
                      <a:r>
                        <a:rPr lang="en-US" sz="1200">
                          <a:effectLst/>
                        </a:rPr>
                        <a:t>1. Genesis</a:t>
                      </a:r>
                      <a:endParaRPr lang="en-CA" sz="2000">
                        <a:effectLst/>
                      </a:endParaRPr>
                    </a:p>
                    <a:p>
                      <a:pPr marL="0" marR="0" algn="just">
                        <a:lnSpc>
                          <a:spcPct val="107000"/>
                        </a:lnSpc>
                        <a:spcBef>
                          <a:spcPts val="0"/>
                        </a:spcBef>
                        <a:spcAft>
                          <a:spcPts val="800"/>
                        </a:spcAft>
                      </a:pPr>
                      <a:r>
                        <a:rPr lang="en-US" sz="1200">
                          <a:effectLst/>
                        </a:rPr>
                        <a:t>2. Exodus</a:t>
                      </a:r>
                      <a:endParaRPr lang="en-CA" sz="2000">
                        <a:effectLst/>
                      </a:endParaRPr>
                    </a:p>
                    <a:p>
                      <a:pPr marL="0" marR="0" algn="just">
                        <a:lnSpc>
                          <a:spcPct val="107000"/>
                        </a:lnSpc>
                        <a:spcBef>
                          <a:spcPts val="0"/>
                        </a:spcBef>
                        <a:spcAft>
                          <a:spcPts val="800"/>
                        </a:spcAft>
                      </a:pPr>
                      <a:r>
                        <a:rPr lang="en-US" sz="1200">
                          <a:effectLst/>
                        </a:rPr>
                        <a:t>3. Leviticus</a:t>
                      </a:r>
                      <a:endParaRPr lang="en-CA" sz="2000">
                        <a:effectLst/>
                      </a:endParaRPr>
                    </a:p>
                    <a:p>
                      <a:pPr marL="0" marR="0" algn="just">
                        <a:lnSpc>
                          <a:spcPct val="107000"/>
                        </a:lnSpc>
                        <a:spcBef>
                          <a:spcPts val="0"/>
                        </a:spcBef>
                        <a:spcAft>
                          <a:spcPts val="800"/>
                        </a:spcAft>
                      </a:pPr>
                      <a:r>
                        <a:rPr lang="en-US" sz="1200">
                          <a:effectLst/>
                        </a:rPr>
                        <a:t>4. Numbers</a:t>
                      </a:r>
                      <a:endParaRPr lang="en-CA" sz="2000">
                        <a:effectLst/>
                      </a:endParaRPr>
                    </a:p>
                    <a:p>
                      <a:pPr marL="0" marR="0" algn="just">
                        <a:lnSpc>
                          <a:spcPct val="107000"/>
                        </a:lnSpc>
                        <a:spcBef>
                          <a:spcPts val="0"/>
                        </a:spcBef>
                        <a:spcAft>
                          <a:spcPts val="800"/>
                        </a:spcAft>
                      </a:pPr>
                      <a:r>
                        <a:rPr lang="en-US" sz="1200">
                          <a:effectLst/>
                        </a:rPr>
                        <a:t>5. Deuteronomy</a:t>
                      </a:r>
                      <a:endParaRPr lang="en-CA" sz="2000">
                        <a:effectLst/>
                      </a:endParaRPr>
                    </a:p>
                    <a:p>
                      <a:pPr marL="0" marR="0" algn="just">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gn="just">
                        <a:lnSpc>
                          <a:spcPct val="107000"/>
                        </a:lnSpc>
                        <a:spcBef>
                          <a:spcPts val="0"/>
                        </a:spcBef>
                        <a:spcAft>
                          <a:spcPts val="800"/>
                        </a:spcAft>
                      </a:pPr>
                      <a:r>
                        <a:rPr lang="en-US" sz="1200">
                          <a:effectLst/>
                        </a:rPr>
                        <a:t>A. Former Prophets</a:t>
                      </a:r>
                      <a:endParaRPr lang="en-CA" sz="2000">
                        <a:effectLst/>
                      </a:endParaRPr>
                    </a:p>
                    <a:p>
                      <a:pPr marL="228600" marR="0" algn="just">
                        <a:lnSpc>
                          <a:spcPct val="107000"/>
                        </a:lnSpc>
                        <a:spcBef>
                          <a:spcPts val="0"/>
                        </a:spcBef>
                        <a:spcAft>
                          <a:spcPts val="800"/>
                        </a:spcAft>
                      </a:pPr>
                      <a:r>
                        <a:rPr lang="en-US" sz="1200">
                          <a:effectLst/>
                        </a:rPr>
                        <a:t>1. Joshua</a:t>
                      </a:r>
                      <a:endParaRPr lang="en-CA" sz="2000">
                        <a:effectLst/>
                      </a:endParaRPr>
                    </a:p>
                    <a:p>
                      <a:pPr marL="228600" marR="0" algn="just">
                        <a:lnSpc>
                          <a:spcPct val="107000"/>
                        </a:lnSpc>
                        <a:spcBef>
                          <a:spcPts val="0"/>
                        </a:spcBef>
                        <a:spcAft>
                          <a:spcPts val="800"/>
                        </a:spcAft>
                      </a:pPr>
                      <a:r>
                        <a:rPr lang="en-US" sz="1200">
                          <a:effectLst/>
                        </a:rPr>
                        <a:t>2. Judges</a:t>
                      </a:r>
                      <a:endParaRPr lang="en-CA" sz="2000">
                        <a:effectLst/>
                      </a:endParaRPr>
                    </a:p>
                    <a:p>
                      <a:pPr marL="228600" marR="0" algn="just">
                        <a:lnSpc>
                          <a:spcPct val="107000"/>
                        </a:lnSpc>
                        <a:spcBef>
                          <a:spcPts val="0"/>
                        </a:spcBef>
                        <a:spcAft>
                          <a:spcPts val="800"/>
                        </a:spcAft>
                      </a:pPr>
                      <a:r>
                        <a:rPr lang="en-US" sz="1200">
                          <a:effectLst/>
                        </a:rPr>
                        <a:t>3. Samuel</a:t>
                      </a:r>
                      <a:endParaRPr lang="en-CA" sz="2000">
                        <a:effectLst/>
                      </a:endParaRPr>
                    </a:p>
                    <a:p>
                      <a:pPr marL="228600" marR="0" algn="just">
                        <a:lnSpc>
                          <a:spcPct val="107000"/>
                        </a:lnSpc>
                        <a:spcBef>
                          <a:spcPts val="0"/>
                        </a:spcBef>
                        <a:spcAft>
                          <a:spcPts val="800"/>
                        </a:spcAft>
                      </a:pPr>
                      <a:r>
                        <a:rPr lang="en-US" sz="1200">
                          <a:effectLst/>
                        </a:rPr>
                        <a:t>4. Kings</a:t>
                      </a:r>
                      <a:endParaRPr lang="en-CA" sz="2000">
                        <a:effectLst/>
                      </a:endParaRPr>
                    </a:p>
                    <a:p>
                      <a:pPr marL="0" marR="0" algn="just">
                        <a:lnSpc>
                          <a:spcPct val="107000"/>
                        </a:lnSpc>
                        <a:spcBef>
                          <a:spcPts val="0"/>
                        </a:spcBef>
                        <a:spcAft>
                          <a:spcPts val="800"/>
                        </a:spcAft>
                      </a:pPr>
                      <a:r>
                        <a:rPr lang="en-US" sz="1200">
                          <a:effectLst/>
                        </a:rPr>
                        <a:t>B. Latter Prophets</a:t>
                      </a:r>
                      <a:endParaRPr lang="en-CA" sz="2000">
                        <a:effectLst/>
                      </a:endParaRPr>
                    </a:p>
                    <a:p>
                      <a:pPr marL="228600" marR="0" algn="just">
                        <a:lnSpc>
                          <a:spcPct val="107000"/>
                        </a:lnSpc>
                        <a:spcBef>
                          <a:spcPts val="0"/>
                        </a:spcBef>
                        <a:spcAft>
                          <a:spcPts val="800"/>
                        </a:spcAft>
                      </a:pPr>
                      <a:r>
                        <a:rPr lang="en-US" sz="1200">
                          <a:effectLst/>
                        </a:rPr>
                        <a:t>1. Isaiah</a:t>
                      </a:r>
                      <a:endParaRPr lang="en-CA" sz="2000">
                        <a:effectLst/>
                      </a:endParaRPr>
                    </a:p>
                    <a:p>
                      <a:pPr marL="228600" marR="0" algn="just">
                        <a:lnSpc>
                          <a:spcPct val="107000"/>
                        </a:lnSpc>
                        <a:spcBef>
                          <a:spcPts val="0"/>
                        </a:spcBef>
                        <a:spcAft>
                          <a:spcPts val="800"/>
                        </a:spcAft>
                      </a:pPr>
                      <a:r>
                        <a:rPr lang="en-US" sz="1200">
                          <a:effectLst/>
                        </a:rPr>
                        <a:t>2. Jeremiah</a:t>
                      </a:r>
                      <a:endParaRPr lang="en-CA" sz="2000">
                        <a:effectLst/>
                      </a:endParaRPr>
                    </a:p>
                    <a:p>
                      <a:pPr marL="228600" marR="0" algn="just">
                        <a:lnSpc>
                          <a:spcPct val="107000"/>
                        </a:lnSpc>
                        <a:spcBef>
                          <a:spcPts val="0"/>
                        </a:spcBef>
                        <a:spcAft>
                          <a:spcPts val="800"/>
                        </a:spcAft>
                      </a:pPr>
                      <a:r>
                        <a:rPr lang="en-US" sz="1200">
                          <a:effectLst/>
                        </a:rPr>
                        <a:t>3. Ezekiel</a:t>
                      </a:r>
                      <a:endParaRPr lang="en-CA" sz="2000">
                        <a:effectLst/>
                      </a:endParaRPr>
                    </a:p>
                    <a:p>
                      <a:pPr marL="228600" marR="0" algn="just">
                        <a:lnSpc>
                          <a:spcPct val="107000"/>
                        </a:lnSpc>
                        <a:spcBef>
                          <a:spcPts val="0"/>
                        </a:spcBef>
                        <a:spcAft>
                          <a:spcPts val="800"/>
                        </a:spcAft>
                      </a:pPr>
                      <a:r>
                        <a:rPr lang="en-US" sz="1200">
                          <a:effectLst/>
                        </a:rPr>
                        <a:t>4. The Twelve</a:t>
                      </a:r>
                      <a:endParaRPr lang="en-CA" sz="2000">
                        <a:effectLst/>
                      </a:endParaRPr>
                    </a:p>
                    <a:p>
                      <a:pPr marL="228600" marR="0" algn="just">
                        <a:lnSpc>
                          <a:spcPct val="107000"/>
                        </a:lnSpc>
                        <a:spcBef>
                          <a:spcPts val="0"/>
                        </a:spcBef>
                        <a:spcAft>
                          <a:spcPts val="800"/>
                        </a:spcAft>
                      </a:pPr>
                      <a:r>
                        <a:rPr lang="en-CA" sz="2000">
                          <a:effectLst/>
                        </a:rPr>
                        <a:t> </a:t>
                      </a:r>
                      <a:endParaRPr lang="en-CA" sz="2000">
                        <a:effectLst/>
                        <a:latin typeface="Times New Roman" panose="02020603050405020304" pitchFamily="18" charset="0"/>
                        <a:ea typeface="Calibri" panose="020F0502020204030204" pitchFamily="34" charset="0"/>
                      </a:endParaRPr>
                    </a:p>
                  </a:txBody>
                  <a:tcPr marL="0" marR="0" marT="0" marB="0"/>
                </a:tc>
                <a:tc>
                  <a:txBody>
                    <a:bodyPr/>
                    <a:lstStyle/>
                    <a:p>
                      <a:pPr marL="0" marR="0" algn="just">
                        <a:lnSpc>
                          <a:spcPct val="107000"/>
                        </a:lnSpc>
                        <a:spcBef>
                          <a:spcPts val="0"/>
                        </a:spcBef>
                        <a:spcAft>
                          <a:spcPts val="800"/>
                        </a:spcAft>
                      </a:pPr>
                      <a:r>
                        <a:rPr lang="en-US" sz="1200" dirty="0">
                          <a:effectLst/>
                        </a:rPr>
                        <a:t>A. Poetical Books</a:t>
                      </a:r>
                      <a:endParaRPr lang="en-CA" sz="2000" dirty="0">
                        <a:effectLst/>
                      </a:endParaRPr>
                    </a:p>
                    <a:p>
                      <a:pPr marL="228600" marR="0" algn="just">
                        <a:lnSpc>
                          <a:spcPct val="107000"/>
                        </a:lnSpc>
                        <a:spcBef>
                          <a:spcPts val="0"/>
                        </a:spcBef>
                        <a:spcAft>
                          <a:spcPts val="800"/>
                        </a:spcAft>
                      </a:pPr>
                      <a:r>
                        <a:rPr lang="en-US" sz="1200" dirty="0">
                          <a:effectLst/>
                        </a:rPr>
                        <a:t>1. Psalms</a:t>
                      </a:r>
                      <a:endParaRPr lang="en-CA" sz="2000" dirty="0">
                        <a:effectLst/>
                      </a:endParaRPr>
                    </a:p>
                    <a:p>
                      <a:pPr marL="228600" marR="0" algn="just">
                        <a:lnSpc>
                          <a:spcPct val="107000"/>
                        </a:lnSpc>
                        <a:spcBef>
                          <a:spcPts val="0"/>
                        </a:spcBef>
                        <a:spcAft>
                          <a:spcPts val="800"/>
                        </a:spcAft>
                      </a:pPr>
                      <a:r>
                        <a:rPr lang="en-US" sz="1200" dirty="0">
                          <a:effectLst/>
                        </a:rPr>
                        <a:t>2. Job</a:t>
                      </a:r>
                      <a:endParaRPr lang="en-CA" sz="2000" dirty="0">
                        <a:effectLst/>
                      </a:endParaRPr>
                    </a:p>
                    <a:p>
                      <a:pPr marL="228600" marR="0" algn="just">
                        <a:lnSpc>
                          <a:spcPct val="107000"/>
                        </a:lnSpc>
                        <a:spcBef>
                          <a:spcPts val="0"/>
                        </a:spcBef>
                        <a:spcAft>
                          <a:spcPts val="800"/>
                        </a:spcAft>
                      </a:pPr>
                      <a:r>
                        <a:rPr lang="en-US" sz="1200" dirty="0">
                          <a:effectLst/>
                        </a:rPr>
                        <a:t>3. Proverbs</a:t>
                      </a:r>
                      <a:endParaRPr lang="en-CA" sz="2000" dirty="0">
                        <a:effectLst/>
                      </a:endParaRPr>
                    </a:p>
                    <a:p>
                      <a:pPr marL="0" marR="0" algn="just">
                        <a:lnSpc>
                          <a:spcPct val="107000"/>
                        </a:lnSpc>
                        <a:spcBef>
                          <a:spcPts val="0"/>
                        </a:spcBef>
                        <a:spcAft>
                          <a:spcPts val="800"/>
                        </a:spcAft>
                      </a:pPr>
                      <a:r>
                        <a:rPr lang="en-US" sz="1200" dirty="0">
                          <a:effectLst/>
                        </a:rPr>
                        <a:t>B. Five Rolls (</a:t>
                      </a:r>
                      <a:r>
                        <a:rPr lang="en-US" sz="1200" dirty="0" err="1">
                          <a:effectLst/>
                        </a:rPr>
                        <a:t>Megilloth</a:t>
                      </a:r>
                      <a:r>
                        <a:rPr lang="en-US" sz="1200" dirty="0">
                          <a:effectLst/>
                        </a:rPr>
                        <a:t>)</a:t>
                      </a:r>
                      <a:endParaRPr lang="en-CA" sz="2000" dirty="0">
                        <a:effectLst/>
                      </a:endParaRPr>
                    </a:p>
                    <a:p>
                      <a:pPr marL="228600" marR="0" algn="just">
                        <a:lnSpc>
                          <a:spcPct val="107000"/>
                        </a:lnSpc>
                        <a:spcBef>
                          <a:spcPts val="0"/>
                        </a:spcBef>
                        <a:spcAft>
                          <a:spcPts val="800"/>
                        </a:spcAft>
                      </a:pPr>
                      <a:r>
                        <a:rPr lang="en-US" sz="1200" dirty="0">
                          <a:effectLst/>
                        </a:rPr>
                        <a:t>1. Ruth</a:t>
                      </a:r>
                      <a:endParaRPr lang="en-CA" sz="2000" dirty="0">
                        <a:effectLst/>
                      </a:endParaRPr>
                    </a:p>
                    <a:p>
                      <a:pPr marL="228600" marR="0" algn="just">
                        <a:lnSpc>
                          <a:spcPct val="107000"/>
                        </a:lnSpc>
                        <a:spcBef>
                          <a:spcPts val="0"/>
                        </a:spcBef>
                        <a:spcAft>
                          <a:spcPts val="800"/>
                        </a:spcAft>
                      </a:pPr>
                      <a:r>
                        <a:rPr lang="en-US" sz="1200" dirty="0">
                          <a:effectLst/>
                        </a:rPr>
                        <a:t>2. Song of Songs</a:t>
                      </a:r>
                      <a:endParaRPr lang="en-CA" sz="2000" dirty="0">
                        <a:effectLst/>
                      </a:endParaRPr>
                    </a:p>
                    <a:p>
                      <a:pPr marL="228600" marR="0" algn="just">
                        <a:lnSpc>
                          <a:spcPct val="107000"/>
                        </a:lnSpc>
                        <a:spcBef>
                          <a:spcPts val="0"/>
                        </a:spcBef>
                        <a:spcAft>
                          <a:spcPts val="800"/>
                        </a:spcAft>
                      </a:pPr>
                      <a:r>
                        <a:rPr lang="en-US" sz="1200" dirty="0">
                          <a:effectLst/>
                        </a:rPr>
                        <a:t>3. Ecclesiastes</a:t>
                      </a:r>
                      <a:endParaRPr lang="en-CA" sz="2000" dirty="0">
                        <a:effectLst/>
                      </a:endParaRPr>
                    </a:p>
                    <a:p>
                      <a:pPr marL="228600" marR="0" algn="just">
                        <a:lnSpc>
                          <a:spcPct val="107000"/>
                        </a:lnSpc>
                        <a:spcBef>
                          <a:spcPts val="0"/>
                        </a:spcBef>
                        <a:spcAft>
                          <a:spcPts val="800"/>
                        </a:spcAft>
                      </a:pPr>
                      <a:r>
                        <a:rPr lang="en-US" sz="1200" dirty="0">
                          <a:effectLst/>
                        </a:rPr>
                        <a:t>4. Lamentations</a:t>
                      </a:r>
                      <a:endParaRPr lang="en-CA" sz="2000" dirty="0">
                        <a:effectLst/>
                      </a:endParaRPr>
                    </a:p>
                    <a:p>
                      <a:pPr marL="228600" marR="0" algn="just">
                        <a:lnSpc>
                          <a:spcPct val="107000"/>
                        </a:lnSpc>
                        <a:spcBef>
                          <a:spcPts val="0"/>
                        </a:spcBef>
                        <a:spcAft>
                          <a:spcPts val="800"/>
                        </a:spcAft>
                      </a:pPr>
                      <a:r>
                        <a:rPr lang="en-US" sz="1200" dirty="0">
                          <a:effectLst/>
                        </a:rPr>
                        <a:t>5. Esther</a:t>
                      </a:r>
                      <a:endParaRPr lang="en-CA" sz="2000" dirty="0">
                        <a:effectLst/>
                      </a:endParaRPr>
                    </a:p>
                    <a:p>
                      <a:pPr marL="0" marR="0" algn="just">
                        <a:lnSpc>
                          <a:spcPct val="107000"/>
                        </a:lnSpc>
                        <a:spcBef>
                          <a:spcPts val="0"/>
                        </a:spcBef>
                        <a:spcAft>
                          <a:spcPts val="800"/>
                        </a:spcAft>
                      </a:pPr>
                      <a:r>
                        <a:rPr lang="en-US" sz="1200" dirty="0">
                          <a:effectLst/>
                        </a:rPr>
                        <a:t>C. Historical Books</a:t>
                      </a:r>
                      <a:endParaRPr lang="en-CA" sz="2000" dirty="0">
                        <a:effectLst/>
                      </a:endParaRPr>
                    </a:p>
                    <a:p>
                      <a:pPr marL="228600" marR="0" algn="just">
                        <a:lnSpc>
                          <a:spcPct val="107000"/>
                        </a:lnSpc>
                        <a:spcBef>
                          <a:spcPts val="0"/>
                        </a:spcBef>
                        <a:spcAft>
                          <a:spcPts val="800"/>
                        </a:spcAft>
                      </a:pPr>
                      <a:r>
                        <a:rPr lang="en-US" sz="1200" dirty="0">
                          <a:effectLst/>
                        </a:rPr>
                        <a:t>1. Daniel</a:t>
                      </a:r>
                      <a:endParaRPr lang="en-CA" sz="2000" dirty="0">
                        <a:effectLst/>
                      </a:endParaRPr>
                    </a:p>
                    <a:p>
                      <a:pPr marL="228600" marR="0" algn="just">
                        <a:lnSpc>
                          <a:spcPct val="107000"/>
                        </a:lnSpc>
                        <a:spcBef>
                          <a:spcPts val="0"/>
                        </a:spcBef>
                        <a:spcAft>
                          <a:spcPts val="800"/>
                        </a:spcAft>
                      </a:pPr>
                      <a:r>
                        <a:rPr lang="en-US" sz="1200" dirty="0">
                          <a:effectLst/>
                        </a:rPr>
                        <a:t>2. Ezra-Nehemiah</a:t>
                      </a:r>
                      <a:endParaRPr lang="en-CA" sz="2000" dirty="0">
                        <a:effectLst/>
                      </a:endParaRPr>
                    </a:p>
                    <a:p>
                      <a:pPr marL="228600" marR="0" algn="just">
                        <a:lnSpc>
                          <a:spcPct val="107000"/>
                        </a:lnSpc>
                        <a:spcBef>
                          <a:spcPts val="0"/>
                        </a:spcBef>
                        <a:spcAft>
                          <a:spcPts val="800"/>
                        </a:spcAft>
                      </a:pPr>
                      <a:r>
                        <a:rPr lang="en-US" sz="1200" dirty="0">
                          <a:effectLst/>
                        </a:rPr>
                        <a:t>3. </a:t>
                      </a:r>
                      <a:r>
                        <a:rPr lang="en-US" sz="1200" b="1" dirty="0">
                          <a:solidFill>
                            <a:srgbClr val="FF0000"/>
                          </a:solidFill>
                          <a:effectLst/>
                        </a:rPr>
                        <a:t>Chronicles</a:t>
                      </a:r>
                      <a:endParaRPr lang="en-CA" sz="2000" b="1" dirty="0">
                        <a:solidFill>
                          <a:srgbClr val="FF0000"/>
                        </a:solidFill>
                        <a:effectLst/>
                      </a:endParaRPr>
                    </a:p>
                    <a:p>
                      <a:pPr marL="228600" marR="0" algn="just">
                        <a:lnSpc>
                          <a:spcPct val="107000"/>
                        </a:lnSpc>
                        <a:spcBef>
                          <a:spcPts val="0"/>
                        </a:spcBef>
                        <a:spcAft>
                          <a:spcPts val="800"/>
                        </a:spcAft>
                      </a:pPr>
                      <a:r>
                        <a:rPr lang="en-CA" sz="2000" dirty="0">
                          <a:effectLst/>
                        </a:rPr>
                        <a:t> </a:t>
                      </a:r>
                      <a:endParaRPr lang="en-CA"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594157559"/>
                  </a:ext>
                </a:extLst>
              </a:tr>
            </a:tbl>
          </a:graphicData>
        </a:graphic>
      </p:graphicFrame>
    </p:spTree>
    <p:extLst>
      <p:ext uri="{BB962C8B-B14F-4D97-AF65-F5344CB8AC3E}">
        <p14:creationId xmlns:p14="http://schemas.microsoft.com/office/powerpoint/2010/main" val="425371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DF0ADB-6909-2D2C-7A09-903344EC1513}"/>
              </a:ext>
            </a:extLst>
          </p:cNvPr>
          <p:cNvSpPr>
            <a:spLocks noGrp="1"/>
          </p:cNvSpPr>
          <p:nvPr>
            <p:ph type="title"/>
          </p:nvPr>
        </p:nvSpPr>
        <p:spPr/>
        <p:txBody>
          <a:bodyPr/>
          <a:lstStyle/>
          <a:p>
            <a:r>
              <a:rPr lang="en-CA" dirty="0"/>
              <a:t>Terminology</a:t>
            </a:r>
          </a:p>
        </p:txBody>
      </p:sp>
      <p:sp>
        <p:nvSpPr>
          <p:cNvPr id="7" name="Text Placeholder 6">
            <a:extLst>
              <a:ext uri="{FF2B5EF4-FFF2-40B4-BE49-F238E27FC236}">
                <a16:creationId xmlns:a16="http://schemas.microsoft.com/office/drawing/2014/main" id="{023E344A-1BF2-49F1-9ED1-2782E7AF3C84}"/>
              </a:ext>
            </a:extLst>
          </p:cNvPr>
          <p:cNvSpPr>
            <a:spLocks noGrp="1"/>
          </p:cNvSpPr>
          <p:nvPr>
            <p:ph type="body" idx="1"/>
          </p:nvPr>
        </p:nvSpPr>
        <p:spPr/>
        <p:txBody>
          <a:bodyPr/>
          <a:lstStyle/>
          <a:p>
            <a:r>
              <a:rPr lang="en-CA" dirty="0"/>
              <a:t>Word of the day: Canon (not cannon).</a:t>
            </a:r>
          </a:p>
        </p:txBody>
      </p:sp>
      <p:sp>
        <p:nvSpPr>
          <p:cNvPr id="8" name="Date Placeholder 7">
            <a:extLst>
              <a:ext uri="{FF2B5EF4-FFF2-40B4-BE49-F238E27FC236}">
                <a16:creationId xmlns:a16="http://schemas.microsoft.com/office/drawing/2014/main" id="{E34F1E65-B67D-DC35-D72B-20A20ED425FB}"/>
              </a:ext>
            </a:extLst>
          </p:cNvPr>
          <p:cNvSpPr>
            <a:spLocks noGrp="1"/>
          </p:cNvSpPr>
          <p:nvPr>
            <p:ph type="dt" sz="half" idx="10"/>
          </p:nvPr>
        </p:nvSpPr>
        <p:spPr/>
        <p:txBody>
          <a:bodyPr/>
          <a:lstStyle/>
          <a:p>
            <a:r>
              <a:rPr lang="en-US"/>
              <a:t>22-Aug-23</a:t>
            </a:r>
          </a:p>
        </p:txBody>
      </p:sp>
      <p:sp>
        <p:nvSpPr>
          <p:cNvPr id="9" name="Slide Number Placeholder 8">
            <a:extLst>
              <a:ext uri="{FF2B5EF4-FFF2-40B4-BE49-F238E27FC236}">
                <a16:creationId xmlns:a16="http://schemas.microsoft.com/office/drawing/2014/main" id="{5CD15C40-A8C2-98E6-6608-0BD5A20B9EF4}"/>
              </a:ext>
            </a:extLst>
          </p:cNvPr>
          <p:cNvSpPr>
            <a:spLocks noGrp="1"/>
          </p:cNvSpPr>
          <p:nvPr>
            <p:ph type="sldNum" sz="quarter" idx="12"/>
          </p:nvPr>
        </p:nvSpPr>
        <p:spPr/>
        <p:txBody>
          <a:bodyPr/>
          <a:lstStyle/>
          <a:p>
            <a:fld id="{1F646F3F-274D-499B-ABBE-824EB4ABDC3D}" type="slidenum">
              <a:rPr lang="en-US" smtClean="0"/>
              <a:t>2</a:t>
            </a:fld>
            <a:endParaRPr lang="en-US"/>
          </a:p>
        </p:txBody>
      </p:sp>
    </p:spTree>
    <p:extLst>
      <p:ext uri="{BB962C8B-B14F-4D97-AF65-F5344CB8AC3E}">
        <p14:creationId xmlns:p14="http://schemas.microsoft.com/office/powerpoint/2010/main" val="26961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Title 5">
            <a:extLst>
              <a:ext uri="{FF2B5EF4-FFF2-40B4-BE49-F238E27FC236}">
                <a16:creationId xmlns:a16="http://schemas.microsoft.com/office/drawing/2014/main" id="{220A95E6-5EC6-2C60-7277-23BBE56EDDB2}"/>
              </a:ext>
            </a:extLst>
          </p:cNvPr>
          <p:cNvSpPr>
            <a:spLocks noGrp="1"/>
          </p:cNvSpPr>
          <p:nvPr>
            <p:ph type="title"/>
          </p:nvPr>
        </p:nvSpPr>
        <p:spPr>
          <a:xfrm>
            <a:off x="6433074" y="552782"/>
            <a:ext cx="5149326" cy="1643663"/>
          </a:xfrm>
        </p:spPr>
        <p:txBody>
          <a:bodyPr>
            <a:normAutofit/>
          </a:bodyPr>
          <a:lstStyle/>
          <a:p>
            <a:r>
              <a:rPr lang="en-CA" dirty="0"/>
              <a:t>Know the Basics</a:t>
            </a:r>
          </a:p>
        </p:txBody>
      </p:sp>
      <p:pic>
        <p:nvPicPr>
          <p:cNvPr id="9" name="Picture 8" descr="Closeup of hands holding an open book">
            <a:extLst>
              <a:ext uri="{FF2B5EF4-FFF2-40B4-BE49-F238E27FC236}">
                <a16:creationId xmlns:a16="http://schemas.microsoft.com/office/drawing/2014/main" id="{1AEBA5CA-C69C-7334-473E-D0168ED3517C}"/>
              </a:ext>
            </a:extLst>
          </p:cNvPr>
          <p:cNvPicPr>
            <a:picLocks noChangeAspect="1"/>
          </p:cNvPicPr>
          <p:nvPr/>
        </p:nvPicPr>
        <p:blipFill rotWithShape="1">
          <a:blip r:embed="rId2"/>
          <a:srcRect l="9540" r="16046" b="-2"/>
          <a:stretch/>
        </p:blipFill>
        <p:spPr>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7" name="Content Placeholder 6">
            <a:extLst>
              <a:ext uri="{FF2B5EF4-FFF2-40B4-BE49-F238E27FC236}">
                <a16:creationId xmlns:a16="http://schemas.microsoft.com/office/drawing/2014/main" id="{C86EF2D0-E400-4509-A792-FCFC41D66072}"/>
              </a:ext>
            </a:extLst>
          </p:cNvPr>
          <p:cNvSpPr>
            <a:spLocks noGrp="1"/>
          </p:cNvSpPr>
          <p:nvPr>
            <p:ph idx="1"/>
          </p:nvPr>
        </p:nvSpPr>
        <p:spPr>
          <a:xfrm>
            <a:off x="6433074" y="2735229"/>
            <a:ext cx="5149326" cy="3108354"/>
          </a:xfrm>
        </p:spPr>
        <p:txBody>
          <a:bodyPr>
            <a:normAutofit fontScale="92500" lnSpcReduction="20000"/>
          </a:bodyPr>
          <a:lstStyle/>
          <a:p>
            <a:pPr marL="457200" indent="-457200">
              <a:buFont typeface="+mj-lt"/>
              <a:buAutoNum type="arabicPeriod"/>
            </a:pPr>
            <a:r>
              <a:rPr lang="en-CA" sz="2800" dirty="0"/>
              <a:t>Bible</a:t>
            </a:r>
          </a:p>
          <a:p>
            <a:pPr marL="457200" indent="-457200">
              <a:buFont typeface="+mj-lt"/>
              <a:buAutoNum type="arabicPeriod"/>
            </a:pPr>
            <a:r>
              <a:rPr lang="en-CA" sz="2800" dirty="0"/>
              <a:t>Testament</a:t>
            </a:r>
          </a:p>
          <a:p>
            <a:pPr marL="457200" indent="-457200">
              <a:buFont typeface="+mj-lt"/>
              <a:buAutoNum type="arabicPeriod"/>
            </a:pPr>
            <a:r>
              <a:rPr lang="en-CA" sz="2800" dirty="0"/>
              <a:t>Forms</a:t>
            </a:r>
          </a:p>
          <a:p>
            <a:pPr marL="685800" lvl="1" indent="-457200">
              <a:buFont typeface="+mj-lt"/>
              <a:buAutoNum type="arabicPeriod"/>
            </a:pPr>
            <a:r>
              <a:rPr lang="en-CA" sz="2400" dirty="0"/>
              <a:t>Hebrew</a:t>
            </a:r>
          </a:p>
          <a:p>
            <a:pPr marL="685800" lvl="1" indent="-457200">
              <a:buFont typeface="+mj-lt"/>
              <a:buAutoNum type="arabicPeriod"/>
            </a:pPr>
            <a:r>
              <a:rPr lang="en-CA" sz="2400" dirty="0"/>
              <a:t>Aramaic</a:t>
            </a:r>
          </a:p>
          <a:p>
            <a:pPr marL="685800" lvl="1" indent="-457200">
              <a:buFont typeface="+mj-lt"/>
              <a:buAutoNum type="arabicPeriod"/>
            </a:pPr>
            <a:r>
              <a:rPr lang="en-CA" sz="2400" dirty="0"/>
              <a:t>Greek</a:t>
            </a:r>
          </a:p>
          <a:p>
            <a:pPr marL="685800" lvl="1" indent="-457200">
              <a:buFont typeface="+mj-lt"/>
              <a:buAutoNum type="arabicPeriod"/>
            </a:pPr>
            <a:r>
              <a:rPr lang="en-CA" sz="2400" dirty="0"/>
              <a:t>Latin</a:t>
            </a:r>
          </a:p>
          <a:p>
            <a:endParaRPr lang="en-CA" sz="2800" dirty="0"/>
          </a:p>
        </p:txBody>
      </p:sp>
      <p:sp>
        <p:nvSpPr>
          <p:cNvPr id="4" name="Date Placeholder 3">
            <a:extLst>
              <a:ext uri="{FF2B5EF4-FFF2-40B4-BE49-F238E27FC236}">
                <a16:creationId xmlns:a16="http://schemas.microsoft.com/office/drawing/2014/main" id="{A0C854A6-4DF3-0B92-3C2B-F0D1B3817528}"/>
              </a:ext>
            </a:extLst>
          </p:cNvPr>
          <p:cNvSpPr>
            <a:spLocks noGrp="1"/>
          </p:cNvSpPr>
          <p:nvPr>
            <p:ph type="dt" sz="half" idx="10"/>
          </p:nvPr>
        </p:nvSpPr>
        <p:spPr>
          <a:xfrm>
            <a:off x="609600" y="6356350"/>
            <a:ext cx="2743200" cy="365125"/>
          </a:xfrm>
        </p:spPr>
        <p:txBody>
          <a:bodyPr>
            <a:normAutofit/>
          </a:bodyPr>
          <a:lstStyle/>
          <a:p>
            <a:pPr>
              <a:spcAft>
                <a:spcPts val="600"/>
              </a:spcAft>
            </a:pPr>
            <a:r>
              <a:rPr lang="en-US"/>
              <a:t>22-Aug-23</a:t>
            </a:r>
          </a:p>
        </p:txBody>
      </p:sp>
      <p:sp>
        <p:nvSpPr>
          <p:cNvPr id="5" name="Slide Number Placeholder 4">
            <a:extLst>
              <a:ext uri="{FF2B5EF4-FFF2-40B4-BE49-F238E27FC236}">
                <a16:creationId xmlns:a16="http://schemas.microsoft.com/office/drawing/2014/main" id="{04EF4F33-5931-F803-EB41-C85437D9FDD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a:t>
            </a:fld>
            <a:endParaRPr lang="en-US"/>
          </a:p>
        </p:txBody>
      </p:sp>
    </p:spTree>
    <p:extLst>
      <p:ext uri="{BB962C8B-B14F-4D97-AF65-F5344CB8AC3E}">
        <p14:creationId xmlns:p14="http://schemas.microsoft.com/office/powerpoint/2010/main" val="326475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5ED657A0-3356-14AE-0AF9-1BDD25FE57BE}"/>
              </a:ext>
            </a:extLst>
          </p:cNvPr>
          <p:cNvSpPr>
            <a:spLocks noGrp="1"/>
          </p:cNvSpPr>
          <p:nvPr>
            <p:ph type="title"/>
          </p:nvPr>
        </p:nvSpPr>
        <p:spPr>
          <a:xfrm>
            <a:off x="6181436" y="242596"/>
            <a:ext cx="5369169" cy="1154711"/>
          </a:xfrm>
        </p:spPr>
        <p:txBody>
          <a:bodyPr>
            <a:normAutofit/>
          </a:bodyPr>
          <a:lstStyle/>
          <a:p>
            <a:r>
              <a:rPr lang="en-CA" dirty="0"/>
              <a:t>Bible</a:t>
            </a:r>
          </a:p>
        </p:txBody>
      </p:sp>
      <p:pic>
        <p:nvPicPr>
          <p:cNvPr id="7" name="Picture 6" descr="Books on a shelf">
            <a:extLst>
              <a:ext uri="{FF2B5EF4-FFF2-40B4-BE49-F238E27FC236}">
                <a16:creationId xmlns:a16="http://schemas.microsoft.com/office/drawing/2014/main" id="{16216BF4-28B7-849A-3299-51866536A585}"/>
              </a:ext>
            </a:extLst>
          </p:cNvPr>
          <p:cNvPicPr>
            <a:picLocks noChangeAspect="1"/>
          </p:cNvPicPr>
          <p:nvPr/>
        </p:nvPicPr>
        <p:blipFill rotWithShape="1">
          <a:blip r:embed="rId2"/>
          <a:srcRect l="25105" r="19220" b="1"/>
          <a:stretch/>
        </p:blipFill>
        <p:spPr>
          <a:xfrm>
            <a:off x="-16745" y="211090"/>
            <a:ext cx="5544176" cy="6646910"/>
          </a:xfrm>
          <a:custGeom>
            <a:avLst/>
            <a:gdLst/>
            <a:ahLst/>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p:spPr>
      </p:pic>
      <p:sp>
        <p:nvSpPr>
          <p:cNvPr id="3" name="Content Placeholder 2">
            <a:extLst>
              <a:ext uri="{FF2B5EF4-FFF2-40B4-BE49-F238E27FC236}">
                <a16:creationId xmlns:a16="http://schemas.microsoft.com/office/drawing/2014/main" id="{4D4E1B36-E63C-EFC6-276D-7193E51C6496}"/>
              </a:ext>
            </a:extLst>
          </p:cNvPr>
          <p:cNvSpPr>
            <a:spLocks noGrp="1"/>
          </p:cNvSpPr>
          <p:nvPr>
            <p:ph idx="1"/>
          </p:nvPr>
        </p:nvSpPr>
        <p:spPr>
          <a:xfrm>
            <a:off x="6226526" y="1533832"/>
            <a:ext cx="5355276" cy="4822518"/>
          </a:xfrm>
        </p:spPr>
        <p:txBody>
          <a:bodyPr anchor="t">
            <a:normAutofit lnSpcReduction="10000"/>
          </a:bodyPr>
          <a:lstStyle/>
          <a:p>
            <a:r>
              <a:rPr lang="en-CA" sz="2400" dirty="0"/>
              <a:t>11</a:t>
            </a:r>
            <a:r>
              <a:rPr lang="en-CA" sz="2400" baseline="30000" dirty="0"/>
              <a:t>th</a:t>
            </a:r>
            <a:r>
              <a:rPr lang="en-CA" sz="2400" dirty="0"/>
              <a:t> Century B.C. “</a:t>
            </a:r>
            <a:r>
              <a:rPr lang="en-CA" sz="2400" dirty="0" err="1"/>
              <a:t>Biblos</a:t>
            </a:r>
            <a:r>
              <a:rPr lang="en-CA" sz="2400" dirty="0"/>
              <a:t>” a city in Egypt where papyrus reeds were made into parchment</a:t>
            </a:r>
          </a:p>
          <a:p>
            <a:r>
              <a:rPr lang="en-CA" sz="2400" dirty="0"/>
              <a:t>By 2</a:t>
            </a:r>
            <a:r>
              <a:rPr lang="en-CA" sz="2400" baseline="30000" dirty="0"/>
              <a:t>nd</a:t>
            </a:r>
            <a:r>
              <a:rPr lang="en-CA" sz="2400" dirty="0"/>
              <a:t> century A.C., </a:t>
            </a:r>
            <a:r>
              <a:rPr lang="en-CA" sz="2400" i="1" dirty="0"/>
              <a:t>biblia </a:t>
            </a:r>
            <a:r>
              <a:rPr lang="en-CA" sz="2400" dirty="0"/>
              <a:t>was being used by Christians to refer to their Scriptures.</a:t>
            </a:r>
          </a:p>
          <a:p>
            <a:r>
              <a:rPr lang="en-CA" sz="2400" dirty="0"/>
              <a:t>In English the word was transliterated to “Bible.”</a:t>
            </a:r>
          </a:p>
          <a:p>
            <a:r>
              <a:rPr lang="en-CA" sz="2400" dirty="0"/>
              <a:t>The Bible is a collection of 66 books, 39 in the Old Testament and 27 in the New Testament.</a:t>
            </a:r>
          </a:p>
          <a:p>
            <a:endParaRPr lang="en-CA" sz="2400" dirty="0"/>
          </a:p>
          <a:p>
            <a:endParaRPr lang="en-CA" sz="2400" dirty="0"/>
          </a:p>
        </p:txBody>
      </p:sp>
      <p:sp>
        <p:nvSpPr>
          <p:cNvPr id="4" name="Date Placeholder 3">
            <a:extLst>
              <a:ext uri="{FF2B5EF4-FFF2-40B4-BE49-F238E27FC236}">
                <a16:creationId xmlns:a16="http://schemas.microsoft.com/office/drawing/2014/main" id="{730FE171-6C61-9AF4-7D68-93B97AA48B1C}"/>
              </a:ext>
            </a:extLst>
          </p:cNvPr>
          <p:cNvSpPr>
            <a:spLocks noGrp="1"/>
          </p:cNvSpPr>
          <p:nvPr>
            <p:ph type="dt" sz="half" idx="10"/>
          </p:nvPr>
        </p:nvSpPr>
        <p:spPr>
          <a:xfrm>
            <a:off x="609600" y="6356350"/>
            <a:ext cx="2743200" cy="365125"/>
          </a:xfrm>
        </p:spPr>
        <p:txBody>
          <a:bodyPr>
            <a:normAutofit/>
          </a:bodyPr>
          <a:lstStyle/>
          <a:p>
            <a:pPr>
              <a:spcAft>
                <a:spcPts val="600"/>
              </a:spcAft>
            </a:pPr>
            <a:r>
              <a:rPr lang="en-US">
                <a:solidFill>
                  <a:srgbClr val="FFFFFF"/>
                </a:solidFill>
              </a:rPr>
              <a:t>22-Aug-23</a:t>
            </a:r>
          </a:p>
        </p:txBody>
      </p:sp>
      <p:sp>
        <p:nvSpPr>
          <p:cNvPr id="5" name="Slide Number Placeholder 4">
            <a:extLst>
              <a:ext uri="{FF2B5EF4-FFF2-40B4-BE49-F238E27FC236}">
                <a16:creationId xmlns:a16="http://schemas.microsoft.com/office/drawing/2014/main" id="{8E7D3FA1-898F-23D4-4F16-1E205BA0CBA8}"/>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4</a:t>
            </a:fld>
            <a:endParaRPr lang="en-US"/>
          </a:p>
        </p:txBody>
      </p:sp>
    </p:spTree>
    <p:extLst>
      <p:ext uri="{BB962C8B-B14F-4D97-AF65-F5344CB8AC3E}">
        <p14:creationId xmlns:p14="http://schemas.microsoft.com/office/powerpoint/2010/main" val="53235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C00A-4A53-778C-9138-74B3361EC5A0}"/>
              </a:ext>
            </a:extLst>
          </p:cNvPr>
          <p:cNvSpPr>
            <a:spLocks noGrp="1"/>
          </p:cNvSpPr>
          <p:nvPr>
            <p:ph type="title"/>
          </p:nvPr>
        </p:nvSpPr>
        <p:spPr/>
        <p:txBody>
          <a:bodyPr/>
          <a:lstStyle/>
          <a:p>
            <a:r>
              <a:rPr lang="en-CA" dirty="0"/>
              <a:t>Testament</a:t>
            </a:r>
          </a:p>
        </p:txBody>
      </p:sp>
      <p:sp>
        <p:nvSpPr>
          <p:cNvPr id="3" name="Content Placeholder 2">
            <a:extLst>
              <a:ext uri="{FF2B5EF4-FFF2-40B4-BE49-F238E27FC236}">
                <a16:creationId xmlns:a16="http://schemas.microsoft.com/office/drawing/2014/main" id="{75A1E66A-50FD-67A0-50DC-0F11B8633E0F}"/>
              </a:ext>
            </a:extLst>
          </p:cNvPr>
          <p:cNvSpPr>
            <a:spLocks noGrp="1"/>
          </p:cNvSpPr>
          <p:nvPr>
            <p:ph idx="1"/>
          </p:nvPr>
        </p:nvSpPr>
        <p:spPr/>
        <p:txBody>
          <a:bodyPr>
            <a:normAutofit/>
          </a:bodyPr>
          <a:lstStyle/>
          <a:p>
            <a:r>
              <a:rPr lang="en-CA" dirty="0"/>
              <a:t>OT Hebrew: </a:t>
            </a:r>
            <a:r>
              <a:rPr lang="en-CA" dirty="0" err="1"/>
              <a:t>berith</a:t>
            </a:r>
            <a:r>
              <a:rPr lang="en-CA" dirty="0"/>
              <a:t>, “Covenant, or compact”</a:t>
            </a:r>
          </a:p>
          <a:p>
            <a:r>
              <a:rPr lang="en-CA" dirty="0"/>
              <a:t>Exodus 24:8; Jeremiah 31:31-34</a:t>
            </a:r>
          </a:p>
          <a:p>
            <a:r>
              <a:rPr lang="en-CA" dirty="0"/>
              <a:t>NT </a:t>
            </a:r>
            <a:r>
              <a:rPr lang="en-CA" dirty="0" err="1"/>
              <a:t>diathēkē</a:t>
            </a:r>
            <a:r>
              <a:rPr lang="en-CA" dirty="0"/>
              <a:t>, Greek translation of </a:t>
            </a:r>
            <a:r>
              <a:rPr lang="en-CA" dirty="0" err="1"/>
              <a:t>berith</a:t>
            </a:r>
            <a:r>
              <a:rPr lang="en-CA" dirty="0"/>
              <a:t>. </a:t>
            </a:r>
          </a:p>
          <a:p>
            <a:r>
              <a:rPr lang="en-CA" dirty="0"/>
              <a:t>“Testament” is not the best translation, because testament refers to a will, set forth by one person. The beneficiary of the will has no participation. “Covenant” is an agreement between two parties. </a:t>
            </a:r>
          </a:p>
          <a:p>
            <a:r>
              <a:rPr lang="en-CA" dirty="0"/>
              <a:t>See Hebrews 9:6-7. </a:t>
            </a:r>
          </a:p>
          <a:p>
            <a:r>
              <a:rPr lang="en-CA" dirty="0"/>
              <a:t>See also Matt. </a:t>
            </a:r>
            <a:r>
              <a:rPr lang="en-US" dirty="0"/>
              <a:t>Matt. 26:28, cf. 1 Cor. 11:23–25; Heb. 8:6–8</a:t>
            </a:r>
          </a:p>
        </p:txBody>
      </p:sp>
      <p:sp>
        <p:nvSpPr>
          <p:cNvPr id="4" name="Date Placeholder 3">
            <a:extLst>
              <a:ext uri="{FF2B5EF4-FFF2-40B4-BE49-F238E27FC236}">
                <a16:creationId xmlns:a16="http://schemas.microsoft.com/office/drawing/2014/main" id="{13203AB6-4D35-305A-DF78-3608E20E0FA7}"/>
              </a:ext>
            </a:extLst>
          </p:cNvPr>
          <p:cNvSpPr>
            <a:spLocks noGrp="1"/>
          </p:cNvSpPr>
          <p:nvPr>
            <p:ph type="dt" sz="half" idx="10"/>
          </p:nvPr>
        </p:nvSpPr>
        <p:spPr/>
        <p:txBody>
          <a:bodyPr/>
          <a:lstStyle/>
          <a:p>
            <a:r>
              <a:rPr lang="en-US"/>
              <a:t>22-Aug-23</a:t>
            </a:r>
          </a:p>
        </p:txBody>
      </p:sp>
      <p:sp>
        <p:nvSpPr>
          <p:cNvPr id="5" name="Slide Number Placeholder 4">
            <a:extLst>
              <a:ext uri="{FF2B5EF4-FFF2-40B4-BE49-F238E27FC236}">
                <a16:creationId xmlns:a16="http://schemas.microsoft.com/office/drawing/2014/main" id="{3D59121C-3FE9-BF9D-7810-C3206FF1756E}"/>
              </a:ext>
            </a:extLst>
          </p:cNvPr>
          <p:cNvSpPr>
            <a:spLocks noGrp="1"/>
          </p:cNvSpPr>
          <p:nvPr>
            <p:ph type="sldNum" sz="quarter" idx="12"/>
          </p:nvPr>
        </p:nvSpPr>
        <p:spPr/>
        <p:txBody>
          <a:bodyPr/>
          <a:lstStyle/>
          <a:p>
            <a:fld id="{1F646F3F-274D-499B-ABBE-824EB4ABDC3D}" type="slidenum">
              <a:rPr lang="en-US" smtClean="0"/>
              <a:t>5</a:t>
            </a:fld>
            <a:endParaRPr lang="en-US"/>
          </a:p>
        </p:txBody>
      </p:sp>
    </p:spTree>
    <p:extLst>
      <p:ext uri="{BB962C8B-B14F-4D97-AF65-F5344CB8AC3E}">
        <p14:creationId xmlns:p14="http://schemas.microsoft.com/office/powerpoint/2010/main" val="382215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7BC1E0-1C8D-47CB-B48A-D3D0D2EF0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D1C04B-04EF-43BA-B2AB-6F52AF8B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
            <a:ext cx="6939937" cy="6453893"/>
          </a:xfrm>
          <a:custGeom>
            <a:avLst/>
            <a:gdLst>
              <a:gd name="connsiteX0" fmla="*/ 111814 w 4695433"/>
              <a:gd name="connsiteY0" fmla="*/ 3049004 h 4582435"/>
              <a:gd name="connsiteX1" fmla="*/ 297409 w 4695433"/>
              <a:gd name="connsiteY1" fmla="*/ 3091902 h 4582435"/>
              <a:gd name="connsiteX2" fmla="*/ 416673 w 4695433"/>
              <a:gd name="connsiteY2" fmla="*/ 3537003 h 4582435"/>
              <a:gd name="connsiteX3" fmla="*/ 31751 w 4695433"/>
              <a:gd name="connsiteY3" fmla="*/ 3683368 h 4582435"/>
              <a:gd name="connsiteX4" fmla="*/ 0 w 4695433"/>
              <a:gd name="connsiteY4" fmla="*/ 3669070 h 4582435"/>
              <a:gd name="connsiteX5" fmla="*/ 0 w 4695433"/>
              <a:gd name="connsiteY5" fmla="*/ 3079852 h 4582435"/>
              <a:gd name="connsiteX6" fmla="*/ 35156 w 4695433"/>
              <a:gd name="connsiteY6" fmla="*/ 3063756 h 4582435"/>
              <a:gd name="connsiteX7" fmla="*/ 111814 w 4695433"/>
              <a:gd name="connsiteY7" fmla="*/ 3049004 h 4582435"/>
              <a:gd name="connsiteX8" fmla="*/ 0 w 4695433"/>
              <a:gd name="connsiteY8" fmla="*/ 0 h 4582435"/>
              <a:gd name="connsiteX9" fmla="*/ 4695433 w 4695433"/>
              <a:gd name="connsiteY9" fmla="*/ 0 h 4582435"/>
              <a:gd name="connsiteX10" fmla="*/ 4663044 w 4695433"/>
              <a:gd name="connsiteY10" fmla="*/ 68762 h 4582435"/>
              <a:gd name="connsiteX11" fmla="*/ 4571319 w 4695433"/>
              <a:gd name="connsiteY11" fmla="*/ 201411 h 4582435"/>
              <a:gd name="connsiteX12" fmla="*/ 4099777 w 4695433"/>
              <a:gd name="connsiteY12" fmla="*/ 504347 h 4582435"/>
              <a:gd name="connsiteX13" fmla="*/ 3811860 w 4695433"/>
              <a:gd name="connsiteY13" fmla="*/ 1682068 h 4582435"/>
              <a:gd name="connsiteX14" fmla="*/ 3167043 w 4695433"/>
              <a:gd name="connsiteY14" fmla="*/ 4278500 h 4582435"/>
              <a:gd name="connsiteX15" fmla="*/ 2640955 w 4695433"/>
              <a:gd name="connsiteY15" fmla="*/ 4485587 h 4582435"/>
              <a:gd name="connsiteX16" fmla="*/ 1495663 w 4695433"/>
              <a:gd name="connsiteY16" fmla="*/ 4435228 h 4582435"/>
              <a:gd name="connsiteX17" fmla="*/ 1020813 w 4695433"/>
              <a:gd name="connsiteY17" fmla="*/ 3838149 h 4582435"/>
              <a:gd name="connsiteX18" fmla="*/ 626404 w 4695433"/>
              <a:gd name="connsiteY18" fmla="*/ 3045292 h 4582435"/>
              <a:gd name="connsiteX19" fmla="*/ 147061 w 4695433"/>
              <a:gd name="connsiteY19" fmla="*/ 2765401 h 4582435"/>
              <a:gd name="connsiteX20" fmla="*/ 0 w 4695433"/>
              <a:gd name="connsiteY20" fmla="*/ 2736690 h 45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5433" h="4582435">
                <a:moveTo>
                  <a:pt x="111814" y="3049004"/>
                </a:moveTo>
                <a:cubicBezTo>
                  <a:pt x="174417" y="3044581"/>
                  <a:pt x="238967" y="3058160"/>
                  <a:pt x="297409" y="3091902"/>
                </a:cubicBezTo>
                <a:cubicBezTo>
                  <a:pt x="453255" y="3181878"/>
                  <a:pt x="506651" y="3381158"/>
                  <a:pt x="416673" y="3537003"/>
                </a:cubicBezTo>
                <a:cubicBezTo>
                  <a:pt x="337943" y="3673368"/>
                  <a:pt x="175529" y="3731295"/>
                  <a:pt x="31751" y="3683368"/>
                </a:cubicBezTo>
                <a:lnTo>
                  <a:pt x="0" y="3669070"/>
                </a:lnTo>
                <a:lnTo>
                  <a:pt x="0" y="3079852"/>
                </a:lnTo>
                <a:lnTo>
                  <a:pt x="35156" y="3063756"/>
                </a:lnTo>
                <a:cubicBezTo>
                  <a:pt x="59982" y="3055817"/>
                  <a:pt x="85729" y="3050848"/>
                  <a:pt x="111814" y="3049004"/>
                </a:cubicBezTo>
                <a:close/>
                <a:moveTo>
                  <a:pt x="0" y="0"/>
                </a:moveTo>
                <a:lnTo>
                  <a:pt x="4695433" y="0"/>
                </a:lnTo>
                <a:lnTo>
                  <a:pt x="4663044" y="68762"/>
                </a:lnTo>
                <a:cubicBezTo>
                  <a:pt x="4636274" y="118744"/>
                  <a:pt x="4605467" y="163546"/>
                  <a:pt x="4571319" y="201411"/>
                </a:cubicBezTo>
                <a:cubicBezTo>
                  <a:pt x="4449886" y="335755"/>
                  <a:pt x="4268949" y="426743"/>
                  <a:pt x="4099777" y="504347"/>
                </a:cubicBezTo>
                <a:cubicBezTo>
                  <a:pt x="3604896" y="731933"/>
                  <a:pt x="3591784" y="1317548"/>
                  <a:pt x="3811860" y="1682068"/>
                </a:cubicBezTo>
                <a:cubicBezTo>
                  <a:pt x="4454413" y="2741008"/>
                  <a:pt x="4084752" y="3706193"/>
                  <a:pt x="3167043" y="4278500"/>
                </a:cubicBezTo>
                <a:cubicBezTo>
                  <a:pt x="3009772" y="4376529"/>
                  <a:pt x="2817700" y="4417630"/>
                  <a:pt x="2640955" y="4485587"/>
                </a:cubicBezTo>
                <a:cubicBezTo>
                  <a:pt x="2250950" y="4603206"/>
                  <a:pt x="1866703" y="4642930"/>
                  <a:pt x="1495663" y="4435228"/>
                </a:cubicBezTo>
                <a:cubicBezTo>
                  <a:pt x="1259049" y="4302759"/>
                  <a:pt x="1121911" y="4090107"/>
                  <a:pt x="1020813" y="3838149"/>
                </a:cubicBezTo>
                <a:cubicBezTo>
                  <a:pt x="910679" y="3564211"/>
                  <a:pt x="784571" y="3292847"/>
                  <a:pt x="626404" y="3045292"/>
                </a:cubicBezTo>
                <a:cubicBezTo>
                  <a:pt x="516355" y="2873268"/>
                  <a:pt x="336073" y="2807363"/>
                  <a:pt x="147061" y="2765401"/>
                </a:cubicBezTo>
                <a:lnTo>
                  <a:pt x="0" y="27366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5D48BF-2181-6350-86C2-6300B63E18E6}"/>
              </a:ext>
            </a:extLst>
          </p:cNvPr>
          <p:cNvSpPr>
            <a:spLocks noGrp="1"/>
          </p:cNvSpPr>
          <p:nvPr>
            <p:ph type="title"/>
          </p:nvPr>
        </p:nvSpPr>
        <p:spPr>
          <a:xfrm>
            <a:off x="609600" y="663960"/>
            <a:ext cx="4298417" cy="2539390"/>
          </a:xfrm>
        </p:spPr>
        <p:txBody>
          <a:bodyPr vert="horz" lIns="91440" tIns="45720" rIns="91440" bIns="45720" rtlCol="0" anchor="b">
            <a:normAutofit/>
          </a:bodyPr>
          <a:lstStyle/>
          <a:p>
            <a:r>
              <a:rPr lang="en-US"/>
              <a:t>Comparison of the covenants</a:t>
            </a:r>
          </a:p>
        </p:txBody>
      </p:sp>
      <p:sp>
        <p:nvSpPr>
          <p:cNvPr id="4" name="Date Placeholder 3">
            <a:extLst>
              <a:ext uri="{FF2B5EF4-FFF2-40B4-BE49-F238E27FC236}">
                <a16:creationId xmlns:a16="http://schemas.microsoft.com/office/drawing/2014/main" id="{068B5E0F-0334-0180-FCFB-2DECE24F4857}"/>
              </a:ext>
            </a:extLst>
          </p:cNvPr>
          <p:cNvSpPr>
            <a:spLocks noGrp="1"/>
          </p:cNvSpPr>
          <p:nvPr>
            <p:ph type="dt" sz="half" idx="10"/>
          </p:nvPr>
        </p:nvSpPr>
        <p:spPr>
          <a:xfrm>
            <a:off x="609600" y="6356350"/>
            <a:ext cx="2743200" cy="365125"/>
          </a:xfrm>
        </p:spPr>
        <p:txBody>
          <a:bodyPr vert="horz" lIns="91440" tIns="45720" rIns="91440" bIns="45720" rtlCol="0" anchor="ctr">
            <a:normAutofit/>
          </a:bodyPr>
          <a:lstStyle/>
          <a:p>
            <a:pPr>
              <a:spcAft>
                <a:spcPts val="600"/>
              </a:spcAft>
            </a:pPr>
            <a:r>
              <a:rPr lang="en-US"/>
              <a:t>22-Aug-23</a:t>
            </a:r>
          </a:p>
        </p:txBody>
      </p:sp>
      <p:sp>
        <p:nvSpPr>
          <p:cNvPr id="5" name="Slide Number Placeholder 4">
            <a:extLst>
              <a:ext uri="{FF2B5EF4-FFF2-40B4-BE49-F238E27FC236}">
                <a16:creationId xmlns:a16="http://schemas.microsoft.com/office/drawing/2014/main" id="{E905AD01-E907-2E34-CAFE-02B4155DAAF3}"/>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6</a:t>
            </a:fld>
            <a:endParaRPr lang="en-US"/>
          </a:p>
        </p:txBody>
      </p:sp>
      <p:graphicFrame>
        <p:nvGraphicFramePr>
          <p:cNvPr id="6" name="Content Placeholder 5">
            <a:extLst>
              <a:ext uri="{FF2B5EF4-FFF2-40B4-BE49-F238E27FC236}">
                <a16:creationId xmlns:a16="http://schemas.microsoft.com/office/drawing/2014/main" id="{686E4100-997A-9C13-FFEF-DCD8AD80FE7C}"/>
              </a:ext>
            </a:extLst>
          </p:cNvPr>
          <p:cNvGraphicFramePr>
            <a:graphicFrameLocks noGrp="1"/>
          </p:cNvGraphicFramePr>
          <p:nvPr>
            <p:ph idx="1"/>
            <p:extLst>
              <p:ext uri="{D42A27DB-BD31-4B8C-83A1-F6EECF244321}">
                <p14:modId xmlns:p14="http://schemas.microsoft.com/office/powerpoint/2010/main" val="2581332756"/>
              </p:ext>
            </p:extLst>
          </p:nvPr>
        </p:nvGraphicFramePr>
        <p:xfrm>
          <a:off x="6096000" y="404106"/>
          <a:ext cx="5958348" cy="6858382"/>
        </p:xfrm>
        <a:graphic>
          <a:graphicData uri="http://schemas.openxmlformats.org/drawingml/2006/table">
            <a:tbl>
              <a:tblPr firstRow="1" bandRow="1">
                <a:tableStyleId>{8799B23B-EC83-4686-B30A-512413B5E67A}</a:tableStyleId>
              </a:tblPr>
              <a:tblGrid>
                <a:gridCol w="2979174">
                  <a:extLst>
                    <a:ext uri="{9D8B030D-6E8A-4147-A177-3AD203B41FA5}">
                      <a16:colId xmlns:a16="http://schemas.microsoft.com/office/drawing/2014/main" val="3570492691"/>
                    </a:ext>
                  </a:extLst>
                </a:gridCol>
                <a:gridCol w="2979174">
                  <a:extLst>
                    <a:ext uri="{9D8B030D-6E8A-4147-A177-3AD203B41FA5}">
                      <a16:colId xmlns:a16="http://schemas.microsoft.com/office/drawing/2014/main" val="2767974188"/>
                    </a:ext>
                  </a:extLst>
                </a:gridCol>
              </a:tblGrid>
              <a:tr h="975742">
                <a:tc>
                  <a:txBody>
                    <a:bodyPr/>
                    <a:lstStyle/>
                    <a:p>
                      <a:pPr marL="0" marR="0" algn="l">
                        <a:lnSpc>
                          <a:spcPct val="107000"/>
                        </a:lnSpc>
                        <a:spcBef>
                          <a:spcPts val="0"/>
                        </a:spcBef>
                        <a:spcAft>
                          <a:spcPts val="0"/>
                        </a:spcAft>
                      </a:pPr>
                      <a:r>
                        <a:rPr lang="en-US" sz="2400">
                          <a:effectLst/>
                        </a:rPr>
                        <a:t>In the Old Testament Christ is:</a:t>
                      </a:r>
                      <a:endParaRPr lang="en-CA" sz="2400">
                        <a:effectLst/>
                      </a:endParaRPr>
                    </a:p>
                    <a:p>
                      <a:pPr marL="0" marR="0" algn="l">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tc>
                  <a:txBody>
                    <a:bodyPr/>
                    <a:lstStyle/>
                    <a:p>
                      <a:pPr marL="0" marR="0" algn="l">
                        <a:lnSpc>
                          <a:spcPct val="107000"/>
                        </a:lnSpc>
                        <a:spcBef>
                          <a:spcPts val="0"/>
                        </a:spcBef>
                        <a:spcAft>
                          <a:spcPts val="0"/>
                        </a:spcAft>
                      </a:pPr>
                      <a:r>
                        <a:rPr lang="en-US" sz="2400" dirty="0">
                          <a:effectLst/>
                        </a:rPr>
                        <a:t>In the New Testament Christ is:</a:t>
                      </a:r>
                      <a:endParaRPr lang="en-CA" sz="2400" dirty="0">
                        <a:effectLst/>
                      </a:endParaRPr>
                    </a:p>
                    <a:p>
                      <a:pPr marL="0" marR="0" algn="l">
                        <a:lnSpc>
                          <a:spcPct val="107000"/>
                        </a:lnSpc>
                        <a:spcBef>
                          <a:spcPts val="0"/>
                        </a:spcBef>
                        <a:spcAft>
                          <a:spcPts val="0"/>
                        </a:spcAft>
                      </a:pPr>
                      <a:r>
                        <a:rPr lang="en-CA" sz="2400" dirty="0">
                          <a:effectLst/>
                        </a:rPr>
                        <a:t> </a:t>
                      </a:r>
                      <a:endParaRPr lang="en-CA" sz="24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1260997164"/>
                  </a:ext>
                </a:extLst>
              </a:tr>
              <a:tr h="653199">
                <a:tc>
                  <a:txBody>
                    <a:bodyPr/>
                    <a:lstStyle/>
                    <a:p>
                      <a:pPr marL="457200" marR="0" algn="just">
                        <a:lnSpc>
                          <a:spcPct val="107000"/>
                        </a:lnSpc>
                        <a:spcBef>
                          <a:spcPts val="0"/>
                        </a:spcBef>
                        <a:spcAft>
                          <a:spcPts val="0"/>
                        </a:spcAft>
                      </a:pPr>
                      <a:r>
                        <a:rPr lang="en-US" sz="2400">
                          <a:effectLst/>
                        </a:rPr>
                        <a:t>in shadow</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tc>
                  <a:txBody>
                    <a:bodyPr/>
                    <a:lstStyle/>
                    <a:p>
                      <a:pPr marL="457200" marR="0" algn="just">
                        <a:lnSpc>
                          <a:spcPct val="107000"/>
                        </a:lnSpc>
                        <a:spcBef>
                          <a:spcPts val="0"/>
                        </a:spcBef>
                        <a:spcAft>
                          <a:spcPts val="0"/>
                        </a:spcAft>
                      </a:pPr>
                      <a:r>
                        <a:rPr lang="en-US" sz="2400">
                          <a:effectLst/>
                        </a:rPr>
                        <a:t>in substance</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2744592723"/>
                  </a:ext>
                </a:extLst>
              </a:tr>
              <a:tr h="653199">
                <a:tc>
                  <a:txBody>
                    <a:bodyPr/>
                    <a:lstStyle/>
                    <a:p>
                      <a:pPr marL="457200" marR="0" algn="just">
                        <a:lnSpc>
                          <a:spcPct val="107000"/>
                        </a:lnSpc>
                        <a:spcBef>
                          <a:spcPts val="0"/>
                        </a:spcBef>
                        <a:spcAft>
                          <a:spcPts val="0"/>
                        </a:spcAft>
                      </a:pPr>
                      <a:r>
                        <a:rPr lang="en-US" sz="2400">
                          <a:effectLst/>
                        </a:rPr>
                        <a:t>in pictures</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tc>
                  <a:txBody>
                    <a:bodyPr/>
                    <a:lstStyle/>
                    <a:p>
                      <a:pPr marL="457200" marR="0" algn="just">
                        <a:lnSpc>
                          <a:spcPct val="107000"/>
                        </a:lnSpc>
                        <a:spcBef>
                          <a:spcPts val="0"/>
                        </a:spcBef>
                        <a:spcAft>
                          <a:spcPts val="0"/>
                        </a:spcAft>
                      </a:pPr>
                      <a:r>
                        <a:rPr lang="en-US" sz="2400">
                          <a:effectLst/>
                        </a:rPr>
                        <a:t>in person</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3717439149"/>
                  </a:ext>
                </a:extLst>
              </a:tr>
              <a:tr h="653199">
                <a:tc>
                  <a:txBody>
                    <a:bodyPr/>
                    <a:lstStyle/>
                    <a:p>
                      <a:pPr marL="457200" marR="0" algn="just">
                        <a:lnSpc>
                          <a:spcPct val="107000"/>
                        </a:lnSpc>
                        <a:spcBef>
                          <a:spcPts val="0"/>
                        </a:spcBef>
                        <a:spcAft>
                          <a:spcPts val="0"/>
                        </a:spcAft>
                      </a:pPr>
                      <a:r>
                        <a:rPr lang="en-US" sz="2400" dirty="0">
                          <a:effectLst/>
                        </a:rPr>
                        <a:t>in type</a:t>
                      </a:r>
                      <a:endParaRPr lang="en-CA" sz="2400" dirty="0">
                        <a:effectLst/>
                      </a:endParaRPr>
                    </a:p>
                    <a:p>
                      <a:pPr marL="457200" marR="0" algn="just">
                        <a:lnSpc>
                          <a:spcPct val="107000"/>
                        </a:lnSpc>
                        <a:spcBef>
                          <a:spcPts val="0"/>
                        </a:spcBef>
                        <a:spcAft>
                          <a:spcPts val="0"/>
                        </a:spcAft>
                      </a:pPr>
                      <a:r>
                        <a:rPr lang="en-CA" sz="2400" dirty="0">
                          <a:effectLst/>
                        </a:rPr>
                        <a:t> </a:t>
                      </a:r>
                      <a:endParaRPr lang="en-CA" sz="2400" dirty="0">
                        <a:effectLst/>
                        <a:latin typeface="Times New Roman" panose="02020603050405020304" pitchFamily="18" charset="0"/>
                        <a:ea typeface="Calibri" panose="020F0502020204030204" pitchFamily="34" charset="0"/>
                      </a:endParaRPr>
                    </a:p>
                  </a:txBody>
                  <a:tcPr marL="0" marR="0" marT="0" marB="0"/>
                </a:tc>
                <a:tc>
                  <a:txBody>
                    <a:bodyPr/>
                    <a:lstStyle/>
                    <a:p>
                      <a:pPr marL="457200" marR="0" algn="just">
                        <a:lnSpc>
                          <a:spcPct val="107000"/>
                        </a:lnSpc>
                        <a:spcBef>
                          <a:spcPts val="0"/>
                        </a:spcBef>
                        <a:spcAft>
                          <a:spcPts val="0"/>
                        </a:spcAft>
                      </a:pPr>
                      <a:r>
                        <a:rPr lang="en-US" sz="2400">
                          <a:effectLst/>
                        </a:rPr>
                        <a:t>in truth</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3413695734"/>
                  </a:ext>
                </a:extLst>
              </a:tr>
              <a:tr h="653199">
                <a:tc>
                  <a:txBody>
                    <a:bodyPr/>
                    <a:lstStyle/>
                    <a:p>
                      <a:pPr marL="457200" marR="0" algn="just">
                        <a:lnSpc>
                          <a:spcPct val="107000"/>
                        </a:lnSpc>
                        <a:spcBef>
                          <a:spcPts val="0"/>
                        </a:spcBef>
                        <a:spcAft>
                          <a:spcPts val="0"/>
                        </a:spcAft>
                      </a:pPr>
                      <a:r>
                        <a:rPr lang="en-US" sz="2400">
                          <a:effectLst/>
                        </a:rPr>
                        <a:t>in ritual</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tc>
                  <a:txBody>
                    <a:bodyPr/>
                    <a:lstStyle/>
                    <a:p>
                      <a:pPr marL="457200" marR="0" algn="just">
                        <a:lnSpc>
                          <a:spcPct val="107000"/>
                        </a:lnSpc>
                        <a:spcBef>
                          <a:spcPts val="0"/>
                        </a:spcBef>
                        <a:spcAft>
                          <a:spcPts val="0"/>
                        </a:spcAft>
                      </a:pPr>
                      <a:r>
                        <a:rPr lang="en-US" sz="2400">
                          <a:effectLst/>
                        </a:rPr>
                        <a:t>in reality</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3498982868"/>
                  </a:ext>
                </a:extLst>
              </a:tr>
              <a:tr h="653199">
                <a:tc>
                  <a:txBody>
                    <a:bodyPr/>
                    <a:lstStyle/>
                    <a:p>
                      <a:pPr marL="457200" marR="0" algn="just">
                        <a:lnSpc>
                          <a:spcPct val="107000"/>
                        </a:lnSpc>
                        <a:spcBef>
                          <a:spcPts val="0"/>
                        </a:spcBef>
                        <a:spcAft>
                          <a:spcPts val="0"/>
                        </a:spcAft>
                      </a:pPr>
                      <a:r>
                        <a:rPr lang="en-US" sz="2400" dirty="0">
                          <a:effectLst/>
                        </a:rPr>
                        <a:t>latent</a:t>
                      </a:r>
                      <a:endParaRPr lang="en-CA" sz="2400" dirty="0">
                        <a:effectLst/>
                      </a:endParaRPr>
                    </a:p>
                    <a:p>
                      <a:pPr marL="457200" marR="0" algn="just">
                        <a:lnSpc>
                          <a:spcPct val="107000"/>
                        </a:lnSpc>
                        <a:spcBef>
                          <a:spcPts val="0"/>
                        </a:spcBef>
                        <a:spcAft>
                          <a:spcPts val="0"/>
                        </a:spcAft>
                      </a:pPr>
                      <a:r>
                        <a:rPr lang="en-CA" sz="2400" dirty="0">
                          <a:effectLst/>
                        </a:rPr>
                        <a:t> </a:t>
                      </a:r>
                      <a:endParaRPr lang="en-CA" sz="2400" dirty="0">
                        <a:effectLst/>
                        <a:latin typeface="Times New Roman" panose="02020603050405020304" pitchFamily="18" charset="0"/>
                        <a:ea typeface="Calibri" panose="020F0502020204030204" pitchFamily="34" charset="0"/>
                      </a:endParaRPr>
                    </a:p>
                  </a:txBody>
                  <a:tcPr marL="0" marR="0" marT="0" marB="0"/>
                </a:tc>
                <a:tc>
                  <a:txBody>
                    <a:bodyPr/>
                    <a:lstStyle/>
                    <a:p>
                      <a:pPr marL="457200" marR="0" algn="just">
                        <a:lnSpc>
                          <a:spcPct val="107000"/>
                        </a:lnSpc>
                        <a:spcBef>
                          <a:spcPts val="0"/>
                        </a:spcBef>
                        <a:spcAft>
                          <a:spcPts val="0"/>
                        </a:spcAft>
                      </a:pPr>
                      <a:r>
                        <a:rPr lang="en-US" sz="2400">
                          <a:effectLst/>
                        </a:rPr>
                        <a:t>patent</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635678044"/>
                  </a:ext>
                </a:extLst>
              </a:tr>
              <a:tr h="653199">
                <a:tc>
                  <a:txBody>
                    <a:bodyPr/>
                    <a:lstStyle/>
                    <a:p>
                      <a:pPr marL="457200" marR="0" algn="just">
                        <a:lnSpc>
                          <a:spcPct val="107000"/>
                        </a:lnSpc>
                        <a:spcBef>
                          <a:spcPts val="0"/>
                        </a:spcBef>
                        <a:spcAft>
                          <a:spcPts val="0"/>
                        </a:spcAft>
                      </a:pPr>
                      <a:r>
                        <a:rPr lang="en-US" sz="2400">
                          <a:effectLst/>
                        </a:rPr>
                        <a:t>prophesied</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tc>
                  <a:txBody>
                    <a:bodyPr/>
                    <a:lstStyle/>
                    <a:p>
                      <a:pPr marL="457200" marR="0" algn="just">
                        <a:lnSpc>
                          <a:spcPct val="107000"/>
                        </a:lnSpc>
                        <a:spcBef>
                          <a:spcPts val="0"/>
                        </a:spcBef>
                        <a:spcAft>
                          <a:spcPts val="0"/>
                        </a:spcAft>
                      </a:pPr>
                      <a:r>
                        <a:rPr lang="en-US" sz="2400">
                          <a:effectLst/>
                        </a:rPr>
                        <a:t>present</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282106000"/>
                  </a:ext>
                </a:extLst>
              </a:tr>
              <a:tr h="653199">
                <a:tc>
                  <a:txBody>
                    <a:bodyPr/>
                    <a:lstStyle/>
                    <a:p>
                      <a:pPr marL="457200" marR="0" algn="just">
                        <a:lnSpc>
                          <a:spcPct val="107000"/>
                        </a:lnSpc>
                        <a:spcBef>
                          <a:spcPts val="0"/>
                        </a:spcBef>
                        <a:spcAft>
                          <a:spcPts val="0"/>
                        </a:spcAft>
                      </a:pPr>
                      <a:r>
                        <a:rPr lang="en-US" sz="2400">
                          <a:effectLst/>
                        </a:rPr>
                        <a:t>implicitly revealed</a:t>
                      </a:r>
                      <a:endParaRPr lang="en-CA" sz="2400">
                        <a:effectLst/>
                      </a:endParaRPr>
                    </a:p>
                    <a:p>
                      <a:pPr marL="457200" marR="0" algn="just">
                        <a:lnSpc>
                          <a:spcPct val="107000"/>
                        </a:lnSpc>
                        <a:spcBef>
                          <a:spcPts val="0"/>
                        </a:spcBef>
                        <a:spcAft>
                          <a:spcPts val="0"/>
                        </a:spcAft>
                      </a:pPr>
                      <a:r>
                        <a:rPr lang="en-CA" sz="2400">
                          <a:effectLst/>
                        </a:rPr>
                        <a:t> </a:t>
                      </a:r>
                      <a:endParaRPr lang="en-CA" sz="2400">
                        <a:effectLst/>
                        <a:latin typeface="Times New Roman" panose="02020603050405020304" pitchFamily="18" charset="0"/>
                        <a:ea typeface="Calibri" panose="020F0502020204030204" pitchFamily="34" charset="0"/>
                      </a:endParaRPr>
                    </a:p>
                  </a:txBody>
                  <a:tcPr marL="0" marR="0" marT="0" marB="0"/>
                </a:tc>
                <a:tc>
                  <a:txBody>
                    <a:bodyPr/>
                    <a:lstStyle/>
                    <a:p>
                      <a:pPr marL="457200" marR="0" algn="just">
                        <a:lnSpc>
                          <a:spcPct val="107000"/>
                        </a:lnSpc>
                        <a:spcBef>
                          <a:spcPts val="0"/>
                        </a:spcBef>
                        <a:spcAft>
                          <a:spcPts val="0"/>
                        </a:spcAft>
                      </a:pPr>
                      <a:r>
                        <a:rPr lang="en-US" sz="2400" dirty="0">
                          <a:effectLst/>
                        </a:rPr>
                        <a:t>explicitly revealed</a:t>
                      </a:r>
                      <a:endParaRPr lang="en-CA" sz="2400" dirty="0">
                        <a:effectLst/>
                      </a:endParaRPr>
                    </a:p>
                    <a:p>
                      <a:pPr marL="457200" marR="0" algn="just">
                        <a:lnSpc>
                          <a:spcPct val="107000"/>
                        </a:lnSpc>
                        <a:spcBef>
                          <a:spcPts val="0"/>
                        </a:spcBef>
                        <a:spcAft>
                          <a:spcPts val="0"/>
                        </a:spcAft>
                      </a:pPr>
                      <a:r>
                        <a:rPr lang="en-CA" sz="2400" dirty="0">
                          <a:effectLst/>
                        </a:rPr>
                        <a:t> </a:t>
                      </a:r>
                      <a:endParaRPr lang="en-CA" sz="24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2338855314"/>
                  </a:ext>
                </a:extLst>
              </a:tr>
            </a:tbl>
          </a:graphicData>
        </a:graphic>
      </p:graphicFrame>
    </p:spTree>
    <p:extLst>
      <p:ext uri="{BB962C8B-B14F-4D97-AF65-F5344CB8AC3E}">
        <p14:creationId xmlns:p14="http://schemas.microsoft.com/office/powerpoint/2010/main" val="160014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9E7-9D8E-2B81-05E0-5188BDFC8470}"/>
              </a:ext>
            </a:extLst>
          </p:cNvPr>
          <p:cNvSpPr>
            <a:spLocks noGrp="1"/>
          </p:cNvSpPr>
          <p:nvPr>
            <p:ph type="title"/>
          </p:nvPr>
        </p:nvSpPr>
        <p:spPr/>
        <p:txBody>
          <a:bodyPr/>
          <a:lstStyle/>
          <a:p>
            <a:r>
              <a:rPr lang="en-CA" dirty="0"/>
              <a:t>Canon (not cannon)</a:t>
            </a:r>
          </a:p>
        </p:txBody>
      </p:sp>
      <p:sp>
        <p:nvSpPr>
          <p:cNvPr id="3" name="Content Placeholder 2">
            <a:extLst>
              <a:ext uri="{FF2B5EF4-FFF2-40B4-BE49-F238E27FC236}">
                <a16:creationId xmlns:a16="http://schemas.microsoft.com/office/drawing/2014/main" id="{BE26CC7D-0BA1-A671-38F5-6F7B3E63D9A3}"/>
              </a:ext>
            </a:extLst>
          </p:cNvPr>
          <p:cNvSpPr>
            <a:spLocks noGrp="1"/>
          </p:cNvSpPr>
          <p:nvPr>
            <p:ph idx="1"/>
          </p:nvPr>
        </p:nvSpPr>
        <p:spPr/>
        <p:txBody>
          <a:bodyPr/>
          <a:lstStyle/>
          <a:p>
            <a:pPr marL="457200" indent="-457200">
              <a:buFont typeface="+mj-lt"/>
              <a:buAutoNum type="arabicPeriod"/>
            </a:pPr>
            <a:r>
              <a:rPr lang="en-CA" dirty="0"/>
              <a:t>More time will be spent on </a:t>
            </a:r>
            <a:r>
              <a:rPr lang="en-CA" i="1" dirty="0"/>
              <a:t>how</a:t>
            </a:r>
            <a:r>
              <a:rPr lang="en-CA" dirty="0"/>
              <a:t> the canon was formed.</a:t>
            </a:r>
          </a:p>
          <a:p>
            <a:pPr marL="457200" indent="-457200">
              <a:buFont typeface="+mj-lt"/>
              <a:buAutoNum type="arabicPeriod"/>
            </a:pPr>
            <a:r>
              <a:rPr lang="en-CA" dirty="0"/>
              <a:t>Today we are looking at the forms of the Hebrew Bible, Greek Old Testament, Greek New Testament, Latin New Testament and Modern Bibles.</a:t>
            </a:r>
          </a:p>
        </p:txBody>
      </p:sp>
      <p:sp>
        <p:nvSpPr>
          <p:cNvPr id="4" name="Date Placeholder 3">
            <a:extLst>
              <a:ext uri="{FF2B5EF4-FFF2-40B4-BE49-F238E27FC236}">
                <a16:creationId xmlns:a16="http://schemas.microsoft.com/office/drawing/2014/main" id="{38B42447-7B0C-B087-A888-D5EEC58B1B1F}"/>
              </a:ext>
            </a:extLst>
          </p:cNvPr>
          <p:cNvSpPr>
            <a:spLocks noGrp="1"/>
          </p:cNvSpPr>
          <p:nvPr>
            <p:ph type="dt" sz="half" idx="10"/>
          </p:nvPr>
        </p:nvSpPr>
        <p:spPr/>
        <p:txBody>
          <a:bodyPr/>
          <a:lstStyle/>
          <a:p>
            <a:r>
              <a:rPr lang="en-US"/>
              <a:t>22-Aug-23</a:t>
            </a:r>
          </a:p>
        </p:txBody>
      </p:sp>
      <p:sp>
        <p:nvSpPr>
          <p:cNvPr id="5" name="Slide Number Placeholder 4">
            <a:extLst>
              <a:ext uri="{FF2B5EF4-FFF2-40B4-BE49-F238E27FC236}">
                <a16:creationId xmlns:a16="http://schemas.microsoft.com/office/drawing/2014/main" id="{81551286-4105-57A5-FC57-6F107ED3986C}"/>
              </a:ext>
            </a:extLst>
          </p:cNvPr>
          <p:cNvSpPr>
            <a:spLocks noGrp="1"/>
          </p:cNvSpPr>
          <p:nvPr>
            <p:ph type="sldNum" sz="quarter" idx="12"/>
          </p:nvPr>
        </p:nvSpPr>
        <p:spPr/>
        <p:txBody>
          <a:bodyPr/>
          <a:lstStyle/>
          <a:p>
            <a:fld id="{1F646F3F-274D-499B-ABBE-824EB4ABDC3D}" type="slidenum">
              <a:rPr lang="en-US" smtClean="0"/>
              <a:t>7</a:t>
            </a:fld>
            <a:endParaRPr lang="en-US"/>
          </a:p>
        </p:txBody>
      </p:sp>
    </p:spTree>
    <p:extLst>
      <p:ext uri="{BB962C8B-B14F-4D97-AF65-F5344CB8AC3E}">
        <p14:creationId xmlns:p14="http://schemas.microsoft.com/office/powerpoint/2010/main" val="179111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FE479B-A117-4AB2-83D6-65FFB84AE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69EB222-8605-4C92-BE6A-B57B12EAE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759370" y="4009518"/>
            <a:ext cx="2432630" cy="2848482"/>
          </a:xfrm>
          <a:custGeom>
            <a:avLst/>
            <a:gdLst>
              <a:gd name="connsiteX0" fmla="*/ 1193013 w 2432630"/>
              <a:gd name="connsiteY0" fmla="*/ 1609830 h 2848482"/>
              <a:gd name="connsiteX1" fmla="*/ 1452520 w 2432630"/>
              <a:gd name="connsiteY1" fmla="*/ 1771993 h 2848482"/>
              <a:gd name="connsiteX2" fmla="*/ 1333256 w 2432630"/>
              <a:gd name="connsiteY2" fmla="*/ 2217094 h 2848482"/>
              <a:gd name="connsiteX3" fmla="*/ 888154 w 2432630"/>
              <a:gd name="connsiteY3" fmla="*/ 2097829 h 2848482"/>
              <a:gd name="connsiteX4" fmla="*/ 1007419 w 2432630"/>
              <a:gd name="connsiteY4" fmla="*/ 1652728 h 2848482"/>
              <a:gd name="connsiteX5" fmla="*/ 1193013 w 2432630"/>
              <a:gd name="connsiteY5" fmla="*/ 1609830 h 2848482"/>
              <a:gd name="connsiteX6" fmla="*/ 1721013 w 2432630"/>
              <a:gd name="connsiteY6" fmla="*/ 1345937 h 2848482"/>
              <a:gd name="connsiteX7" fmla="*/ 1880524 w 2432630"/>
              <a:gd name="connsiteY7" fmla="*/ 1425334 h 2848482"/>
              <a:gd name="connsiteX8" fmla="*/ 1821528 w 2432630"/>
              <a:gd name="connsiteY8" fmla="*/ 1645511 h 2848482"/>
              <a:gd name="connsiteX9" fmla="*/ 1601350 w 2432630"/>
              <a:gd name="connsiteY9" fmla="*/ 1586514 h 2848482"/>
              <a:gd name="connsiteX10" fmla="*/ 1660347 w 2432630"/>
              <a:gd name="connsiteY10" fmla="*/ 1366337 h 2848482"/>
              <a:gd name="connsiteX11" fmla="*/ 1721013 w 2432630"/>
              <a:gd name="connsiteY11" fmla="*/ 1345937 h 2848482"/>
              <a:gd name="connsiteX12" fmla="*/ 0 w 2432630"/>
              <a:gd name="connsiteY12" fmla="*/ 0 h 2848482"/>
              <a:gd name="connsiteX13" fmla="*/ 2420476 w 2432630"/>
              <a:gd name="connsiteY13" fmla="*/ 0 h 2848482"/>
              <a:gd name="connsiteX14" fmla="*/ 2431096 w 2432630"/>
              <a:gd name="connsiteY14" fmla="*/ 94052 h 2848482"/>
              <a:gd name="connsiteX15" fmla="*/ 2426545 w 2432630"/>
              <a:gd name="connsiteY15" fmla="*/ 261706 h 2848482"/>
              <a:gd name="connsiteX16" fmla="*/ 1347411 w 2432630"/>
              <a:gd name="connsiteY16" fmla="*/ 1289202 h 2848482"/>
              <a:gd name="connsiteX17" fmla="*/ 678423 w 2432630"/>
              <a:gd name="connsiteY17" fmla="*/ 1606118 h 2848482"/>
              <a:gd name="connsiteX18" fmla="*/ 284014 w 2432630"/>
              <a:gd name="connsiteY18" fmla="*/ 2398976 h 2848482"/>
              <a:gd name="connsiteX19" fmla="*/ 97407 w 2432630"/>
              <a:gd name="connsiteY19" fmla="*/ 2742323 h 2848482"/>
              <a:gd name="connsiteX20" fmla="*/ 0 w 2432630"/>
              <a:gd name="connsiteY20" fmla="*/ 2848482 h 28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630" h="2848482">
                <a:moveTo>
                  <a:pt x="1193013" y="1609830"/>
                </a:moveTo>
                <a:cubicBezTo>
                  <a:pt x="1297352" y="1617205"/>
                  <a:pt x="1396284" y="1674588"/>
                  <a:pt x="1452520" y="1771993"/>
                </a:cubicBezTo>
                <a:cubicBezTo>
                  <a:pt x="1542498" y="1927838"/>
                  <a:pt x="1489101" y="2127117"/>
                  <a:pt x="1333256" y="2217094"/>
                </a:cubicBezTo>
                <a:cubicBezTo>
                  <a:pt x="1177410" y="2307071"/>
                  <a:pt x="978131" y="2253675"/>
                  <a:pt x="888154" y="2097829"/>
                </a:cubicBezTo>
                <a:cubicBezTo>
                  <a:pt x="798176" y="1941984"/>
                  <a:pt x="851572" y="1742705"/>
                  <a:pt x="1007419" y="1652728"/>
                </a:cubicBezTo>
                <a:cubicBezTo>
                  <a:pt x="1065861" y="1618986"/>
                  <a:pt x="1130410" y="1605406"/>
                  <a:pt x="1193013" y="1609830"/>
                </a:cubicBezTo>
                <a:close/>
                <a:moveTo>
                  <a:pt x="1721013" y="1345937"/>
                </a:moveTo>
                <a:cubicBezTo>
                  <a:pt x="1783347" y="1338202"/>
                  <a:pt x="1847142" y="1367515"/>
                  <a:pt x="1880524" y="1425334"/>
                </a:cubicBezTo>
                <a:cubicBezTo>
                  <a:pt x="1925033" y="1502425"/>
                  <a:pt x="1898619" y="1601002"/>
                  <a:pt x="1821528" y="1645511"/>
                </a:cubicBezTo>
                <a:cubicBezTo>
                  <a:pt x="1744436" y="1690020"/>
                  <a:pt x="1645859" y="1663606"/>
                  <a:pt x="1601350" y="1586514"/>
                </a:cubicBezTo>
                <a:cubicBezTo>
                  <a:pt x="1556841" y="1509423"/>
                  <a:pt x="1583254" y="1410846"/>
                  <a:pt x="1660347" y="1366337"/>
                </a:cubicBezTo>
                <a:cubicBezTo>
                  <a:pt x="1679620" y="1355210"/>
                  <a:pt x="1700235" y="1348515"/>
                  <a:pt x="1721013" y="1345937"/>
                </a:cubicBezTo>
                <a:close/>
                <a:moveTo>
                  <a:pt x="0" y="0"/>
                </a:moveTo>
                <a:lnTo>
                  <a:pt x="2420476" y="0"/>
                </a:lnTo>
                <a:lnTo>
                  <a:pt x="2431096" y="94052"/>
                </a:lnTo>
                <a:cubicBezTo>
                  <a:pt x="2434004" y="150699"/>
                  <a:pt x="2432933" y="206775"/>
                  <a:pt x="2426545" y="261706"/>
                </a:cubicBezTo>
                <a:cubicBezTo>
                  <a:pt x="2360669" y="828256"/>
                  <a:pt x="1972176" y="1172577"/>
                  <a:pt x="1347411" y="1289202"/>
                </a:cubicBezTo>
                <a:cubicBezTo>
                  <a:pt x="1096744" y="1336043"/>
                  <a:pt x="825156" y="1376752"/>
                  <a:pt x="678423" y="1606118"/>
                </a:cubicBezTo>
                <a:cubicBezTo>
                  <a:pt x="520257" y="1853673"/>
                  <a:pt x="394149" y="2125038"/>
                  <a:pt x="284014" y="2398976"/>
                </a:cubicBezTo>
                <a:cubicBezTo>
                  <a:pt x="233465" y="2524954"/>
                  <a:pt x="173906" y="2641107"/>
                  <a:pt x="97407" y="2742323"/>
                </a:cubicBezTo>
                <a:lnTo>
                  <a:pt x="0" y="28484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7">
            <a:extLst>
              <a:ext uri="{FF2B5EF4-FFF2-40B4-BE49-F238E27FC236}">
                <a16:creationId xmlns:a16="http://schemas.microsoft.com/office/drawing/2014/main" id="{1F6B6F33-864B-D0EB-9A4E-6A1E8D5C9013}"/>
              </a:ext>
            </a:extLst>
          </p:cNvPr>
          <p:cNvSpPr>
            <a:spLocks noGrp="1"/>
          </p:cNvSpPr>
          <p:nvPr>
            <p:ph type="title"/>
          </p:nvPr>
        </p:nvSpPr>
        <p:spPr>
          <a:xfrm>
            <a:off x="609600" y="810563"/>
            <a:ext cx="3658249" cy="4761237"/>
          </a:xfrm>
        </p:spPr>
        <p:txBody>
          <a:bodyPr anchor="b">
            <a:normAutofit/>
          </a:bodyPr>
          <a:lstStyle/>
          <a:p>
            <a:r>
              <a:rPr lang="en-CA" dirty="0"/>
              <a:t>The Hebrew Canon: 39 books</a:t>
            </a:r>
          </a:p>
        </p:txBody>
      </p:sp>
      <p:sp>
        <p:nvSpPr>
          <p:cNvPr id="2" name="Date Placeholder 1">
            <a:extLst>
              <a:ext uri="{FF2B5EF4-FFF2-40B4-BE49-F238E27FC236}">
                <a16:creationId xmlns:a16="http://schemas.microsoft.com/office/drawing/2014/main" id="{4ABD220C-C0F1-F6A8-7237-67B6DAF9B39D}"/>
              </a:ext>
            </a:extLst>
          </p:cNvPr>
          <p:cNvSpPr>
            <a:spLocks noGrp="1"/>
          </p:cNvSpPr>
          <p:nvPr>
            <p:ph type="dt" sz="half" idx="10"/>
          </p:nvPr>
        </p:nvSpPr>
        <p:spPr>
          <a:xfrm>
            <a:off x="609600" y="6356350"/>
            <a:ext cx="2743200" cy="365125"/>
          </a:xfrm>
        </p:spPr>
        <p:txBody>
          <a:bodyPr>
            <a:normAutofit/>
          </a:bodyPr>
          <a:lstStyle/>
          <a:p>
            <a:pPr>
              <a:spcAft>
                <a:spcPts val="600"/>
              </a:spcAft>
            </a:pPr>
            <a:r>
              <a:rPr lang="en-US"/>
              <a:t>22-Aug-23</a:t>
            </a:r>
          </a:p>
        </p:txBody>
      </p:sp>
      <p:sp>
        <p:nvSpPr>
          <p:cNvPr id="3" name="Slide Number Placeholder 2">
            <a:extLst>
              <a:ext uri="{FF2B5EF4-FFF2-40B4-BE49-F238E27FC236}">
                <a16:creationId xmlns:a16="http://schemas.microsoft.com/office/drawing/2014/main" id="{9CDB3139-04DF-2019-EF6E-57203836A04D}"/>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8</a:t>
            </a:fld>
            <a:endParaRPr lang="en-US"/>
          </a:p>
        </p:txBody>
      </p:sp>
      <p:graphicFrame>
        <p:nvGraphicFramePr>
          <p:cNvPr id="22" name="Content Placeholder 16">
            <a:extLst>
              <a:ext uri="{FF2B5EF4-FFF2-40B4-BE49-F238E27FC236}">
                <a16:creationId xmlns:a16="http://schemas.microsoft.com/office/drawing/2014/main" id="{C6447591-9B5D-05DE-8994-CBC3658C607C}"/>
              </a:ext>
            </a:extLst>
          </p:cNvPr>
          <p:cNvGraphicFramePr>
            <a:graphicFrameLocks noGrp="1"/>
          </p:cNvGraphicFramePr>
          <p:nvPr>
            <p:ph idx="1"/>
            <p:extLst>
              <p:ext uri="{D42A27DB-BD31-4B8C-83A1-F6EECF244321}">
                <p14:modId xmlns:p14="http://schemas.microsoft.com/office/powerpoint/2010/main" val="1160456117"/>
              </p:ext>
            </p:extLst>
          </p:nvPr>
        </p:nvGraphicFramePr>
        <p:xfrm>
          <a:off x="4788311" y="216311"/>
          <a:ext cx="5997675" cy="6577451"/>
        </p:xfrm>
        <a:graphic>
          <a:graphicData uri="http://schemas.openxmlformats.org/drawingml/2006/table">
            <a:tbl>
              <a:tblPr firstRow="1" bandRow="1"/>
              <a:tblGrid>
                <a:gridCol w="1999225">
                  <a:extLst>
                    <a:ext uri="{9D8B030D-6E8A-4147-A177-3AD203B41FA5}">
                      <a16:colId xmlns:a16="http://schemas.microsoft.com/office/drawing/2014/main" val="4070720592"/>
                    </a:ext>
                  </a:extLst>
                </a:gridCol>
                <a:gridCol w="1999225">
                  <a:extLst>
                    <a:ext uri="{9D8B030D-6E8A-4147-A177-3AD203B41FA5}">
                      <a16:colId xmlns:a16="http://schemas.microsoft.com/office/drawing/2014/main" val="3909320935"/>
                    </a:ext>
                  </a:extLst>
                </a:gridCol>
                <a:gridCol w="1999225">
                  <a:extLst>
                    <a:ext uri="{9D8B030D-6E8A-4147-A177-3AD203B41FA5}">
                      <a16:colId xmlns:a16="http://schemas.microsoft.com/office/drawing/2014/main" val="36736738"/>
                    </a:ext>
                  </a:extLst>
                </a:gridCol>
              </a:tblGrid>
              <a:tr h="569335">
                <a:tc gridSpan="3">
                  <a:txBody>
                    <a:bodyPr/>
                    <a:lstStyle/>
                    <a:p>
                      <a:pPr marL="0" marR="0" algn="ctr">
                        <a:lnSpc>
                          <a:spcPct val="107000"/>
                        </a:lnSpc>
                        <a:spcBef>
                          <a:spcPts val="0"/>
                        </a:spcBef>
                        <a:spcAft>
                          <a:spcPts val="800"/>
                        </a:spcAft>
                      </a:pPr>
                      <a:r>
                        <a:rPr lang="en-US" sz="1400" b="1" dirty="0">
                          <a:effectLst/>
                          <a:latin typeface="Open Sans" panose="020B0606030504020204" pitchFamily="34" charset="0"/>
                          <a:ea typeface="Calibri" panose="020F0502020204030204" pitchFamily="34" charset="0"/>
                          <a:cs typeface="Times New Roman" panose="02020603050405020304" pitchFamily="18" charset="0"/>
                        </a:rPr>
                        <a:t>THE HEBREW OLD TESTAMENT ARRANGEMENT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018039323"/>
                  </a:ext>
                </a:extLst>
              </a:tr>
              <a:tr h="871357">
                <a:tc>
                  <a:txBody>
                    <a:bodyPr/>
                    <a:lstStyle/>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The Law</a:t>
                      </a:r>
                      <a:endParaRPr lang="en-CA" sz="24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(Torah)</a:t>
                      </a:r>
                      <a:endParaRPr lang="en-CA" sz="24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CA" sz="2400" dirty="0">
                          <a:effectLst/>
                          <a:latin typeface="Times New Roman" panose="02020603050405020304" pitchFamily="18" charset="0"/>
                          <a:ea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The Prophets</a:t>
                      </a:r>
                      <a:endParaRPr lang="en-CA" sz="240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(Nevi’im)</a:t>
                      </a:r>
                      <a:endParaRPr lang="en-CA" sz="240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CA" sz="2400">
                          <a:effectLst/>
                          <a:latin typeface="Times New Roman" panose="02020603050405020304" pitchFamily="18" charset="0"/>
                          <a:ea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The Writings</a:t>
                      </a:r>
                      <a:endParaRPr lang="en-CA" sz="240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(Kethuvim)</a:t>
                      </a:r>
                      <a:endParaRPr lang="en-CA" sz="240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CA" sz="2400">
                          <a:effectLst/>
                          <a:latin typeface="Times New Roman" panose="02020603050405020304" pitchFamily="18" charset="0"/>
                          <a:ea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5749"/>
                  </a:ext>
                </a:extLst>
              </a:tr>
              <a:tr h="4562822">
                <a:tc>
                  <a:txBody>
                    <a:bodyPr/>
                    <a:lstStyle/>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1. Genesis</a:t>
                      </a:r>
                      <a:endParaRPr lang="en-CA" sz="24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2. Exodus</a:t>
                      </a:r>
                      <a:endParaRPr lang="en-CA" sz="24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3. Leviticus</a:t>
                      </a:r>
                      <a:endParaRPr lang="en-CA" sz="24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4. Numbers</a:t>
                      </a:r>
                      <a:endParaRPr lang="en-CA" sz="24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5. Deuteronomy</a:t>
                      </a:r>
                      <a:endParaRPr lang="en-CA" sz="24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CA" sz="2400" dirty="0">
                          <a:effectLst/>
                          <a:latin typeface="Times New Roman" panose="02020603050405020304" pitchFamily="18" charset="0"/>
                          <a:ea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A. Former Prophets</a:t>
                      </a:r>
                      <a:endParaRPr lang="en-CA" sz="240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1. Joshua</a:t>
                      </a:r>
                      <a:endParaRPr lang="en-CA" sz="240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2. Judges</a:t>
                      </a:r>
                      <a:endParaRPr lang="en-CA" sz="240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3. Samuel</a:t>
                      </a:r>
                      <a:endParaRPr lang="en-CA" sz="240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4. Kings</a:t>
                      </a:r>
                      <a:endParaRPr lang="en-CA" sz="240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B. Latter Prophets</a:t>
                      </a:r>
                      <a:endParaRPr lang="en-CA" sz="240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1. Isaiah</a:t>
                      </a:r>
                      <a:endParaRPr lang="en-CA" sz="240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2. Jeremiah</a:t>
                      </a:r>
                      <a:endParaRPr lang="en-CA" sz="240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3. Ezekiel</a:t>
                      </a:r>
                      <a:endParaRPr lang="en-CA" sz="240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a:effectLst/>
                          <a:latin typeface="Open Sans" panose="020B0606030504020204" pitchFamily="34" charset="0"/>
                          <a:ea typeface="Calibri" panose="020F0502020204030204" pitchFamily="34" charset="0"/>
                          <a:cs typeface="Times New Roman" panose="02020603050405020304" pitchFamily="18" charset="0"/>
                        </a:rPr>
                        <a:t>4. The Twelve</a:t>
                      </a:r>
                      <a:endParaRPr lang="en-CA" sz="240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CA" sz="2400">
                          <a:effectLst/>
                          <a:latin typeface="Times New Roman" panose="02020603050405020304" pitchFamily="18" charset="0"/>
                          <a:ea typeface="Calibri" panose="020F0502020204030204" pitchFamily="34" charset="0"/>
                        </a:rPr>
                        <a:t> </a:t>
                      </a:r>
                      <a:endParaRPr lang="en-CA" sz="2400" dirty="0">
                        <a:effectLst/>
                        <a:latin typeface="Times New Roman" panose="02020603050405020304" pitchFamily="18" charset="0"/>
                        <a:ea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A. Poetical Books</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1. Psalms</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2. Job</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3. Proverbs</a:t>
                      </a:r>
                      <a:endParaRPr lang="en-CA" sz="24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B. Five Rolls (</a:t>
                      </a:r>
                      <a:r>
                        <a:rPr lang="en-US" sz="1400" dirty="0" err="1">
                          <a:effectLst/>
                          <a:latin typeface="Open Sans" panose="020B0606030504020204" pitchFamily="34" charset="0"/>
                          <a:ea typeface="Calibri" panose="020F0502020204030204" pitchFamily="34" charset="0"/>
                          <a:cs typeface="Times New Roman" panose="02020603050405020304" pitchFamily="18" charset="0"/>
                        </a:rPr>
                        <a:t>Megilloth</a:t>
                      </a:r>
                      <a:r>
                        <a:rPr lang="en-US" sz="1400" dirty="0">
                          <a:effectLst/>
                          <a:latin typeface="Open Sans" panose="020B0606030504020204" pitchFamily="34" charset="0"/>
                          <a:ea typeface="Calibri" panose="020F0502020204030204" pitchFamily="34" charset="0"/>
                          <a:cs typeface="Times New Roman" panose="02020603050405020304" pitchFamily="18" charset="0"/>
                        </a:rPr>
                        <a:t>)</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1. Ruth</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2. Song of Songs</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3. Ecclesiastes</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4. Lamentations</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5. Esther</a:t>
                      </a:r>
                      <a:endParaRPr lang="en-CA" sz="24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C. Historical Books</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1. Daniel</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2. Ezra-Nehemiah</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3. Chronicles</a:t>
                      </a:r>
                      <a:endParaRPr lang="en-CA" sz="2400" dirty="0">
                        <a:effectLst/>
                        <a:latin typeface="Times New Roman" panose="02020603050405020304" pitchFamily="18" charset="0"/>
                        <a:ea typeface="Calibri" panose="020F0502020204030204" pitchFamily="34" charset="0"/>
                      </a:endParaRPr>
                    </a:p>
                    <a:p>
                      <a:pPr marL="228600" marR="0" algn="just">
                        <a:lnSpc>
                          <a:spcPct val="107000"/>
                        </a:lnSpc>
                        <a:spcBef>
                          <a:spcPts val="0"/>
                        </a:spcBef>
                        <a:spcAft>
                          <a:spcPts val="800"/>
                        </a:spcAft>
                      </a:pPr>
                      <a:r>
                        <a:rPr lang="en-CA" sz="2400" dirty="0">
                          <a:effectLst/>
                          <a:latin typeface="Times New Roman" panose="02020603050405020304" pitchFamily="18" charset="0"/>
                          <a:ea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157559"/>
                  </a:ext>
                </a:extLst>
              </a:tr>
            </a:tbl>
          </a:graphicData>
        </a:graphic>
      </p:graphicFrame>
    </p:spTree>
    <p:extLst>
      <p:ext uri="{BB962C8B-B14F-4D97-AF65-F5344CB8AC3E}">
        <p14:creationId xmlns:p14="http://schemas.microsoft.com/office/powerpoint/2010/main" val="181846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194EE1-BBAA-7E49-EA4D-8B55B5B7D27D}"/>
              </a:ext>
            </a:extLst>
          </p:cNvPr>
          <p:cNvSpPr>
            <a:spLocks noGrp="1"/>
          </p:cNvSpPr>
          <p:nvPr>
            <p:ph type="title"/>
          </p:nvPr>
        </p:nvSpPr>
        <p:spPr>
          <a:xfrm>
            <a:off x="841249" y="810562"/>
            <a:ext cx="2885178" cy="713438"/>
          </a:xfrm>
        </p:spPr>
        <p:txBody>
          <a:bodyPr>
            <a:normAutofit fontScale="90000"/>
          </a:bodyPr>
          <a:lstStyle/>
          <a:p>
            <a:r>
              <a:rPr lang="en-CA" dirty="0"/>
              <a:t>The Greek Canon</a:t>
            </a:r>
          </a:p>
        </p:txBody>
      </p:sp>
      <p:sp>
        <p:nvSpPr>
          <p:cNvPr id="3" name="Content Placeholder 2">
            <a:extLst>
              <a:ext uri="{FF2B5EF4-FFF2-40B4-BE49-F238E27FC236}">
                <a16:creationId xmlns:a16="http://schemas.microsoft.com/office/drawing/2014/main" id="{A0A170E6-6CEB-26E1-9D0A-414B0999D11E}"/>
              </a:ext>
            </a:extLst>
          </p:cNvPr>
          <p:cNvSpPr>
            <a:spLocks noGrp="1"/>
          </p:cNvSpPr>
          <p:nvPr>
            <p:ph idx="1"/>
          </p:nvPr>
        </p:nvSpPr>
        <p:spPr>
          <a:xfrm>
            <a:off x="841249" y="2391995"/>
            <a:ext cx="2049436" cy="2052186"/>
          </a:xfrm>
        </p:spPr>
        <p:txBody>
          <a:bodyPr anchor="b">
            <a:normAutofit/>
          </a:bodyPr>
          <a:lstStyle/>
          <a:p>
            <a:r>
              <a:rPr lang="en-CA" dirty="0"/>
              <a:t>The LXX—Alexandria Egypt, 250-150 BC. </a:t>
            </a:r>
          </a:p>
          <a:p>
            <a:endParaRPr lang="en-CA" dirty="0"/>
          </a:p>
          <a:p>
            <a:endParaRPr lang="en-CA" dirty="0"/>
          </a:p>
        </p:txBody>
      </p:sp>
      <p:sp>
        <p:nvSpPr>
          <p:cNvPr id="24" name="Freeform: Shape 23">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Date Placeholder 3">
            <a:extLst>
              <a:ext uri="{FF2B5EF4-FFF2-40B4-BE49-F238E27FC236}">
                <a16:creationId xmlns:a16="http://schemas.microsoft.com/office/drawing/2014/main" id="{6D6FCE1B-1FF6-ECC3-4656-1DCB5DA5C3E3}"/>
              </a:ext>
            </a:extLst>
          </p:cNvPr>
          <p:cNvSpPr>
            <a:spLocks noGrp="1"/>
          </p:cNvSpPr>
          <p:nvPr>
            <p:ph type="dt" sz="half" idx="10"/>
          </p:nvPr>
        </p:nvSpPr>
        <p:spPr>
          <a:xfrm>
            <a:off x="609600" y="6356350"/>
            <a:ext cx="2743200" cy="365125"/>
          </a:xfrm>
        </p:spPr>
        <p:txBody>
          <a:bodyPr>
            <a:normAutofit/>
          </a:bodyPr>
          <a:lstStyle/>
          <a:p>
            <a:pPr>
              <a:spcAft>
                <a:spcPts val="600"/>
              </a:spcAft>
            </a:pPr>
            <a:r>
              <a:rPr lang="en-US"/>
              <a:t>22-Aug-23</a:t>
            </a:r>
          </a:p>
        </p:txBody>
      </p:sp>
      <p:sp>
        <p:nvSpPr>
          <p:cNvPr id="5" name="Slide Number Placeholder 4">
            <a:extLst>
              <a:ext uri="{FF2B5EF4-FFF2-40B4-BE49-F238E27FC236}">
                <a16:creationId xmlns:a16="http://schemas.microsoft.com/office/drawing/2014/main" id="{06265D6A-35E7-DD9D-61F0-306E70BADDF9}"/>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9</a:t>
            </a:fld>
            <a:endParaRPr lang="en-US"/>
          </a:p>
        </p:txBody>
      </p:sp>
      <p:graphicFrame>
        <p:nvGraphicFramePr>
          <p:cNvPr id="7" name="Table 6">
            <a:extLst>
              <a:ext uri="{FF2B5EF4-FFF2-40B4-BE49-F238E27FC236}">
                <a16:creationId xmlns:a16="http://schemas.microsoft.com/office/drawing/2014/main" id="{C5C3C6C0-80B0-D67D-7197-38AFC8A72E42}"/>
              </a:ext>
            </a:extLst>
          </p:cNvPr>
          <p:cNvGraphicFramePr>
            <a:graphicFrameLocks noGrp="1"/>
          </p:cNvGraphicFramePr>
          <p:nvPr>
            <p:extLst>
              <p:ext uri="{D42A27DB-BD31-4B8C-83A1-F6EECF244321}">
                <p14:modId xmlns:p14="http://schemas.microsoft.com/office/powerpoint/2010/main" val="3009948619"/>
              </p:ext>
            </p:extLst>
          </p:nvPr>
        </p:nvGraphicFramePr>
        <p:xfrm>
          <a:off x="4090219" y="136525"/>
          <a:ext cx="7816646" cy="19633185"/>
        </p:xfrm>
        <a:graphic>
          <a:graphicData uri="http://schemas.openxmlformats.org/drawingml/2006/table">
            <a:tbl>
              <a:tblPr>
                <a:tableStyleId>{5C22544A-7EE6-4342-B048-85BDC9FD1C3A}</a:tableStyleId>
              </a:tblPr>
              <a:tblGrid>
                <a:gridCol w="2948756">
                  <a:extLst>
                    <a:ext uri="{9D8B030D-6E8A-4147-A177-3AD203B41FA5}">
                      <a16:colId xmlns:a16="http://schemas.microsoft.com/office/drawing/2014/main" val="3281427887"/>
                    </a:ext>
                  </a:extLst>
                </a:gridCol>
                <a:gridCol w="959567">
                  <a:extLst>
                    <a:ext uri="{9D8B030D-6E8A-4147-A177-3AD203B41FA5}">
                      <a16:colId xmlns:a16="http://schemas.microsoft.com/office/drawing/2014/main" val="3928028593"/>
                    </a:ext>
                  </a:extLst>
                </a:gridCol>
                <a:gridCol w="974008">
                  <a:extLst>
                    <a:ext uri="{9D8B030D-6E8A-4147-A177-3AD203B41FA5}">
                      <a16:colId xmlns:a16="http://schemas.microsoft.com/office/drawing/2014/main" val="3927000354"/>
                    </a:ext>
                  </a:extLst>
                </a:gridCol>
                <a:gridCol w="2934315">
                  <a:extLst>
                    <a:ext uri="{9D8B030D-6E8A-4147-A177-3AD203B41FA5}">
                      <a16:colId xmlns:a16="http://schemas.microsoft.com/office/drawing/2014/main" val="1248581964"/>
                    </a:ext>
                  </a:extLst>
                </a:gridCol>
              </a:tblGrid>
              <a:tr h="220775">
                <a:tc gridSpan="2">
                  <a:txBody>
                    <a:bodyPr/>
                    <a:lstStyle/>
                    <a:p>
                      <a:pPr marL="0" marR="0" algn="just">
                        <a:lnSpc>
                          <a:spcPct val="107000"/>
                        </a:lnSpc>
                        <a:spcBef>
                          <a:spcPts val="0"/>
                        </a:spcBef>
                        <a:spcAft>
                          <a:spcPts val="0"/>
                        </a:spcAft>
                      </a:pPr>
                      <a:r>
                        <a:rPr lang="en-US" sz="1800" dirty="0">
                          <a:effectLst/>
                        </a:rPr>
                        <a:t>The Law (Pentateuch)—5 books</a:t>
                      </a:r>
                      <a:endParaRPr lang="en-CA" sz="1800" dirty="0">
                        <a:effectLst/>
                      </a:endParaRPr>
                    </a:p>
                    <a:p>
                      <a:pPr marL="0" marR="0" algn="just">
                        <a:lnSpc>
                          <a:spcPct val="107000"/>
                        </a:lnSpc>
                        <a:spcBef>
                          <a:spcPts val="0"/>
                        </a:spcBef>
                        <a:spcAft>
                          <a:spcPts val="0"/>
                        </a:spcAft>
                      </a:pPr>
                      <a:r>
                        <a:rPr lang="en-CA" sz="1800" dirty="0">
                          <a:effectLst/>
                        </a:rPr>
                        <a:t> </a:t>
                      </a:r>
                      <a:endParaRPr lang="en-CA" sz="1800" dirty="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CA"/>
                    </a:p>
                  </a:txBody>
                  <a:tcPr/>
                </a:tc>
                <a:tc gridSpan="2">
                  <a:txBody>
                    <a:bodyPr/>
                    <a:lstStyle/>
                    <a:p>
                      <a:pPr marL="0" marR="0" algn="just">
                        <a:lnSpc>
                          <a:spcPct val="107000"/>
                        </a:lnSpc>
                        <a:spcBef>
                          <a:spcPts val="0"/>
                        </a:spcBef>
                        <a:spcAft>
                          <a:spcPts val="0"/>
                        </a:spcAft>
                      </a:pPr>
                      <a:r>
                        <a:rPr lang="en-US" sz="1800" dirty="0">
                          <a:effectLst/>
                        </a:rPr>
                        <a:t>Poetry—5 books</a:t>
                      </a:r>
                      <a:endParaRPr lang="en-CA" sz="1800" dirty="0">
                        <a:effectLst/>
                      </a:endParaRPr>
                    </a:p>
                  </a:txBody>
                  <a:tcPr marL="0" marR="0" marT="0" marB="0"/>
                </a:tc>
                <a:tc hMerge="1">
                  <a:txBody>
                    <a:bodyPr/>
                    <a:lstStyle/>
                    <a:p>
                      <a:endParaRPr lang="en-CA"/>
                    </a:p>
                  </a:txBody>
                  <a:tcPr/>
                </a:tc>
                <a:extLst>
                  <a:ext uri="{0D108BD9-81ED-4DB2-BD59-A6C34878D82A}">
                    <a16:rowId xmlns:a16="http://schemas.microsoft.com/office/drawing/2014/main" val="2659060323"/>
                  </a:ext>
                </a:extLst>
              </a:tr>
              <a:tr h="1570355">
                <a:tc gridSpan="2">
                  <a:txBody>
                    <a:bodyPr/>
                    <a:lstStyle/>
                    <a:p>
                      <a:pPr marL="0" marR="0" algn="just">
                        <a:lnSpc>
                          <a:spcPct val="107000"/>
                        </a:lnSpc>
                        <a:spcBef>
                          <a:spcPts val="0"/>
                        </a:spcBef>
                        <a:spcAft>
                          <a:spcPts val="0"/>
                        </a:spcAft>
                      </a:pPr>
                      <a:r>
                        <a:rPr lang="en-US" sz="1800">
                          <a:effectLst/>
                        </a:rPr>
                        <a:t>1. Genesis</a:t>
                      </a:r>
                      <a:endParaRPr lang="en-CA" sz="1800">
                        <a:effectLst/>
                      </a:endParaRPr>
                    </a:p>
                    <a:p>
                      <a:pPr marL="0" marR="0" algn="just">
                        <a:lnSpc>
                          <a:spcPct val="107000"/>
                        </a:lnSpc>
                        <a:spcBef>
                          <a:spcPts val="0"/>
                        </a:spcBef>
                        <a:spcAft>
                          <a:spcPts val="0"/>
                        </a:spcAft>
                      </a:pPr>
                      <a:r>
                        <a:rPr lang="en-US" sz="1800">
                          <a:effectLst/>
                        </a:rPr>
                        <a:t>2. Exodus</a:t>
                      </a:r>
                      <a:endParaRPr lang="en-CA" sz="1800">
                        <a:effectLst/>
                      </a:endParaRPr>
                    </a:p>
                    <a:p>
                      <a:pPr marL="0" marR="0" algn="just">
                        <a:lnSpc>
                          <a:spcPct val="107000"/>
                        </a:lnSpc>
                        <a:spcBef>
                          <a:spcPts val="0"/>
                        </a:spcBef>
                        <a:spcAft>
                          <a:spcPts val="0"/>
                        </a:spcAft>
                      </a:pPr>
                      <a:r>
                        <a:rPr lang="en-US" sz="1800">
                          <a:effectLst/>
                        </a:rPr>
                        <a:t>3. Leviticus</a:t>
                      </a:r>
                      <a:endParaRPr lang="en-CA" sz="1800">
                        <a:effectLst/>
                      </a:endParaRPr>
                    </a:p>
                    <a:p>
                      <a:pPr marL="0" marR="0" algn="just">
                        <a:lnSpc>
                          <a:spcPct val="107000"/>
                        </a:lnSpc>
                        <a:spcBef>
                          <a:spcPts val="0"/>
                        </a:spcBef>
                        <a:spcAft>
                          <a:spcPts val="0"/>
                        </a:spcAft>
                      </a:pPr>
                      <a:r>
                        <a:rPr lang="en-US" sz="1800">
                          <a:effectLst/>
                        </a:rPr>
                        <a:t>4. Numbers</a:t>
                      </a:r>
                      <a:endParaRPr lang="en-CA" sz="1800">
                        <a:effectLst/>
                      </a:endParaRPr>
                    </a:p>
                    <a:p>
                      <a:pPr marL="0" marR="0" algn="just">
                        <a:lnSpc>
                          <a:spcPct val="107000"/>
                        </a:lnSpc>
                        <a:spcBef>
                          <a:spcPts val="0"/>
                        </a:spcBef>
                        <a:spcAft>
                          <a:spcPts val="0"/>
                        </a:spcAft>
                      </a:pPr>
                      <a:r>
                        <a:rPr lang="en-US" sz="1800">
                          <a:effectLst/>
                        </a:rPr>
                        <a:t>5. Deuteronomy</a:t>
                      </a:r>
                      <a:endParaRPr lang="en-CA" sz="1800">
                        <a:effectLst/>
                      </a:endParaRPr>
                    </a:p>
                    <a:p>
                      <a:pPr marL="0" marR="0" algn="just">
                        <a:lnSpc>
                          <a:spcPct val="107000"/>
                        </a:lnSpc>
                        <a:spcBef>
                          <a:spcPts val="0"/>
                        </a:spcBef>
                        <a:spcAft>
                          <a:spcPts val="0"/>
                        </a:spcAft>
                      </a:pPr>
                      <a:r>
                        <a:rPr lang="en-CA" sz="1800">
                          <a:effectLst/>
                        </a:rPr>
                        <a:t> </a:t>
                      </a:r>
                      <a:endParaRPr lang="en-CA" sz="18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CA"/>
                    </a:p>
                  </a:txBody>
                  <a:tcPr/>
                </a:tc>
                <a:tc gridSpan="2">
                  <a:txBody>
                    <a:bodyPr/>
                    <a:lstStyle/>
                    <a:p>
                      <a:pPr marL="0" marR="0" algn="just">
                        <a:lnSpc>
                          <a:spcPct val="107000"/>
                        </a:lnSpc>
                        <a:spcBef>
                          <a:spcPts val="0"/>
                        </a:spcBef>
                        <a:spcAft>
                          <a:spcPts val="0"/>
                        </a:spcAft>
                      </a:pPr>
                      <a:r>
                        <a:rPr lang="en-US" sz="1800">
                          <a:effectLst/>
                        </a:rPr>
                        <a:t>1. Job</a:t>
                      </a:r>
                      <a:endParaRPr lang="en-CA" sz="1800">
                        <a:effectLst/>
                      </a:endParaRPr>
                    </a:p>
                    <a:p>
                      <a:pPr marL="0" marR="0" algn="just">
                        <a:lnSpc>
                          <a:spcPct val="107000"/>
                        </a:lnSpc>
                        <a:spcBef>
                          <a:spcPts val="0"/>
                        </a:spcBef>
                        <a:spcAft>
                          <a:spcPts val="0"/>
                        </a:spcAft>
                      </a:pPr>
                      <a:r>
                        <a:rPr lang="en-US" sz="1800">
                          <a:effectLst/>
                        </a:rPr>
                        <a:t>2. Psalms</a:t>
                      </a:r>
                      <a:endParaRPr lang="en-CA" sz="1800">
                        <a:effectLst/>
                      </a:endParaRPr>
                    </a:p>
                    <a:p>
                      <a:pPr marL="0" marR="0" algn="just">
                        <a:lnSpc>
                          <a:spcPct val="107000"/>
                        </a:lnSpc>
                        <a:spcBef>
                          <a:spcPts val="0"/>
                        </a:spcBef>
                        <a:spcAft>
                          <a:spcPts val="0"/>
                        </a:spcAft>
                      </a:pPr>
                      <a:r>
                        <a:rPr lang="en-US" sz="1800">
                          <a:effectLst/>
                        </a:rPr>
                        <a:t>3. Proverbs</a:t>
                      </a:r>
                      <a:endParaRPr lang="en-CA" sz="1800">
                        <a:effectLst/>
                      </a:endParaRPr>
                    </a:p>
                    <a:p>
                      <a:pPr marL="0" marR="0" algn="just">
                        <a:lnSpc>
                          <a:spcPct val="107000"/>
                        </a:lnSpc>
                        <a:spcBef>
                          <a:spcPts val="0"/>
                        </a:spcBef>
                        <a:spcAft>
                          <a:spcPts val="0"/>
                        </a:spcAft>
                      </a:pPr>
                      <a:r>
                        <a:rPr lang="en-US" sz="1800">
                          <a:effectLst/>
                        </a:rPr>
                        <a:t>4. Ecclesiastes</a:t>
                      </a:r>
                      <a:endParaRPr lang="en-CA" sz="1800">
                        <a:effectLst/>
                      </a:endParaRPr>
                    </a:p>
                    <a:p>
                      <a:pPr marL="0" marR="0" algn="just">
                        <a:lnSpc>
                          <a:spcPct val="107000"/>
                        </a:lnSpc>
                        <a:spcBef>
                          <a:spcPts val="0"/>
                        </a:spcBef>
                        <a:spcAft>
                          <a:spcPts val="0"/>
                        </a:spcAft>
                      </a:pPr>
                      <a:r>
                        <a:rPr lang="en-US" sz="1800">
                          <a:effectLst/>
                        </a:rPr>
                        <a:t>5. Song of Solomon</a:t>
                      </a:r>
                      <a:endParaRPr lang="en-CA" sz="1800">
                        <a:effectLst/>
                      </a:endParaRPr>
                    </a:p>
                    <a:p>
                      <a:pPr marL="0" marR="0" algn="just">
                        <a:lnSpc>
                          <a:spcPct val="107000"/>
                        </a:lnSpc>
                        <a:spcBef>
                          <a:spcPts val="0"/>
                        </a:spcBef>
                        <a:spcAft>
                          <a:spcPts val="0"/>
                        </a:spcAft>
                      </a:pPr>
                      <a:r>
                        <a:rPr lang="en-CA" sz="1800">
                          <a:effectLst/>
                        </a:rPr>
                        <a:t> </a:t>
                      </a:r>
                      <a:endParaRPr lang="en-CA" sz="18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CA"/>
                    </a:p>
                  </a:txBody>
                  <a:tcPr/>
                </a:tc>
                <a:extLst>
                  <a:ext uri="{0D108BD9-81ED-4DB2-BD59-A6C34878D82A}">
                    <a16:rowId xmlns:a16="http://schemas.microsoft.com/office/drawing/2014/main" val="805899289"/>
                  </a:ext>
                </a:extLst>
              </a:tr>
              <a:tr h="464947">
                <a:tc>
                  <a:txBody>
                    <a:bodyPr/>
                    <a:lstStyle/>
                    <a:p>
                      <a:pPr marL="0" marR="0" algn="just">
                        <a:lnSpc>
                          <a:spcPct val="107000"/>
                        </a:lnSpc>
                        <a:spcBef>
                          <a:spcPts val="0"/>
                        </a:spcBef>
                        <a:spcAft>
                          <a:spcPts val="0"/>
                        </a:spcAft>
                      </a:pPr>
                      <a:r>
                        <a:rPr lang="en-US" sz="1800">
                          <a:effectLst/>
                        </a:rPr>
                        <a:t>History—12 books</a:t>
                      </a:r>
                      <a:endParaRPr lang="en-CA" sz="1800">
                        <a:effectLst/>
                      </a:endParaRPr>
                    </a:p>
                    <a:p>
                      <a:pPr marL="0" marR="0" algn="just">
                        <a:lnSpc>
                          <a:spcPct val="107000"/>
                        </a:lnSpc>
                        <a:spcBef>
                          <a:spcPts val="0"/>
                        </a:spcBef>
                        <a:spcAft>
                          <a:spcPts val="0"/>
                        </a:spcAft>
                      </a:pPr>
                      <a:r>
                        <a:rPr lang="en-CA" sz="1800">
                          <a:effectLst/>
                        </a:rPr>
                        <a:t> </a:t>
                      </a:r>
                      <a:endParaRPr lang="en-CA" sz="1800">
                        <a:effectLst/>
                        <a:latin typeface="Times New Roman" panose="02020603050405020304" pitchFamily="18" charset="0"/>
                        <a:ea typeface="Calibri" panose="020F0502020204030204" pitchFamily="34" charset="0"/>
                      </a:endParaRPr>
                    </a:p>
                  </a:txBody>
                  <a:tcPr marL="0" marR="0" marT="0" marB="0"/>
                </a:tc>
                <a:tc gridSpan="3">
                  <a:txBody>
                    <a:bodyPr/>
                    <a:lstStyle/>
                    <a:p>
                      <a:pPr marL="0" marR="0" algn="just">
                        <a:lnSpc>
                          <a:spcPct val="107000"/>
                        </a:lnSpc>
                        <a:spcBef>
                          <a:spcPts val="0"/>
                        </a:spcBef>
                        <a:spcAft>
                          <a:spcPts val="0"/>
                        </a:spcAft>
                      </a:pPr>
                      <a:r>
                        <a:rPr lang="en-US" sz="1800">
                          <a:effectLst/>
                        </a:rPr>
                        <a:t>Prophets—17 Books</a:t>
                      </a:r>
                      <a:endParaRPr lang="en-CA" sz="1800">
                        <a:effectLst/>
                      </a:endParaRPr>
                    </a:p>
                    <a:p>
                      <a:pPr marL="0" marR="0" algn="just">
                        <a:lnSpc>
                          <a:spcPct val="107000"/>
                        </a:lnSpc>
                        <a:spcBef>
                          <a:spcPts val="0"/>
                        </a:spcBef>
                        <a:spcAft>
                          <a:spcPts val="0"/>
                        </a:spcAft>
                      </a:pPr>
                      <a:r>
                        <a:rPr lang="en-CA" sz="1800">
                          <a:effectLst/>
                        </a:rPr>
                        <a:t> </a:t>
                      </a:r>
                      <a:endParaRPr lang="en-CA" sz="18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550226356"/>
                  </a:ext>
                </a:extLst>
              </a:tr>
              <a:tr h="16750412">
                <a:tc>
                  <a:txBody>
                    <a:bodyPr/>
                    <a:lstStyle/>
                    <a:p>
                      <a:pPr marL="0" marR="0" algn="just">
                        <a:lnSpc>
                          <a:spcPct val="107000"/>
                        </a:lnSpc>
                        <a:spcBef>
                          <a:spcPts val="0"/>
                        </a:spcBef>
                        <a:spcAft>
                          <a:spcPts val="0"/>
                        </a:spcAft>
                      </a:pPr>
                      <a:r>
                        <a:rPr lang="en-US" sz="1800" dirty="0">
                          <a:effectLst/>
                        </a:rPr>
                        <a:t>1. Joshua</a:t>
                      </a:r>
                      <a:endParaRPr lang="en-CA" sz="1800" dirty="0">
                        <a:effectLst/>
                      </a:endParaRPr>
                    </a:p>
                    <a:p>
                      <a:pPr marL="0" marR="0" algn="just">
                        <a:lnSpc>
                          <a:spcPct val="107000"/>
                        </a:lnSpc>
                        <a:spcBef>
                          <a:spcPts val="0"/>
                        </a:spcBef>
                        <a:spcAft>
                          <a:spcPts val="0"/>
                        </a:spcAft>
                      </a:pPr>
                      <a:r>
                        <a:rPr lang="en-US" sz="1800" dirty="0">
                          <a:effectLst/>
                        </a:rPr>
                        <a:t>2. Judges</a:t>
                      </a:r>
                      <a:endParaRPr lang="en-CA" sz="1800" dirty="0">
                        <a:effectLst/>
                      </a:endParaRPr>
                    </a:p>
                    <a:p>
                      <a:pPr marL="0" marR="0" algn="just">
                        <a:lnSpc>
                          <a:spcPct val="107000"/>
                        </a:lnSpc>
                        <a:spcBef>
                          <a:spcPts val="0"/>
                        </a:spcBef>
                        <a:spcAft>
                          <a:spcPts val="0"/>
                        </a:spcAft>
                      </a:pPr>
                      <a:r>
                        <a:rPr lang="en-US" sz="1800" dirty="0">
                          <a:effectLst/>
                        </a:rPr>
                        <a:t>3. Ruth</a:t>
                      </a:r>
                      <a:endParaRPr lang="en-CA" sz="1800" dirty="0">
                        <a:effectLst/>
                      </a:endParaRPr>
                    </a:p>
                    <a:p>
                      <a:pPr marL="0" marR="0" algn="just">
                        <a:lnSpc>
                          <a:spcPct val="107000"/>
                        </a:lnSpc>
                        <a:spcBef>
                          <a:spcPts val="0"/>
                        </a:spcBef>
                        <a:spcAft>
                          <a:spcPts val="0"/>
                        </a:spcAft>
                      </a:pPr>
                      <a:r>
                        <a:rPr lang="en-US" sz="1800" dirty="0">
                          <a:effectLst/>
                        </a:rPr>
                        <a:t>4. 1 Kings</a:t>
                      </a:r>
                      <a:endParaRPr lang="en-CA" sz="1800" dirty="0">
                        <a:effectLst/>
                      </a:endParaRPr>
                    </a:p>
                    <a:p>
                      <a:pPr marL="0" marR="0" algn="just">
                        <a:lnSpc>
                          <a:spcPct val="107000"/>
                        </a:lnSpc>
                        <a:spcBef>
                          <a:spcPts val="0"/>
                        </a:spcBef>
                        <a:spcAft>
                          <a:spcPts val="0"/>
                        </a:spcAft>
                      </a:pPr>
                      <a:r>
                        <a:rPr lang="en-US" sz="1800" dirty="0">
                          <a:effectLst/>
                        </a:rPr>
                        <a:t>5. 2 Kings</a:t>
                      </a:r>
                      <a:endParaRPr lang="en-CA" sz="1800" dirty="0">
                        <a:effectLst/>
                      </a:endParaRPr>
                    </a:p>
                    <a:p>
                      <a:pPr marL="0" marR="0" algn="just">
                        <a:lnSpc>
                          <a:spcPct val="107000"/>
                        </a:lnSpc>
                        <a:spcBef>
                          <a:spcPts val="0"/>
                        </a:spcBef>
                        <a:spcAft>
                          <a:spcPts val="0"/>
                        </a:spcAft>
                      </a:pPr>
                      <a:r>
                        <a:rPr lang="en-US" sz="1800" dirty="0">
                          <a:effectLst/>
                        </a:rPr>
                        <a:t>6. 3 Kings</a:t>
                      </a:r>
                      <a:endParaRPr lang="en-CA" sz="1800" dirty="0">
                        <a:effectLst/>
                      </a:endParaRPr>
                    </a:p>
                    <a:p>
                      <a:pPr marL="0" marR="0" algn="just">
                        <a:lnSpc>
                          <a:spcPct val="107000"/>
                        </a:lnSpc>
                        <a:spcBef>
                          <a:spcPts val="0"/>
                        </a:spcBef>
                        <a:spcAft>
                          <a:spcPts val="0"/>
                        </a:spcAft>
                      </a:pPr>
                      <a:r>
                        <a:rPr lang="en-US" sz="1800" dirty="0">
                          <a:effectLst/>
                        </a:rPr>
                        <a:t>7. 4 Kings</a:t>
                      </a:r>
                      <a:endParaRPr lang="en-CA" sz="1800" dirty="0">
                        <a:effectLst/>
                      </a:endParaRPr>
                    </a:p>
                    <a:p>
                      <a:pPr marL="0" marR="0" algn="just">
                        <a:lnSpc>
                          <a:spcPct val="107000"/>
                        </a:lnSpc>
                        <a:spcBef>
                          <a:spcPts val="0"/>
                        </a:spcBef>
                        <a:spcAft>
                          <a:spcPts val="0"/>
                        </a:spcAft>
                      </a:pPr>
                      <a:r>
                        <a:rPr lang="en-US" sz="1800" dirty="0">
                          <a:effectLst/>
                        </a:rPr>
                        <a:t>8. 1 Chronicles</a:t>
                      </a:r>
                      <a:endParaRPr lang="en-CA" sz="1800" dirty="0">
                        <a:effectLst/>
                      </a:endParaRPr>
                    </a:p>
                    <a:p>
                      <a:pPr marL="0" marR="0" algn="just">
                        <a:lnSpc>
                          <a:spcPct val="107000"/>
                        </a:lnSpc>
                        <a:spcBef>
                          <a:spcPts val="0"/>
                        </a:spcBef>
                        <a:spcAft>
                          <a:spcPts val="0"/>
                        </a:spcAft>
                      </a:pPr>
                      <a:r>
                        <a:rPr lang="en-US" sz="1800" dirty="0">
                          <a:effectLst/>
                        </a:rPr>
                        <a:t>9. 2 Chronicles</a:t>
                      </a:r>
                      <a:endParaRPr lang="en-CA" sz="1800" dirty="0">
                        <a:effectLst/>
                      </a:endParaRPr>
                    </a:p>
                    <a:p>
                      <a:pPr marL="0" marR="0" algn="just">
                        <a:lnSpc>
                          <a:spcPct val="107000"/>
                        </a:lnSpc>
                        <a:spcBef>
                          <a:spcPts val="0"/>
                        </a:spcBef>
                        <a:spcAft>
                          <a:spcPts val="0"/>
                        </a:spcAft>
                      </a:pPr>
                      <a:r>
                        <a:rPr lang="en-US" sz="1800" dirty="0">
                          <a:effectLst/>
                        </a:rPr>
                        <a:t>10. Ezra</a:t>
                      </a:r>
                      <a:endParaRPr lang="en-CA" sz="1800" dirty="0">
                        <a:effectLst/>
                      </a:endParaRPr>
                    </a:p>
                    <a:p>
                      <a:pPr marL="0" marR="0" algn="just">
                        <a:lnSpc>
                          <a:spcPct val="107000"/>
                        </a:lnSpc>
                        <a:spcBef>
                          <a:spcPts val="0"/>
                        </a:spcBef>
                        <a:spcAft>
                          <a:spcPts val="0"/>
                        </a:spcAft>
                      </a:pPr>
                      <a:r>
                        <a:rPr lang="en-US" sz="1800" dirty="0">
                          <a:effectLst/>
                        </a:rPr>
                        <a:t>11. Nehemiah</a:t>
                      </a:r>
                      <a:endParaRPr lang="en-CA" sz="1800" dirty="0">
                        <a:effectLst/>
                      </a:endParaRPr>
                    </a:p>
                    <a:p>
                      <a:pPr marL="0" marR="0" algn="just">
                        <a:lnSpc>
                          <a:spcPct val="107000"/>
                        </a:lnSpc>
                        <a:spcBef>
                          <a:spcPts val="0"/>
                        </a:spcBef>
                        <a:spcAft>
                          <a:spcPts val="0"/>
                        </a:spcAft>
                      </a:pPr>
                      <a:r>
                        <a:rPr lang="en-US" sz="1800" dirty="0">
                          <a:effectLst/>
                        </a:rPr>
                        <a:t>12. Esther</a:t>
                      </a:r>
                      <a:endParaRPr lang="en-CA" sz="1800" dirty="0">
                        <a:effectLst/>
                      </a:endParaRPr>
                    </a:p>
                    <a:p>
                      <a:pPr marL="0" marR="0" algn="just">
                        <a:lnSpc>
                          <a:spcPct val="107000"/>
                        </a:lnSpc>
                        <a:spcBef>
                          <a:spcPts val="0"/>
                        </a:spcBef>
                        <a:spcAft>
                          <a:spcPts val="0"/>
                        </a:spcAft>
                      </a:pPr>
                      <a:r>
                        <a:rPr lang="en-CA" sz="1800" dirty="0">
                          <a:effectLst/>
                        </a:rPr>
                        <a:t> </a:t>
                      </a:r>
                      <a:endParaRPr lang="en-CA" sz="1800" dirty="0">
                        <a:effectLst/>
                        <a:latin typeface="Times New Roman" panose="02020603050405020304" pitchFamily="18" charset="0"/>
                        <a:ea typeface="Calibri" panose="020F0502020204030204" pitchFamily="34" charset="0"/>
                      </a:endParaRPr>
                    </a:p>
                  </a:txBody>
                  <a:tcPr marL="0" marR="0" marT="0" marB="0"/>
                </a:tc>
                <a:tc gridSpan="2">
                  <a:txBody>
                    <a:bodyPr/>
                    <a:lstStyle/>
                    <a:p>
                      <a:pPr marL="114300" marR="0" algn="just">
                        <a:lnSpc>
                          <a:spcPct val="107000"/>
                        </a:lnSpc>
                        <a:spcBef>
                          <a:spcPts val="0"/>
                        </a:spcBef>
                        <a:spcAft>
                          <a:spcPts val="0"/>
                        </a:spcAft>
                      </a:pPr>
                      <a:r>
                        <a:rPr lang="en-US" sz="1800">
                          <a:effectLst/>
                        </a:rPr>
                        <a:t>A. Major</a:t>
                      </a:r>
                      <a:endParaRPr lang="en-CA" sz="1800">
                        <a:effectLst/>
                      </a:endParaRPr>
                    </a:p>
                    <a:p>
                      <a:pPr marL="228600" marR="0" algn="just">
                        <a:lnSpc>
                          <a:spcPct val="107000"/>
                        </a:lnSpc>
                        <a:spcBef>
                          <a:spcPts val="0"/>
                        </a:spcBef>
                        <a:spcAft>
                          <a:spcPts val="0"/>
                        </a:spcAft>
                      </a:pPr>
                      <a:r>
                        <a:rPr lang="en-US" sz="1800">
                          <a:effectLst/>
                        </a:rPr>
                        <a:t>1. Isaiah</a:t>
                      </a:r>
                      <a:endParaRPr lang="en-CA" sz="1800">
                        <a:effectLst/>
                      </a:endParaRPr>
                    </a:p>
                    <a:p>
                      <a:pPr marL="228600" marR="0" algn="just">
                        <a:lnSpc>
                          <a:spcPct val="107000"/>
                        </a:lnSpc>
                        <a:spcBef>
                          <a:spcPts val="0"/>
                        </a:spcBef>
                        <a:spcAft>
                          <a:spcPts val="0"/>
                        </a:spcAft>
                      </a:pPr>
                      <a:r>
                        <a:rPr lang="en-US" sz="1800">
                          <a:effectLst/>
                        </a:rPr>
                        <a:t>2. Jeremiah</a:t>
                      </a:r>
                      <a:endParaRPr lang="en-CA" sz="1800">
                        <a:effectLst/>
                      </a:endParaRPr>
                    </a:p>
                    <a:p>
                      <a:pPr marL="228600" marR="0" algn="just">
                        <a:lnSpc>
                          <a:spcPct val="107000"/>
                        </a:lnSpc>
                        <a:spcBef>
                          <a:spcPts val="0"/>
                        </a:spcBef>
                        <a:spcAft>
                          <a:spcPts val="0"/>
                        </a:spcAft>
                      </a:pPr>
                      <a:r>
                        <a:rPr lang="en-US" sz="1800">
                          <a:effectLst/>
                        </a:rPr>
                        <a:t>3. Lamentations</a:t>
                      </a:r>
                      <a:endParaRPr lang="en-CA" sz="1800">
                        <a:effectLst/>
                      </a:endParaRPr>
                    </a:p>
                    <a:p>
                      <a:pPr marL="228600" marR="0" algn="just">
                        <a:lnSpc>
                          <a:spcPct val="107000"/>
                        </a:lnSpc>
                        <a:spcBef>
                          <a:spcPts val="0"/>
                        </a:spcBef>
                        <a:spcAft>
                          <a:spcPts val="0"/>
                        </a:spcAft>
                      </a:pPr>
                      <a:r>
                        <a:rPr lang="en-US" sz="1800">
                          <a:effectLst/>
                        </a:rPr>
                        <a:t>4. Ezekiel</a:t>
                      </a:r>
                      <a:endParaRPr lang="en-CA" sz="1800">
                        <a:effectLst/>
                      </a:endParaRPr>
                    </a:p>
                    <a:p>
                      <a:pPr marL="228600" marR="0" algn="just">
                        <a:lnSpc>
                          <a:spcPct val="107000"/>
                        </a:lnSpc>
                        <a:spcBef>
                          <a:spcPts val="0"/>
                        </a:spcBef>
                        <a:spcAft>
                          <a:spcPts val="0"/>
                        </a:spcAft>
                      </a:pPr>
                      <a:r>
                        <a:rPr lang="en-US" sz="1800">
                          <a:effectLst/>
                        </a:rPr>
                        <a:t>5. Daniel</a:t>
                      </a:r>
                      <a:endParaRPr lang="en-CA" sz="1800">
                        <a:effectLst/>
                      </a:endParaRPr>
                    </a:p>
                    <a:p>
                      <a:pPr marL="228600" marR="0" algn="just">
                        <a:lnSpc>
                          <a:spcPct val="107000"/>
                        </a:lnSpc>
                        <a:spcBef>
                          <a:spcPts val="0"/>
                        </a:spcBef>
                        <a:spcAft>
                          <a:spcPts val="0"/>
                        </a:spcAft>
                      </a:pPr>
                      <a:r>
                        <a:rPr lang="en-CA" sz="1800">
                          <a:effectLst/>
                        </a:rPr>
                        <a:t> </a:t>
                      </a:r>
                      <a:endParaRPr lang="en-CA" sz="18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CA"/>
                    </a:p>
                  </a:txBody>
                  <a:tcPr/>
                </a:tc>
                <a:tc>
                  <a:txBody>
                    <a:bodyPr/>
                    <a:lstStyle/>
                    <a:p>
                      <a:pPr marL="114300" marR="0" algn="just">
                        <a:lnSpc>
                          <a:spcPct val="107000"/>
                        </a:lnSpc>
                        <a:spcBef>
                          <a:spcPts val="0"/>
                        </a:spcBef>
                        <a:spcAft>
                          <a:spcPts val="0"/>
                        </a:spcAft>
                      </a:pPr>
                      <a:r>
                        <a:rPr lang="es-ES" sz="1800" dirty="0">
                          <a:effectLst/>
                        </a:rPr>
                        <a:t>B. </a:t>
                      </a:r>
                      <a:r>
                        <a:rPr lang="es-ES" sz="1800" dirty="0" err="1">
                          <a:effectLst/>
                        </a:rPr>
                        <a:t>Minor</a:t>
                      </a:r>
                      <a:endParaRPr lang="en-CA" sz="1800" dirty="0">
                        <a:effectLst/>
                      </a:endParaRPr>
                    </a:p>
                    <a:p>
                      <a:pPr marL="228600" marR="0" algn="just">
                        <a:lnSpc>
                          <a:spcPct val="107000"/>
                        </a:lnSpc>
                        <a:spcBef>
                          <a:spcPts val="0"/>
                        </a:spcBef>
                        <a:spcAft>
                          <a:spcPts val="0"/>
                        </a:spcAft>
                      </a:pPr>
                      <a:r>
                        <a:rPr lang="es-ES" sz="1800" dirty="0">
                          <a:effectLst/>
                        </a:rPr>
                        <a:t>1. </a:t>
                      </a:r>
                      <a:r>
                        <a:rPr lang="es-ES" sz="1800" dirty="0" err="1">
                          <a:effectLst/>
                        </a:rPr>
                        <a:t>Hosea</a:t>
                      </a:r>
                      <a:endParaRPr lang="en-CA" sz="1800" dirty="0">
                        <a:effectLst/>
                      </a:endParaRPr>
                    </a:p>
                    <a:p>
                      <a:pPr marL="228600" marR="0" algn="just">
                        <a:lnSpc>
                          <a:spcPct val="107000"/>
                        </a:lnSpc>
                        <a:spcBef>
                          <a:spcPts val="0"/>
                        </a:spcBef>
                        <a:spcAft>
                          <a:spcPts val="0"/>
                        </a:spcAft>
                      </a:pPr>
                      <a:r>
                        <a:rPr lang="es-ES" sz="1800" dirty="0">
                          <a:effectLst/>
                        </a:rPr>
                        <a:t>2. Joel</a:t>
                      </a:r>
                      <a:endParaRPr lang="en-CA" sz="1800" dirty="0">
                        <a:effectLst/>
                      </a:endParaRPr>
                    </a:p>
                    <a:p>
                      <a:pPr marL="228600" marR="0" algn="just">
                        <a:lnSpc>
                          <a:spcPct val="107000"/>
                        </a:lnSpc>
                        <a:spcBef>
                          <a:spcPts val="0"/>
                        </a:spcBef>
                        <a:spcAft>
                          <a:spcPts val="0"/>
                        </a:spcAft>
                      </a:pPr>
                      <a:r>
                        <a:rPr lang="es-ES" sz="1800" dirty="0">
                          <a:effectLst/>
                        </a:rPr>
                        <a:t>3. Amos</a:t>
                      </a:r>
                      <a:endParaRPr lang="en-CA" sz="1800" dirty="0">
                        <a:effectLst/>
                      </a:endParaRPr>
                    </a:p>
                    <a:p>
                      <a:pPr marL="228600" marR="0" algn="just">
                        <a:lnSpc>
                          <a:spcPct val="107000"/>
                        </a:lnSpc>
                        <a:spcBef>
                          <a:spcPts val="0"/>
                        </a:spcBef>
                        <a:spcAft>
                          <a:spcPts val="0"/>
                        </a:spcAft>
                      </a:pPr>
                      <a:r>
                        <a:rPr lang="es-ES" sz="1800" dirty="0">
                          <a:effectLst/>
                        </a:rPr>
                        <a:t>4. </a:t>
                      </a:r>
                      <a:r>
                        <a:rPr lang="es-ES" sz="1800" dirty="0" err="1">
                          <a:effectLst/>
                        </a:rPr>
                        <a:t>Obadiah</a:t>
                      </a:r>
                      <a:endParaRPr lang="en-CA" sz="1800" dirty="0">
                        <a:effectLst/>
                      </a:endParaRPr>
                    </a:p>
                    <a:p>
                      <a:pPr marL="228600" marR="0" algn="just">
                        <a:lnSpc>
                          <a:spcPct val="107000"/>
                        </a:lnSpc>
                        <a:spcBef>
                          <a:spcPts val="0"/>
                        </a:spcBef>
                        <a:spcAft>
                          <a:spcPts val="0"/>
                        </a:spcAft>
                      </a:pPr>
                      <a:r>
                        <a:rPr lang="es-ES" sz="1800" dirty="0">
                          <a:effectLst/>
                        </a:rPr>
                        <a:t>5. </a:t>
                      </a:r>
                      <a:r>
                        <a:rPr lang="es-ES" sz="1800" dirty="0" err="1">
                          <a:effectLst/>
                        </a:rPr>
                        <a:t>Jonah</a:t>
                      </a:r>
                      <a:endParaRPr lang="en-CA" sz="1800" dirty="0">
                        <a:effectLst/>
                      </a:endParaRPr>
                    </a:p>
                    <a:p>
                      <a:pPr marL="228600" marR="0" algn="just">
                        <a:lnSpc>
                          <a:spcPct val="107000"/>
                        </a:lnSpc>
                        <a:spcBef>
                          <a:spcPts val="0"/>
                        </a:spcBef>
                        <a:spcAft>
                          <a:spcPts val="0"/>
                        </a:spcAft>
                      </a:pPr>
                      <a:r>
                        <a:rPr lang="es-ES" sz="1800" dirty="0">
                          <a:effectLst/>
                        </a:rPr>
                        <a:t>6. </a:t>
                      </a:r>
                      <a:r>
                        <a:rPr lang="es-ES" sz="1800" dirty="0" err="1">
                          <a:effectLst/>
                        </a:rPr>
                        <a:t>Micah</a:t>
                      </a:r>
                      <a:endParaRPr lang="en-CA" sz="1800" dirty="0">
                        <a:effectLst/>
                      </a:endParaRPr>
                    </a:p>
                    <a:p>
                      <a:pPr marL="228600" marR="0" algn="just">
                        <a:lnSpc>
                          <a:spcPct val="107000"/>
                        </a:lnSpc>
                        <a:spcBef>
                          <a:spcPts val="0"/>
                        </a:spcBef>
                        <a:spcAft>
                          <a:spcPts val="0"/>
                        </a:spcAft>
                      </a:pPr>
                      <a:r>
                        <a:rPr lang="es-ES" sz="1800" dirty="0">
                          <a:effectLst/>
                        </a:rPr>
                        <a:t>7. Nahum</a:t>
                      </a:r>
                      <a:endParaRPr lang="en-CA" sz="1800" dirty="0">
                        <a:effectLst/>
                      </a:endParaRPr>
                    </a:p>
                    <a:p>
                      <a:pPr marL="228600" marR="0" algn="just">
                        <a:lnSpc>
                          <a:spcPct val="107000"/>
                        </a:lnSpc>
                        <a:spcBef>
                          <a:spcPts val="0"/>
                        </a:spcBef>
                        <a:spcAft>
                          <a:spcPts val="0"/>
                        </a:spcAft>
                      </a:pPr>
                      <a:r>
                        <a:rPr lang="es-ES" sz="1800" dirty="0">
                          <a:effectLst/>
                        </a:rPr>
                        <a:t>8. </a:t>
                      </a:r>
                      <a:r>
                        <a:rPr lang="es-ES" sz="1800" dirty="0" err="1">
                          <a:effectLst/>
                        </a:rPr>
                        <a:t>Habakkuk</a:t>
                      </a:r>
                      <a:endParaRPr lang="en-CA" sz="1800" dirty="0">
                        <a:effectLst/>
                      </a:endParaRPr>
                    </a:p>
                    <a:p>
                      <a:pPr marL="228600" marR="0" algn="just">
                        <a:lnSpc>
                          <a:spcPct val="107000"/>
                        </a:lnSpc>
                        <a:spcBef>
                          <a:spcPts val="0"/>
                        </a:spcBef>
                        <a:spcAft>
                          <a:spcPts val="0"/>
                        </a:spcAft>
                      </a:pPr>
                      <a:r>
                        <a:rPr lang="es-ES" sz="1800" dirty="0">
                          <a:effectLst/>
                        </a:rPr>
                        <a:t>9. </a:t>
                      </a:r>
                      <a:r>
                        <a:rPr lang="es-ES" sz="1800" dirty="0" err="1">
                          <a:effectLst/>
                        </a:rPr>
                        <a:t>Zephaniah</a:t>
                      </a:r>
                      <a:endParaRPr lang="en-CA" sz="1800" dirty="0">
                        <a:effectLst/>
                      </a:endParaRPr>
                    </a:p>
                    <a:p>
                      <a:pPr marL="228600" marR="0" algn="just">
                        <a:lnSpc>
                          <a:spcPct val="107000"/>
                        </a:lnSpc>
                        <a:spcBef>
                          <a:spcPts val="0"/>
                        </a:spcBef>
                        <a:spcAft>
                          <a:spcPts val="0"/>
                        </a:spcAft>
                      </a:pPr>
                      <a:r>
                        <a:rPr lang="es-ES" sz="1800" dirty="0">
                          <a:effectLst/>
                        </a:rPr>
                        <a:t>10. </a:t>
                      </a:r>
                      <a:r>
                        <a:rPr lang="es-ES" sz="1800" dirty="0" err="1">
                          <a:effectLst/>
                        </a:rPr>
                        <a:t>Haggai</a:t>
                      </a:r>
                      <a:endParaRPr lang="en-CA" sz="1800" dirty="0">
                        <a:effectLst/>
                      </a:endParaRPr>
                    </a:p>
                    <a:p>
                      <a:pPr marL="228600" marR="0" algn="just">
                        <a:lnSpc>
                          <a:spcPct val="107000"/>
                        </a:lnSpc>
                        <a:spcBef>
                          <a:spcPts val="0"/>
                        </a:spcBef>
                        <a:spcAft>
                          <a:spcPts val="0"/>
                        </a:spcAft>
                      </a:pPr>
                      <a:r>
                        <a:rPr lang="en-US" sz="1800" dirty="0">
                          <a:effectLst/>
                        </a:rPr>
                        <a:t>11. Zechariah</a:t>
                      </a:r>
                      <a:endParaRPr lang="en-CA" sz="1800" dirty="0">
                        <a:effectLst/>
                      </a:endParaRPr>
                    </a:p>
                    <a:p>
                      <a:pPr marL="228600" marR="0" algn="just">
                        <a:lnSpc>
                          <a:spcPct val="107000"/>
                        </a:lnSpc>
                        <a:spcBef>
                          <a:spcPts val="0"/>
                        </a:spcBef>
                        <a:spcAft>
                          <a:spcPts val="0"/>
                        </a:spcAft>
                      </a:pPr>
                      <a:r>
                        <a:rPr lang="en-US" sz="1800" dirty="0">
                          <a:effectLst/>
                        </a:rPr>
                        <a:t>12. Malachi</a:t>
                      </a:r>
                      <a:endParaRPr lang="en-CA" sz="1800" dirty="0">
                        <a:effectLst/>
                      </a:endParaRPr>
                    </a:p>
                    <a:p>
                      <a:pPr marL="228600" marR="0" algn="just">
                        <a:lnSpc>
                          <a:spcPct val="107000"/>
                        </a:lnSpc>
                        <a:spcBef>
                          <a:spcPts val="0"/>
                        </a:spcBef>
                        <a:spcAft>
                          <a:spcPts val="0"/>
                        </a:spcAft>
                      </a:pPr>
                      <a:r>
                        <a:rPr lang="en-CA" sz="1800" dirty="0">
                          <a:effectLst/>
                        </a:rPr>
                        <a:t> </a:t>
                      </a:r>
                      <a:endParaRPr lang="en-CA" sz="18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893673298"/>
                  </a:ext>
                </a:extLst>
              </a:tr>
            </a:tbl>
          </a:graphicData>
        </a:graphic>
      </p:graphicFrame>
    </p:spTree>
    <p:extLst>
      <p:ext uri="{BB962C8B-B14F-4D97-AF65-F5344CB8AC3E}">
        <p14:creationId xmlns:p14="http://schemas.microsoft.com/office/powerpoint/2010/main" val="181380496"/>
      </p:ext>
    </p:extLst>
  </p:cSld>
  <p:clrMapOvr>
    <a:masterClrMapping/>
  </p:clrMapOvr>
</p:sld>
</file>

<file path=ppt/theme/theme1.xml><?xml version="1.0" encoding="utf-8"?>
<a:theme xmlns:a="http://schemas.openxmlformats.org/drawingml/2006/main" name="Splash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1301</Words>
  <Application>Microsoft Office PowerPoint</Application>
  <PresentationFormat>Widescreen</PresentationFormat>
  <Paragraphs>306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Calibri</vt:lpstr>
      <vt:lpstr>Open Sans</vt:lpstr>
      <vt:lpstr>Posterama</vt:lpstr>
      <vt:lpstr>Times New Roman</vt:lpstr>
      <vt:lpstr>SplashVTI</vt:lpstr>
      <vt:lpstr>Biblical Apologetics</vt:lpstr>
      <vt:lpstr>Terminology</vt:lpstr>
      <vt:lpstr>Know the Basics</vt:lpstr>
      <vt:lpstr>Bible</vt:lpstr>
      <vt:lpstr>Testament</vt:lpstr>
      <vt:lpstr>Comparison of the covenants</vt:lpstr>
      <vt:lpstr>Canon (not cannon)</vt:lpstr>
      <vt:lpstr>The Hebrew Canon: 39 books</vt:lpstr>
      <vt:lpstr>The Greek Canon</vt:lpstr>
      <vt:lpstr>The Greek form</vt:lpstr>
      <vt:lpstr>The Latin Form follows the Greek form</vt:lpstr>
      <vt:lpstr>The New Testament</vt:lpstr>
      <vt:lpstr>How does this fit in with the defence of Scripture?</vt:lpstr>
      <vt:lpstr>A few reasons</vt:lpstr>
      <vt:lpstr>The Apologetic Value: a case study</vt:lpstr>
      <vt:lpstr>PowerPoint Presentation</vt:lpstr>
      <vt:lpstr>Solution—what does Canon have to do with apologetics? Recall the Hebrew canon: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Jacobsen</dc:creator>
  <cp:lastModifiedBy>Scott Jacobsen</cp:lastModifiedBy>
  <cp:revision>4</cp:revision>
  <dcterms:created xsi:type="dcterms:W3CDTF">2023-08-22T17:22:55Z</dcterms:created>
  <dcterms:modified xsi:type="dcterms:W3CDTF">2023-08-23T21:21:53Z</dcterms:modified>
</cp:coreProperties>
</file>