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0" r:id="rId2"/>
    <p:sldId id="345" r:id="rId3"/>
    <p:sldId id="299" r:id="rId4"/>
    <p:sldId id="332" r:id="rId5"/>
    <p:sldId id="333" r:id="rId6"/>
    <p:sldId id="334" r:id="rId7"/>
    <p:sldId id="348" r:id="rId8"/>
    <p:sldId id="337" r:id="rId9"/>
    <p:sldId id="336" r:id="rId10"/>
    <p:sldId id="338" r:id="rId11"/>
    <p:sldId id="342" r:id="rId12"/>
    <p:sldId id="343" r:id="rId13"/>
    <p:sldId id="339" r:id="rId14"/>
    <p:sldId id="340" r:id="rId15"/>
    <p:sldId id="341" r:id="rId16"/>
    <p:sldId id="344" r:id="rId17"/>
    <p:sldId id="335" r:id="rId18"/>
    <p:sldId id="346" r:id="rId19"/>
    <p:sldId id="347" r:id="rId20"/>
    <p:sldId id="34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528" y="6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99D05-D9C5-44E6-93EA-6EA5E2B6B56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5705FA51-8E74-427B-8A32-0D5B1C3CBF61}">
      <dgm:prSet/>
      <dgm:spPr/>
      <dgm:t>
        <a:bodyPr/>
        <a:lstStyle/>
        <a:p>
          <a:r>
            <a:rPr lang="en-CA"/>
            <a:t>Anti-supernaturalism</a:t>
          </a:r>
          <a:endParaRPr lang="en-US"/>
        </a:p>
      </dgm:t>
    </dgm:pt>
    <dgm:pt modelId="{79E0AE3D-154F-47AB-BDB8-DBED24797F6B}" type="parTrans" cxnId="{22EB9A78-D40A-4A97-940A-A4B160571EBC}">
      <dgm:prSet/>
      <dgm:spPr/>
      <dgm:t>
        <a:bodyPr/>
        <a:lstStyle/>
        <a:p>
          <a:endParaRPr lang="en-US"/>
        </a:p>
      </dgm:t>
    </dgm:pt>
    <dgm:pt modelId="{02318CC9-E9FB-45F4-AC37-438FCF3430F7}" type="sibTrans" cxnId="{22EB9A78-D40A-4A97-940A-A4B160571EBC}">
      <dgm:prSet/>
      <dgm:spPr/>
      <dgm:t>
        <a:bodyPr/>
        <a:lstStyle/>
        <a:p>
          <a:endParaRPr lang="en-US"/>
        </a:p>
      </dgm:t>
    </dgm:pt>
    <dgm:pt modelId="{A3F0A426-45E4-4535-A4A3-1410BE21723B}">
      <dgm:prSet/>
      <dgm:spPr/>
      <dgm:t>
        <a:bodyPr/>
        <a:lstStyle/>
        <a:p>
          <a:r>
            <a:rPr lang="en-CA"/>
            <a:t>18</a:t>
          </a:r>
          <a:r>
            <a:rPr lang="en-CA" baseline="30000"/>
            <a:t>th</a:t>
          </a:r>
          <a:r>
            <a:rPr lang="en-CA"/>
            <a:t> and 19</a:t>
          </a:r>
          <a:r>
            <a:rPr lang="en-CA" baseline="30000"/>
            <a:t>th</a:t>
          </a:r>
          <a:r>
            <a:rPr lang="en-CA"/>
            <a:t> century</a:t>
          </a:r>
          <a:endParaRPr lang="en-US"/>
        </a:p>
      </dgm:t>
    </dgm:pt>
    <dgm:pt modelId="{F8E56485-CE8C-4CE8-9D8A-C6036EDCA1F7}" type="parTrans" cxnId="{7E30A45B-2098-4E23-BE73-0B9236807162}">
      <dgm:prSet/>
      <dgm:spPr/>
      <dgm:t>
        <a:bodyPr/>
        <a:lstStyle/>
        <a:p>
          <a:endParaRPr lang="en-US"/>
        </a:p>
      </dgm:t>
    </dgm:pt>
    <dgm:pt modelId="{FAB7315D-D380-4818-A660-84B6B7DDDDF0}" type="sibTrans" cxnId="{7E30A45B-2098-4E23-BE73-0B9236807162}">
      <dgm:prSet/>
      <dgm:spPr/>
      <dgm:t>
        <a:bodyPr/>
        <a:lstStyle/>
        <a:p>
          <a:endParaRPr lang="en-US"/>
        </a:p>
      </dgm:t>
    </dgm:pt>
    <dgm:pt modelId="{A36DBD26-02F8-4600-9A96-DEFD07854502}">
      <dgm:prSet/>
      <dgm:spPr/>
      <dgm:t>
        <a:bodyPr/>
        <a:lstStyle/>
        <a:p>
          <a:r>
            <a:rPr lang="en-CA"/>
            <a:t>Marx, Darwin, Nietzsche, Freud, Harnack, Sweitzer, Bultmann</a:t>
          </a:r>
          <a:endParaRPr lang="en-US"/>
        </a:p>
      </dgm:t>
    </dgm:pt>
    <dgm:pt modelId="{360B837E-228E-416A-A032-C22C5566979B}" type="parTrans" cxnId="{A3F4F505-25A6-4EE9-8DB4-7E4B1431F354}">
      <dgm:prSet/>
      <dgm:spPr/>
      <dgm:t>
        <a:bodyPr/>
        <a:lstStyle/>
        <a:p>
          <a:endParaRPr lang="en-US"/>
        </a:p>
      </dgm:t>
    </dgm:pt>
    <dgm:pt modelId="{66932CB2-7717-4910-8FA0-E02552F69EBB}" type="sibTrans" cxnId="{A3F4F505-25A6-4EE9-8DB4-7E4B1431F354}">
      <dgm:prSet/>
      <dgm:spPr/>
      <dgm:t>
        <a:bodyPr/>
        <a:lstStyle/>
        <a:p>
          <a:endParaRPr lang="en-US"/>
        </a:p>
      </dgm:t>
    </dgm:pt>
    <dgm:pt modelId="{966C7F54-D0B6-41FE-A6DD-839F9268F9B9}">
      <dgm:prSet/>
      <dgm:spPr/>
      <dgm:t>
        <a:bodyPr/>
        <a:lstStyle/>
        <a:p>
          <a:r>
            <a:rPr lang="en-CA"/>
            <a:t>20</a:t>
          </a:r>
          <a:r>
            <a:rPr lang="en-CA" baseline="30000"/>
            <a:t>th</a:t>
          </a:r>
          <a:r>
            <a:rPr lang="en-CA"/>
            <a:t> century, a new spirituality, but it is pagan, not Christian</a:t>
          </a:r>
          <a:endParaRPr lang="en-US"/>
        </a:p>
      </dgm:t>
    </dgm:pt>
    <dgm:pt modelId="{1886846E-8632-4CA6-9BF3-7F9DAF11A791}" type="parTrans" cxnId="{AA33B3F3-E3F1-452A-B82E-8857D987EB27}">
      <dgm:prSet/>
      <dgm:spPr/>
      <dgm:t>
        <a:bodyPr/>
        <a:lstStyle/>
        <a:p>
          <a:endParaRPr lang="en-US"/>
        </a:p>
      </dgm:t>
    </dgm:pt>
    <dgm:pt modelId="{24689B7C-2612-42E6-A159-555F7C00B577}" type="sibTrans" cxnId="{AA33B3F3-E3F1-452A-B82E-8857D987EB27}">
      <dgm:prSet/>
      <dgm:spPr/>
      <dgm:t>
        <a:bodyPr/>
        <a:lstStyle/>
        <a:p>
          <a:endParaRPr lang="en-US"/>
        </a:p>
      </dgm:t>
    </dgm:pt>
    <dgm:pt modelId="{7B1DA3B7-A77A-41C4-BAA2-4BDC576DD275}">
      <dgm:prSet/>
      <dgm:spPr/>
      <dgm:t>
        <a:bodyPr/>
        <a:lstStyle/>
        <a:p>
          <a:r>
            <a:rPr lang="en-CA"/>
            <a:t>A rejection of the rejection of the spiritual</a:t>
          </a:r>
          <a:endParaRPr lang="en-US"/>
        </a:p>
      </dgm:t>
    </dgm:pt>
    <dgm:pt modelId="{DA8DCCA3-CB19-4E97-9FAE-5BE45039B72D}" type="parTrans" cxnId="{DDD4E1E9-CD90-4E81-B14E-7D68E9C3D147}">
      <dgm:prSet/>
      <dgm:spPr/>
      <dgm:t>
        <a:bodyPr/>
        <a:lstStyle/>
        <a:p>
          <a:endParaRPr lang="en-US"/>
        </a:p>
      </dgm:t>
    </dgm:pt>
    <dgm:pt modelId="{7EB066DE-3416-4A8E-8BEB-5980FED800EB}" type="sibTrans" cxnId="{DDD4E1E9-CD90-4E81-B14E-7D68E9C3D147}">
      <dgm:prSet/>
      <dgm:spPr/>
      <dgm:t>
        <a:bodyPr/>
        <a:lstStyle/>
        <a:p>
          <a:endParaRPr lang="en-US"/>
        </a:p>
      </dgm:t>
    </dgm:pt>
    <dgm:pt modelId="{0ED09976-CA98-46CE-9CAD-F26775FD0928}">
      <dgm:prSet/>
      <dgm:spPr/>
      <dgm:t>
        <a:bodyPr/>
        <a:lstStyle/>
        <a:p>
          <a:r>
            <a:rPr lang="en-CA" dirty="0"/>
            <a:t>A reintroduction of spirituality</a:t>
          </a:r>
          <a:endParaRPr lang="en-US" dirty="0"/>
        </a:p>
      </dgm:t>
    </dgm:pt>
    <dgm:pt modelId="{A57F6BC8-2932-46C6-9686-D83072A82088}" type="parTrans" cxnId="{A368DB22-4BBF-4F4C-9BD7-DE1B727874F3}">
      <dgm:prSet/>
      <dgm:spPr/>
      <dgm:t>
        <a:bodyPr/>
        <a:lstStyle/>
        <a:p>
          <a:endParaRPr lang="en-US"/>
        </a:p>
      </dgm:t>
    </dgm:pt>
    <dgm:pt modelId="{3BA604B4-2444-4C82-BEA2-3E42565578BE}" type="sibTrans" cxnId="{A368DB22-4BBF-4F4C-9BD7-DE1B727874F3}">
      <dgm:prSet/>
      <dgm:spPr/>
      <dgm:t>
        <a:bodyPr/>
        <a:lstStyle/>
        <a:p>
          <a:endParaRPr lang="en-US"/>
        </a:p>
      </dgm:t>
    </dgm:pt>
    <dgm:pt modelId="{C7D14660-D177-43D0-A147-0820EF4FC187}">
      <dgm:prSet/>
      <dgm:spPr/>
      <dgm:t>
        <a:bodyPr/>
        <a:lstStyle/>
        <a:p>
          <a:r>
            <a:rPr lang="en-CA"/>
            <a:t>Eastern religions—1960s</a:t>
          </a:r>
          <a:endParaRPr lang="en-US"/>
        </a:p>
      </dgm:t>
    </dgm:pt>
    <dgm:pt modelId="{802F610A-B938-4915-BF6D-F12BF4B34681}" type="parTrans" cxnId="{FC9FCFE4-077A-41CD-9265-F8AB978D8892}">
      <dgm:prSet/>
      <dgm:spPr/>
      <dgm:t>
        <a:bodyPr/>
        <a:lstStyle/>
        <a:p>
          <a:endParaRPr lang="en-US"/>
        </a:p>
      </dgm:t>
    </dgm:pt>
    <dgm:pt modelId="{AB767772-7388-4217-8333-73BC1D0F1B55}" type="sibTrans" cxnId="{FC9FCFE4-077A-41CD-9265-F8AB978D8892}">
      <dgm:prSet/>
      <dgm:spPr/>
      <dgm:t>
        <a:bodyPr/>
        <a:lstStyle/>
        <a:p>
          <a:endParaRPr lang="en-US"/>
        </a:p>
      </dgm:t>
    </dgm:pt>
    <dgm:pt modelId="{494D2885-5AD5-42A2-A46E-65414283AD63}">
      <dgm:prSet/>
      <dgm:spPr/>
      <dgm:t>
        <a:bodyPr/>
        <a:lstStyle/>
        <a:p>
          <a:r>
            <a:rPr lang="en-CA" dirty="0"/>
            <a:t>Gnosticism—Nag Hammadi Scrolls and the Gnostic Gospels—1945 </a:t>
          </a:r>
          <a:endParaRPr lang="en-US" dirty="0"/>
        </a:p>
      </dgm:t>
    </dgm:pt>
    <dgm:pt modelId="{C475E5AE-94A4-4C1E-A03F-3B0AC2F20F50}" type="parTrans" cxnId="{53D2EFEF-EF2A-4D8C-A0B4-8BB28935A0E9}">
      <dgm:prSet/>
      <dgm:spPr/>
      <dgm:t>
        <a:bodyPr/>
        <a:lstStyle/>
        <a:p>
          <a:endParaRPr lang="en-US"/>
        </a:p>
      </dgm:t>
    </dgm:pt>
    <dgm:pt modelId="{D278A7B2-426B-4D4F-97F6-C918CE75041F}" type="sibTrans" cxnId="{53D2EFEF-EF2A-4D8C-A0B4-8BB28935A0E9}">
      <dgm:prSet/>
      <dgm:spPr/>
      <dgm:t>
        <a:bodyPr/>
        <a:lstStyle/>
        <a:p>
          <a:endParaRPr lang="en-US"/>
        </a:p>
      </dgm:t>
    </dgm:pt>
    <dgm:pt modelId="{ED7F052C-81B6-45FD-BE82-2ABED39F31D4}" type="pres">
      <dgm:prSet presAssocID="{4C999D05-D9C5-44E6-93EA-6EA5E2B6B563}" presName="linear" presStyleCnt="0">
        <dgm:presLayoutVars>
          <dgm:dir/>
          <dgm:animLvl val="lvl"/>
          <dgm:resizeHandles val="exact"/>
        </dgm:presLayoutVars>
      </dgm:prSet>
      <dgm:spPr/>
    </dgm:pt>
    <dgm:pt modelId="{DE2D1FA4-47DF-406A-83C9-8CBF465B576C}" type="pres">
      <dgm:prSet presAssocID="{5705FA51-8E74-427B-8A32-0D5B1C3CBF61}" presName="parentLin" presStyleCnt="0"/>
      <dgm:spPr/>
    </dgm:pt>
    <dgm:pt modelId="{6ECF2C7F-A33D-4A96-8C89-092783FF9D7F}" type="pres">
      <dgm:prSet presAssocID="{5705FA51-8E74-427B-8A32-0D5B1C3CBF61}" presName="parentLeftMargin" presStyleLbl="node1" presStyleIdx="0" presStyleCnt="2"/>
      <dgm:spPr/>
    </dgm:pt>
    <dgm:pt modelId="{51B5BE4B-9F0D-4179-9294-97FBD10A74AC}" type="pres">
      <dgm:prSet presAssocID="{5705FA51-8E74-427B-8A32-0D5B1C3CBF61}" presName="parentText" presStyleLbl="node1" presStyleIdx="0" presStyleCnt="2">
        <dgm:presLayoutVars>
          <dgm:chMax val="0"/>
          <dgm:bulletEnabled val="1"/>
        </dgm:presLayoutVars>
      </dgm:prSet>
      <dgm:spPr/>
    </dgm:pt>
    <dgm:pt modelId="{200F11E5-AD59-425A-9A48-C2F961548FA1}" type="pres">
      <dgm:prSet presAssocID="{5705FA51-8E74-427B-8A32-0D5B1C3CBF61}" presName="negativeSpace" presStyleCnt="0"/>
      <dgm:spPr/>
    </dgm:pt>
    <dgm:pt modelId="{539D00FA-2012-4481-8F2A-81D5DB58C6D4}" type="pres">
      <dgm:prSet presAssocID="{5705FA51-8E74-427B-8A32-0D5B1C3CBF61}" presName="childText" presStyleLbl="conFgAcc1" presStyleIdx="0" presStyleCnt="2">
        <dgm:presLayoutVars>
          <dgm:bulletEnabled val="1"/>
        </dgm:presLayoutVars>
      </dgm:prSet>
      <dgm:spPr/>
    </dgm:pt>
    <dgm:pt modelId="{7E6CBA01-E46B-4436-B743-EE95DF66A6DB}" type="pres">
      <dgm:prSet presAssocID="{02318CC9-E9FB-45F4-AC37-438FCF3430F7}" presName="spaceBetweenRectangles" presStyleCnt="0"/>
      <dgm:spPr/>
    </dgm:pt>
    <dgm:pt modelId="{1E097436-DF1F-4848-8806-84CCEB3AE78A}" type="pres">
      <dgm:prSet presAssocID="{966C7F54-D0B6-41FE-A6DD-839F9268F9B9}" presName="parentLin" presStyleCnt="0"/>
      <dgm:spPr/>
    </dgm:pt>
    <dgm:pt modelId="{12AE1AF9-0A16-485F-AA2C-B8A2DBD2FB8A}" type="pres">
      <dgm:prSet presAssocID="{966C7F54-D0B6-41FE-A6DD-839F9268F9B9}" presName="parentLeftMargin" presStyleLbl="node1" presStyleIdx="0" presStyleCnt="2"/>
      <dgm:spPr/>
    </dgm:pt>
    <dgm:pt modelId="{A744C58D-8B4B-4359-A517-DE2358CC465A}" type="pres">
      <dgm:prSet presAssocID="{966C7F54-D0B6-41FE-A6DD-839F9268F9B9}" presName="parentText" presStyleLbl="node1" presStyleIdx="1" presStyleCnt="2">
        <dgm:presLayoutVars>
          <dgm:chMax val="0"/>
          <dgm:bulletEnabled val="1"/>
        </dgm:presLayoutVars>
      </dgm:prSet>
      <dgm:spPr/>
    </dgm:pt>
    <dgm:pt modelId="{7FAA6874-8735-4215-AC42-142A4D9092FF}" type="pres">
      <dgm:prSet presAssocID="{966C7F54-D0B6-41FE-A6DD-839F9268F9B9}" presName="negativeSpace" presStyleCnt="0"/>
      <dgm:spPr/>
    </dgm:pt>
    <dgm:pt modelId="{A4916FFE-0A24-4D57-AA00-5EFA3625941D}" type="pres">
      <dgm:prSet presAssocID="{966C7F54-D0B6-41FE-A6DD-839F9268F9B9}" presName="childText" presStyleLbl="conFgAcc1" presStyleIdx="1" presStyleCnt="2">
        <dgm:presLayoutVars>
          <dgm:bulletEnabled val="1"/>
        </dgm:presLayoutVars>
      </dgm:prSet>
      <dgm:spPr/>
    </dgm:pt>
  </dgm:ptLst>
  <dgm:cxnLst>
    <dgm:cxn modelId="{A3F4F505-25A6-4EE9-8DB4-7E4B1431F354}" srcId="{5705FA51-8E74-427B-8A32-0D5B1C3CBF61}" destId="{A36DBD26-02F8-4600-9A96-DEFD07854502}" srcOrd="1" destOrd="0" parTransId="{360B837E-228E-416A-A032-C22C5566979B}" sibTransId="{66932CB2-7717-4910-8FA0-E02552F69EBB}"/>
    <dgm:cxn modelId="{B473921F-7A4B-4E61-A96F-0B9BF3C8AFD5}" type="presOf" srcId="{C7D14660-D177-43D0-A147-0820EF4FC187}" destId="{A4916FFE-0A24-4D57-AA00-5EFA3625941D}" srcOrd="0" destOrd="2" presId="urn:microsoft.com/office/officeart/2005/8/layout/list1"/>
    <dgm:cxn modelId="{A368DB22-4BBF-4F4C-9BD7-DE1B727874F3}" srcId="{966C7F54-D0B6-41FE-A6DD-839F9268F9B9}" destId="{0ED09976-CA98-46CE-9CAD-F26775FD0928}" srcOrd="1" destOrd="0" parTransId="{A57F6BC8-2932-46C6-9686-D83072A82088}" sibTransId="{3BA604B4-2444-4C82-BEA2-3E42565578BE}"/>
    <dgm:cxn modelId="{4DEB142D-5EC8-4825-8839-C7C551EF10F5}" type="presOf" srcId="{7B1DA3B7-A77A-41C4-BAA2-4BDC576DD275}" destId="{A4916FFE-0A24-4D57-AA00-5EFA3625941D}" srcOrd="0" destOrd="0" presId="urn:microsoft.com/office/officeart/2005/8/layout/list1"/>
    <dgm:cxn modelId="{7E30A45B-2098-4E23-BE73-0B9236807162}" srcId="{5705FA51-8E74-427B-8A32-0D5B1C3CBF61}" destId="{A3F0A426-45E4-4535-A4A3-1410BE21723B}" srcOrd="0" destOrd="0" parTransId="{F8E56485-CE8C-4CE8-9D8A-C6036EDCA1F7}" sibTransId="{FAB7315D-D380-4818-A660-84B6B7DDDDF0}"/>
    <dgm:cxn modelId="{D2B2E241-9917-4E8D-BAE4-805CC1A4EB19}" type="presOf" srcId="{966C7F54-D0B6-41FE-A6DD-839F9268F9B9}" destId="{12AE1AF9-0A16-485F-AA2C-B8A2DBD2FB8A}" srcOrd="0" destOrd="0" presId="urn:microsoft.com/office/officeart/2005/8/layout/list1"/>
    <dgm:cxn modelId="{C0B7EF49-1FBD-4571-BC3D-15DC17246C9E}" type="presOf" srcId="{494D2885-5AD5-42A2-A46E-65414283AD63}" destId="{A4916FFE-0A24-4D57-AA00-5EFA3625941D}" srcOrd="0" destOrd="3" presId="urn:microsoft.com/office/officeart/2005/8/layout/list1"/>
    <dgm:cxn modelId="{C7E0E053-67FA-453B-A13B-5562CCBB9024}" type="presOf" srcId="{A36DBD26-02F8-4600-9A96-DEFD07854502}" destId="{539D00FA-2012-4481-8F2A-81D5DB58C6D4}" srcOrd="0" destOrd="1" presId="urn:microsoft.com/office/officeart/2005/8/layout/list1"/>
    <dgm:cxn modelId="{7C110A56-75F2-4BA0-BCBC-5EA243FA8AB2}" type="presOf" srcId="{966C7F54-D0B6-41FE-A6DD-839F9268F9B9}" destId="{A744C58D-8B4B-4359-A517-DE2358CC465A}" srcOrd="1" destOrd="0" presId="urn:microsoft.com/office/officeart/2005/8/layout/list1"/>
    <dgm:cxn modelId="{22EB9A78-D40A-4A97-940A-A4B160571EBC}" srcId="{4C999D05-D9C5-44E6-93EA-6EA5E2B6B563}" destId="{5705FA51-8E74-427B-8A32-0D5B1C3CBF61}" srcOrd="0" destOrd="0" parTransId="{79E0AE3D-154F-47AB-BDB8-DBED24797F6B}" sibTransId="{02318CC9-E9FB-45F4-AC37-438FCF3430F7}"/>
    <dgm:cxn modelId="{E4E3B39A-0A60-47E5-BD77-CC9B7114B024}" type="presOf" srcId="{4C999D05-D9C5-44E6-93EA-6EA5E2B6B563}" destId="{ED7F052C-81B6-45FD-BE82-2ABED39F31D4}" srcOrd="0" destOrd="0" presId="urn:microsoft.com/office/officeart/2005/8/layout/list1"/>
    <dgm:cxn modelId="{1C26C7A2-EFE2-4CF7-88EB-DEB8C45C3D20}" type="presOf" srcId="{A3F0A426-45E4-4535-A4A3-1410BE21723B}" destId="{539D00FA-2012-4481-8F2A-81D5DB58C6D4}" srcOrd="0" destOrd="0" presId="urn:microsoft.com/office/officeart/2005/8/layout/list1"/>
    <dgm:cxn modelId="{6F2F6ED6-7597-4B66-9EE0-C89DDD8FF24D}" type="presOf" srcId="{5705FA51-8E74-427B-8A32-0D5B1C3CBF61}" destId="{51B5BE4B-9F0D-4179-9294-97FBD10A74AC}" srcOrd="1" destOrd="0" presId="urn:microsoft.com/office/officeart/2005/8/layout/list1"/>
    <dgm:cxn modelId="{6EFCF4DF-FCD1-4717-ADD8-CE8F2006F4A9}" type="presOf" srcId="{0ED09976-CA98-46CE-9CAD-F26775FD0928}" destId="{A4916FFE-0A24-4D57-AA00-5EFA3625941D}" srcOrd="0" destOrd="1" presId="urn:microsoft.com/office/officeart/2005/8/layout/list1"/>
    <dgm:cxn modelId="{FC9FCFE4-077A-41CD-9265-F8AB978D8892}" srcId="{0ED09976-CA98-46CE-9CAD-F26775FD0928}" destId="{C7D14660-D177-43D0-A147-0820EF4FC187}" srcOrd="0" destOrd="0" parTransId="{802F610A-B938-4915-BF6D-F12BF4B34681}" sibTransId="{AB767772-7388-4217-8333-73BC1D0F1B55}"/>
    <dgm:cxn modelId="{869FA6E7-E9FE-4144-9DF0-931AFF008B5E}" type="presOf" srcId="{5705FA51-8E74-427B-8A32-0D5B1C3CBF61}" destId="{6ECF2C7F-A33D-4A96-8C89-092783FF9D7F}" srcOrd="0" destOrd="0" presId="urn:microsoft.com/office/officeart/2005/8/layout/list1"/>
    <dgm:cxn modelId="{DDD4E1E9-CD90-4E81-B14E-7D68E9C3D147}" srcId="{966C7F54-D0B6-41FE-A6DD-839F9268F9B9}" destId="{7B1DA3B7-A77A-41C4-BAA2-4BDC576DD275}" srcOrd="0" destOrd="0" parTransId="{DA8DCCA3-CB19-4E97-9FAE-5BE45039B72D}" sibTransId="{7EB066DE-3416-4A8E-8BEB-5980FED800EB}"/>
    <dgm:cxn modelId="{53D2EFEF-EF2A-4D8C-A0B4-8BB28935A0E9}" srcId="{0ED09976-CA98-46CE-9CAD-F26775FD0928}" destId="{494D2885-5AD5-42A2-A46E-65414283AD63}" srcOrd="1" destOrd="0" parTransId="{C475E5AE-94A4-4C1E-A03F-3B0AC2F20F50}" sibTransId="{D278A7B2-426B-4D4F-97F6-C918CE75041F}"/>
    <dgm:cxn modelId="{AA33B3F3-E3F1-452A-B82E-8857D987EB27}" srcId="{4C999D05-D9C5-44E6-93EA-6EA5E2B6B563}" destId="{966C7F54-D0B6-41FE-A6DD-839F9268F9B9}" srcOrd="1" destOrd="0" parTransId="{1886846E-8632-4CA6-9BF3-7F9DAF11A791}" sibTransId="{24689B7C-2612-42E6-A159-555F7C00B577}"/>
    <dgm:cxn modelId="{F73613A4-D6A5-48D5-867E-C62178ED951C}" type="presParOf" srcId="{ED7F052C-81B6-45FD-BE82-2ABED39F31D4}" destId="{DE2D1FA4-47DF-406A-83C9-8CBF465B576C}" srcOrd="0" destOrd="0" presId="urn:microsoft.com/office/officeart/2005/8/layout/list1"/>
    <dgm:cxn modelId="{F0A635AD-7773-4C93-92A0-9D22763811FA}" type="presParOf" srcId="{DE2D1FA4-47DF-406A-83C9-8CBF465B576C}" destId="{6ECF2C7F-A33D-4A96-8C89-092783FF9D7F}" srcOrd="0" destOrd="0" presId="urn:microsoft.com/office/officeart/2005/8/layout/list1"/>
    <dgm:cxn modelId="{0B303BE3-53FD-47CA-8CC6-667388F63C96}" type="presParOf" srcId="{DE2D1FA4-47DF-406A-83C9-8CBF465B576C}" destId="{51B5BE4B-9F0D-4179-9294-97FBD10A74AC}" srcOrd="1" destOrd="0" presId="urn:microsoft.com/office/officeart/2005/8/layout/list1"/>
    <dgm:cxn modelId="{402554A2-6AAE-4FC8-84E3-AC79B5418749}" type="presParOf" srcId="{ED7F052C-81B6-45FD-BE82-2ABED39F31D4}" destId="{200F11E5-AD59-425A-9A48-C2F961548FA1}" srcOrd="1" destOrd="0" presId="urn:microsoft.com/office/officeart/2005/8/layout/list1"/>
    <dgm:cxn modelId="{1FC98AAE-6EB3-4F02-84E9-96F3792E0EF1}" type="presParOf" srcId="{ED7F052C-81B6-45FD-BE82-2ABED39F31D4}" destId="{539D00FA-2012-4481-8F2A-81D5DB58C6D4}" srcOrd="2" destOrd="0" presId="urn:microsoft.com/office/officeart/2005/8/layout/list1"/>
    <dgm:cxn modelId="{629950FD-A746-4020-B232-17FFD82C4BF5}" type="presParOf" srcId="{ED7F052C-81B6-45FD-BE82-2ABED39F31D4}" destId="{7E6CBA01-E46B-4436-B743-EE95DF66A6DB}" srcOrd="3" destOrd="0" presId="urn:microsoft.com/office/officeart/2005/8/layout/list1"/>
    <dgm:cxn modelId="{928E310B-2DF3-45EA-AF6D-0B14B9298C5D}" type="presParOf" srcId="{ED7F052C-81B6-45FD-BE82-2ABED39F31D4}" destId="{1E097436-DF1F-4848-8806-84CCEB3AE78A}" srcOrd="4" destOrd="0" presId="urn:microsoft.com/office/officeart/2005/8/layout/list1"/>
    <dgm:cxn modelId="{998A0B45-280B-487D-BEC7-7EB5080DD676}" type="presParOf" srcId="{1E097436-DF1F-4848-8806-84CCEB3AE78A}" destId="{12AE1AF9-0A16-485F-AA2C-B8A2DBD2FB8A}" srcOrd="0" destOrd="0" presId="urn:microsoft.com/office/officeart/2005/8/layout/list1"/>
    <dgm:cxn modelId="{32745508-8DF4-4E21-BB78-0C80083EAD32}" type="presParOf" srcId="{1E097436-DF1F-4848-8806-84CCEB3AE78A}" destId="{A744C58D-8B4B-4359-A517-DE2358CC465A}" srcOrd="1" destOrd="0" presId="urn:microsoft.com/office/officeart/2005/8/layout/list1"/>
    <dgm:cxn modelId="{F5F25120-DAC9-433D-A8AC-840630D47CC0}" type="presParOf" srcId="{ED7F052C-81B6-45FD-BE82-2ABED39F31D4}" destId="{7FAA6874-8735-4215-AC42-142A4D9092FF}" srcOrd="5" destOrd="0" presId="urn:microsoft.com/office/officeart/2005/8/layout/list1"/>
    <dgm:cxn modelId="{4AAAF005-E9AB-459C-AFAE-3BCCAFDC0C71}" type="presParOf" srcId="{ED7F052C-81B6-45FD-BE82-2ABED39F31D4}" destId="{A4916FFE-0A24-4D57-AA00-5EFA3625941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D00FA-2012-4481-8F2A-81D5DB58C6D4}">
      <dsp:nvSpPr>
        <dsp:cNvPr id="0" name=""/>
        <dsp:cNvSpPr/>
      </dsp:nvSpPr>
      <dsp:spPr>
        <a:xfrm>
          <a:off x="0" y="470393"/>
          <a:ext cx="10515600" cy="128204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90000"/>
            </a:lnSpc>
            <a:spcBef>
              <a:spcPct val="0"/>
            </a:spcBef>
            <a:spcAft>
              <a:spcPct val="15000"/>
            </a:spcAft>
            <a:buChar char="•"/>
          </a:pPr>
          <a:r>
            <a:rPr lang="en-CA" sz="2200" kern="1200"/>
            <a:t>18</a:t>
          </a:r>
          <a:r>
            <a:rPr lang="en-CA" sz="2200" kern="1200" baseline="30000"/>
            <a:t>th</a:t>
          </a:r>
          <a:r>
            <a:rPr lang="en-CA" sz="2200" kern="1200"/>
            <a:t> and 19</a:t>
          </a:r>
          <a:r>
            <a:rPr lang="en-CA" sz="2200" kern="1200" baseline="30000"/>
            <a:t>th</a:t>
          </a:r>
          <a:r>
            <a:rPr lang="en-CA" sz="2200" kern="1200"/>
            <a:t> century</a:t>
          </a:r>
          <a:endParaRPr lang="en-US" sz="2200" kern="1200"/>
        </a:p>
        <a:p>
          <a:pPr marL="228600" lvl="1" indent="-228600" algn="l" defTabSz="977900">
            <a:lnSpc>
              <a:spcPct val="90000"/>
            </a:lnSpc>
            <a:spcBef>
              <a:spcPct val="0"/>
            </a:spcBef>
            <a:spcAft>
              <a:spcPct val="15000"/>
            </a:spcAft>
            <a:buChar char="•"/>
          </a:pPr>
          <a:r>
            <a:rPr lang="en-CA" sz="2200" kern="1200"/>
            <a:t>Marx, Darwin, Nietzsche, Freud, Harnack, Sweitzer, Bultmann</a:t>
          </a:r>
          <a:endParaRPr lang="en-US" sz="2200" kern="1200"/>
        </a:p>
      </dsp:txBody>
      <dsp:txXfrm>
        <a:off x="0" y="470393"/>
        <a:ext cx="10515600" cy="1282049"/>
      </dsp:txXfrm>
    </dsp:sp>
    <dsp:sp modelId="{51B5BE4B-9F0D-4179-9294-97FBD10A74AC}">
      <dsp:nvSpPr>
        <dsp:cNvPr id="0" name=""/>
        <dsp:cNvSpPr/>
      </dsp:nvSpPr>
      <dsp:spPr>
        <a:xfrm>
          <a:off x="525780" y="145673"/>
          <a:ext cx="7360920"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CA" sz="2200" kern="1200"/>
            <a:t>Anti-supernaturalism</a:t>
          </a:r>
          <a:endParaRPr lang="en-US" sz="2200" kern="1200"/>
        </a:p>
      </dsp:txBody>
      <dsp:txXfrm>
        <a:off x="557483" y="177376"/>
        <a:ext cx="7297514" cy="586034"/>
      </dsp:txXfrm>
    </dsp:sp>
    <dsp:sp modelId="{A4916FFE-0A24-4D57-AA00-5EFA3625941D}">
      <dsp:nvSpPr>
        <dsp:cNvPr id="0" name=""/>
        <dsp:cNvSpPr/>
      </dsp:nvSpPr>
      <dsp:spPr>
        <a:xfrm>
          <a:off x="0" y="2195964"/>
          <a:ext cx="10515600" cy="20097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90000"/>
            </a:lnSpc>
            <a:spcBef>
              <a:spcPct val="0"/>
            </a:spcBef>
            <a:spcAft>
              <a:spcPct val="15000"/>
            </a:spcAft>
            <a:buChar char="•"/>
          </a:pPr>
          <a:r>
            <a:rPr lang="en-CA" sz="2200" kern="1200"/>
            <a:t>A rejection of the rejection of the spiritual</a:t>
          </a:r>
          <a:endParaRPr lang="en-US" sz="2200" kern="1200"/>
        </a:p>
        <a:p>
          <a:pPr marL="228600" lvl="1" indent="-228600" algn="l" defTabSz="977900">
            <a:lnSpc>
              <a:spcPct val="90000"/>
            </a:lnSpc>
            <a:spcBef>
              <a:spcPct val="0"/>
            </a:spcBef>
            <a:spcAft>
              <a:spcPct val="15000"/>
            </a:spcAft>
            <a:buChar char="•"/>
          </a:pPr>
          <a:r>
            <a:rPr lang="en-CA" sz="2200" kern="1200" dirty="0"/>
            <a:t>A reintroduction of spirituality</a:t>
          </a:r>
          <a:endParaRPr lang="en-US" sz="2200" kern="1200" dirty="0"/>
        </a:p>
        <a:p>
          <a:pPr marL="457200" lvl="2" indent="-228600" algn="l" defTabSz="977900">
            <a:lnSpc>
              <a:spcPct val="90000"/>
            </a:lnSpc>
            <a:spcBef>
              <a:spcPct val="0"/>
            </a:spcBef>
            <a:spcAft>
              <a:spcPct val="15000"/>
            </a:spcAft>
            <a:buChar char="•"/>
          </a:pPr>
          <a:r>
            <a:rPr lang="en-CA" sz="2200" kern="1200"/>
            <a:t>Eastern religions—1960s</a:t>
          </a:r>
          <a:endParaRPr lang="en-US" sz="2200" kern="1200"/>
        </a:p>
        <a:p>
          <a:pPr marL="457200" lvl="2" indent="-228600" algn="l" defTabSz="977900">
            <a:lnSpc>
              <a:spcPct val="90000"/>
            </a:lnSpc>
            <a:spcBef>
              <a:spcPct val="0"/>
            </a:spcBef>
            <a:spcAft>
              <a:spcPct val="15000"/>
            </a:spcAft>
            <a:buChar char="•"/>
          </a:pPr>
          <a:r>
            <a:rPr lang="en-CA" sz="2200" kern="1200" dirty="0"/>
            <a:t>Gnosticism—Nag Hammadi Scrolls and the Gnostic Gospels—1945 </a:t>
          </a:r>
          <a:endParaRPr lang="en-US" sz="2200" kern="1200" dirty="0"/>
        </a:p>
      </dsp:txBody>
      <dsp:txXfrm>
        <a:off x="0" y="2195964"/>
        <a:ext cx="10515600" cy="2009700"/>
      </dsp:txXfrm>
    </dsp:sp>
    <dsp:sp modelId="{A744C58D-8B4B-4359-A517-DE2358CC465A}">
      <dsp:nvSpPr>
        <dsp:cNvPr id="0" name=""/>
        <dsp:cNvSpPr/>
      </dsp:nvSpPr>
      <dsp:spPr>
        <a:xfrm>
          <a:off x="525780" y="1871244"/>
          <a:ext cx="7360920"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CA" sz="2200" kern="1200"/>
            <a:t>20</a:t>
          </a:r>
          <a:r>
            <a:rPr lang="en-CA" sz="2200" kern="1200" baseline="30000"/>
            <a:t>th</a:t>
          </a:r>
          <a:r>
            <a:rPr lang="en-CA" sz="2200" kern="1200"/>
            <a:t> century, a new spirituality, but it is pagan, not Christian</a:t>
          </a:r>
          <a:endParaRPr lang="en-US" sz="2200" kern="1200"/>
        </a:p>
      </dsp:txBody>
      <dsp:txXfrm>
        <a:off x="557483" y="1902947"/>
        <a:ext cx="729751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19313-7574-493E-8D68-3FF7B23B7C2C}" type="datetimeFigureOut">
              <a:rPr lang="en-CA" smtClean="0"/>
              <a:t>2023-08-16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E2BD8-DB2E-46F7-BF8D-A9D20BAD0E70}" type="slidenum">
              <a:rPr lang="en-CA" smtClean="0"/>
              <a:t>‹#›</a:t>
            </a:fld>
            <a:endParaRPr lang="en-CA"/>
          </a:p>
        </p:txBody>
      </p:sp>
    </p:spTree>
    <p:extLst>
      <p:ext uri="{BB962C8B-B14F-4D97-AF65-F5344CB8AC3E}">
        <p14:creationId xmlns:p14="http://schemas.microsoft.com/office/powerpoint/2010/main" val="214903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87358F-3036-D48C-5505-0B09071B2A68}"/>
              </a:ext>
            </a:extLst>
          </p:cNvPr>
          <p:cNvSpPr>
            <a:spLocks noGrp="1" noChangeArrowheads="1"/>
          </p:cNvSpPr>
          <p:nvPr>
            <p:ph type="sldNum" sz="quarter" idx="5"/>
          </p:nvPr>
        </p:nvSpPr>
        <p:spPr>
          <a:ln/>
        </p:spPr>
        <p:txBody>
          <a:bodyPr/>
          <a:lstStyle/>
          <a:p>
            <a:fld id="{F3D6C2D4-7B11-42BB-9943-9DE813B97235}" type="slidenum">
              <a:rPr lang="en-CA" altLang="en-US"/>
              <a:pPr/>
              <a:t>3</a:t>
            </a:fld>
            <a:endParaRPr lang="en-CA" altLang="en-US"/>
          </a:p>
        </p:txBody>
      </p:sp>
      <p:sp>
        <p:nvSpPr>
          <p:cNvPr id="100354" name="Rectangle 2">
            <a:extLst>
              <a:ext uri="{FF2B5EF4-FFF2-40B4-BE49-F238E27FC236}">
                <a16:creationId xmlns:a16="http://schemas.microsoft.com/office/drawing/2014/main" id="{A60F38C8-8DCD-8F0F-FCF9-B812A905D2EB}"/>
              </a:ext>
            </a:extLst>
          </p:cNvPr>
          <p:cNvSpPr>
            <a:spLocks noRot="1" noChangeArrowheads="1" noTextEdit="1"/>
          </p:cNvSpPr>
          <p:nvPr>
            <p:ph type="sldImg"/>
          </p:nvPr>
        </p:nvSpPr>
        <p:spPr>
          <a:ln/>
        </p:spPr>
      </p:sp>
      <p:sp>
        <p:nvSpPr>
          <p:cNvPr id="100355" name="Rectangle 3">
            <a:extLst>
              <a:ext uri="{FF2B5EF4-FFF2-40B4-BE49-F238E27FC236}">
                <a16:creationId xmlns:a16="http://schemas.microsoft.com/office/drawing/2014/main" id="{A6140BA2-8930-7497-DC1D-7F235CCA661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F11C-22C4-D49C-218D-08F02C63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E2CBB61-22E9-72CB-625C-F796AFC10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282C40B-F574-3C58-675E-E32880A849F6}"/>
              </a:ext>
            </a:extLst>
          </p:cNvPr>
          <p:cNvSpPr>
            <a:spLocks noGrp="1"/>
          </p:cNvSpPr>
          <p:nvPr>
            <p:ph type="dt" sz="half" idx="10"/>
          </p:nvPr>
        </p:nvSpPr>
        <p:spPr/>
        <p:txBody>
          <a:bodyPr/>
          <a:lstStyle/>
          <a:p>
            <a:fld id="{6B723046-DD86-447E-A953-BE47791C3659}" type="datetime3">
              <a:rPr lang="en-CA" smtClean="0"/>
              <a:t>16 August 2023</a:t>
            </a:fld>
            <a:endParaRPr lang="en-CA"/>
          </a:p>
        </p:txBody>
      </p:sp>
      <p:sp>
        <p:nvSpPr>
          <p:cNvPr id="5" name="Footer Placeholder 4">
            <a:extLst>
              <a:ext uri="{FF2B5EF4-FFF2-40B4-BE49-F238E27FC236}">
                <a16:creationId xmlns:a16="http://schemas.microsoft.com/office/drawing/2014/main" id="{42B1408E-ED68-474D-CC5A-362B77B0832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3D7A7FB-01A5-F773-B699-E872D1ABD8CC}"/>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119549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5A1F-54AE-2F72-0602-F0C305D13B0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4C61CE0-A87B-7144-D5E1-236C1B3D2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521EF68-0B91-2F8C-3443-F7CF8A31C12E}"/>
              </a:ext>
            </a:extLst>
          </p:cNvPr>
          <p:cNvSpPr>
            <a:spLocks noGrp="1"/>
          </p:cNvSpPr>
          <p:nvPr>
            <p:ph type="dt" sz="half" idx="10"/>
          </p:nvPr>
        </p:nvSpPr>
        <p:spPr/>
        <p:txBody>
          <a:bodyPr/>
          <a:lstStyle/>
          <a:p>
            <a:fld id="{154DB7EC-CE75-49ED-8165-A0AF8B3CE3BD}" type="datetime3">
              <a:rPr lang="en-CA" smtClean="0"/>
              <a:t>16 August 2023</a:t>
            </a:fld>
            <a:endParaRPr lang="en-CA"/>
          </a:p>
        </p:txBody>
      </p:sp>
      <p:sp>
        <p:nvSpPr>
          <p:cNvPr id="5" name="Footer Placeholder 4">
            <a:extLst>
              <a:ext uri="{FF2B5EF4-FFF2-40B4-BE49-F238E27FC236}">
                <a16:creationId xmlns:a16="http://schemas.microsoft.com/office/drawing/2014/main" id="{30513EBD-41FE-E7BC-137C-9BF302B7A8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FA20D7-3796-6990-576F-571FFC5EF9D7}"/>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260669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02D52-5E09-21DA-DC33-1E73267609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229F0A1-D930-25B1-4EEF-35542C2818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DC9132-2DFA-3312-5579-6C4B4159486F}"/>
              </a:ext>
            </a:extLst>
          </p:cNvPr>
          <p:cNvSpPr>
            <a:spLocks noGrp="1"/>
          </p:cNvSpPr>
          <p:nvPr>
            <p:ph type="dt" sz="half" idx="10"/>
          </p:nvPr>
        </p:nvSpPr>
        <p:spPr/>
        <p:txBody>
          <a:bodyPr/>
          <a:lstStyle/>
          <a:p>
            <a:fld id="{C70C564A-D5C1-43E1-A2D8-2C74E38BAC2A}" type="datetime3">
              <a:rPr lang="en-CA" smtClean="0"/>
              <a:t>16 August 2023</a:t>
            </a:fld>
            <a:endParaRPr lang="en-CA"/>
          </a:p>
        </p:txBody>
      </p:sp>
      <p:sp>
        <p:nvSpPr>
          <p:cNvPr id="5" name="Footer Placeholder 4">
            <a:extLst>
              <a:ext uri="{FF2B5EF4-FFF2-40B4-BE49-F238E27FC236}">
                <a16:creationId xmlns:a16="http://schemas.microsoft.com/office/drawing/2014/main" id="{136B5682-E7B7-2129-9AB1-71A4A47885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65168F-FF61-F3FD-5A0D-969EEF687790}"/>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217552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2C52-D280-0A93-60D8-DB113B2D097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F343C39-80F0-CFCA-A0B7-1BE2BD019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6624F2-ED60-9FCD-F60B-AA87CDB7B569}"/>
              </a:ext>
            </a:extLst>
          </p:cNvPr>
          <p:cNvSpPr>
            <a:spLocks noGrp="1"/>
          </p:cNvSpPr>
          <p:nvPr>
            <p:ph type="dt" sz="half" idx="10"/>
          </p:nvPr>
        </p:nvSpPr>
        <p:spPr/>
        <p:txBody>
          <a:bodyPr/>
          <a:lstStyle/>
          <a:p>
            <a:fld id="{C4E0333D-BAA4-4FF1-9512-4808BA005180}" type="datetime3">
              <a:rPr lang="en-CA" smtClean="0"/>
              <a:t>16 August 2023</a:t>
            </a:fld>
            <a:endParaRPr lang="en-CA"/>
          </a:p>
        </p:txBody>
      </p:sp>
      <p:sp>
        <p:nvSpPr>
          <p:cNvPr id="5" name="Footer Placeholder 4">
            <a:extLst>
              <a:ext uri="{FF2B5EF4-FFF2-40B4-BE49-F238E27FC236}">
                <a16:creationId xmlns:a16="http://schemas.microsoft.com/office/drawing/2014/main" id="{1D00D279-A330-DD6C-5361-DF903170E6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62E84A-9730-823D-13E3-EBF73A80BEB9}"/>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105276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760C-FE62-105A-CEFB-5A146037A5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0D85D68-5373-341D-BF37-A1E7C44CBD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9F5BC6-5114-FF92-2EC6-824836E5A41C}"/>
              </a:ext>
            </a:extLst>
          </p:cNvPr>
          <p:cNvSpPr>
            <a:spLocks noGrp="1"/>
          </p:cNvSpPr>
          <p:nvPr>
            <p:ph type="dt" sz="half" idx="10"/>
          </p:nvPr>
        </p:nvSpPr>
        <p:spPr/>
        <p:txBody>
          <a:bodyPr/>
          <a:lstStyle/>
          <a:p>
            <a:fld id="{B3689DC1-8E78-4C28-B867-B0E1E872C403}" type="datetime3">
              <a:rPr lang="en-CA" smtClean="0"/>
              <a:t>16 August 2023</a:t>
            </a:fld>
            <a:endParaRPr lang="en-CA"/>
          </a:p>
        </p:txBody>
      </p:sp>
      <p:sp>
        <p:nvSpPr>
          <p:cNvPr id="5" name="Footer Placeholder 4">
            <a:extLst>
              <a:ext uri="{FF2B5EF4-FFF2-40B4-BE49-F238E27FC236}">
                <a16:creationId xmlns:a16="http://schemas.microsoft.com/office/drawing/2014/main" id="{F5E8C464-C52B-B1FB-58FE-50E20A78D6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6FD153-ECD1-62FE-32CA-AF83278D729C}"/>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113115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375C-5A87-D8EF-E2EA-DDC9C84C20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CD95D9D-2752-2CE0-3A07-E58779E64B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CDD9581-D2FC-9962-B783-833602E73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75E0661-6E46-3BAA-53EA-31F0D2B2B64E}"/>
              </a:ext>
            </a:extLst>
          </p:cNvPr>
          <p:cNvSpPr>
            <a:spLocks noGrp="1"/>
          </p:cNvSpPr>
          <p:nvPr>
            <p:ph type="dt" sz="half" idx="10"/>
          </p:nvPr>
        </p:nvSpPr>
        <p:spPr/>
        <p:txBody>
          <a:bodyPr/>
          <a:lstStyle/>
          <a:p>
            <a:fld id="{76525F6C-F427-4CDC-848C-97B9FB7AB89B}" type="datetime3">
              <a:rPr lang="en-CA" smtClean="0"/>
              <a:t>16 August 2023</a:t>
            </a:fld>
            <a:endParaRPr lang="en-CA"/>
          </a:p>
        </p:txBody>
      </p:sp>
      <p:sp>
        <p:nvSpPr>
          <p:cNvPr id="6" name="Footer Placeholder 5">
            <a:extLst>
              <a:ext uri="{FF2B5EF4-FFF2-40B4-BE49-F238E27FC236}">
                <a16:creationId xmlns:a16="http://schemas.microsoft.com/office/drawing/2014/main" id="{6384FF2E-91FE-33EC-F662-A6EDC184F2B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17BB26-5DAD-678D-2B50-B853B2F80D2F}"/>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107208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C899-0356-97E1-72CE-2F8946DA942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5A9F7F6-4375-D7BE-856B-9A06193777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3ABB9-1DBE-2A41-2495-0050A55BB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BCBDF28-1761-5112-56C4-4E96CFDEB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7C3FD5-ADEE-0FF3-B2EF-1BD98C058A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1AC69BA-AFF3-A234-C223-276F5A9FAF26}"/>
              </a:ext>
            </a:extLst>
          </p:cNvPr>
          <p:cNvSpPr>
            <a:spLocks noGrp="1"/>
          </p:cNvSpPr>
          <p:nvPr>
            <p:ph type="dt" sz="half" idx="10"/>
          </p:nvPr>
        </p:nvSpPr>
        <p:spPr/>
        <p:txBody>
          <a:bodyPr/>
          <a:lstStyle/>
          <a:p>
            <a:fld id="{E582C954-6507-4EA4-9F2C-C2766AB95968}" type="datetime3">
              <a:rPr lang="en-CA" smtClean="0"/>
              <a:t>16 August 2023</a:t>
            </a:fld>
            <a:endParaRPr lang="en-CA"/>
          </a:p>
        </p:txBody>
      </p:sp>
      <p:sp>
        <p:nvSpPr>
          <p:cNvPr id="8" name="Footer Placeholder 7">
            <a:extLst>
              <a:ext uri="{FF2B5EF4-FFF2-40B4-BE49-F238E27FC236}">
                <a16:creationId xmlns:a16="http://schemas.microsoft.com/office/drawing/2014/main" id="{312F8AFC-64D5-F81B-A437-2ACBBC6E549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0D100C-69A5-6F6F-3D7D-3BF9802A0C6E}"/>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76709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F363-90AF-B0CE-53A9-D4B36382C2C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EE6943A-E7D2-7F43-A158-B9FCF4ECD232}"/>
              </a:ext>
            </a:extLst>
          </p:cNvPr>
          <p:cNvSpPr>
            <a:spLocks noGrp="1"/>
          </p:cNvSpPr>
          <p:nvPr>
            <p:ph type="dt" sz="half" idx="10"/>
          </p:nvPr>
        </p:nvSpPr>
        <p:spPr/>
        <p:txBody>
          <a:bodyPr/>
          <a:lstStyle/>
          <a:p>
            <a:fld id="{62CB60E4-2468-4561-9ADA-96FC0C27F22C}" type="datetime3">
              <a:rPr lang="en-CA" smtClean="0"/>
              <a:t>16 August 2023</a:t>
            </a:fld>
            <a:endParaRPr lang="en-CA"/>
          </a:p>
        </p:txBody>
      </p:sp>
      <p:sp>
        <p:nvSpPr>
          <p:cNvPr id="4" name="Footer Placeholder 3">
            <a:extLst>
              <a:ext uri="{FF2B5EF4-FFF2-40B4-BE49-F238E27FC236}">
                <a16:creationId xmlns:a16="http://schemas.microsoft.com/office/drawing/2014/main" id="{D6060488-E384-B9C6-0B1D-318645D3F9B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14020D4-D93A-52A9-9CF7-DEB6DA3BED85}"/>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136820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2367D4-037E-89E8-9438-3984B4DFA931}"/>
              </a:ext>
            </a:extLst>
          </p:cNvPr>
          <p:cNvSpPr>
            <a:spLocks noGrp="1"/>
          </p:cNvSpPr>
          <p:nvPr>
            <p:ph type="dt" sz="half" idx="10"/>
          </p:nvPr>
        </p:nvSpPr>
        <p:spPr/>
        <p:txBody>
          <a:bodyPr/>
          <a:lstStyle/>
          <a:p>
            <a:fld id="{E675FA96-1A21-4C97-86E5-129B68015238}" type="datetime3">
              <a:rPr lang="en-CA" smtClean="0"/>
              <a:t>16 August 2023</a:t>
            </a:fld>
            <a:endParaRPr lang="en-CA"/>
          </a:p>
        </p:txBody>
      </p:sp>
      <p:sp>
        <p:nvSpPr>
          <p:cNvPr id="3" name="Footer Placeholder 2">
            <a:extLst>
              <a:ext uri="{FF2B5EF4-FFF2-40B4-BE49-F238E27FC236}">
                <a16:creationId xmlns:a16="http://schemas.microsoft.com/office/drawing/2014/main" id="{9F9DD97E-7C1B-400E-6D3B-E99B80CD770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45DEBF2-BAA6-C520-1E82-FBD891E59128}"/>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227988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E4FC-D094-5D9E-E5D2-B5E64357F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7A9316F-C3DE-C72B-647A-1DF9293A23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73D4281-6EBB-EC79-512B-C2BA1CA16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1BE2A6-F368-8327-8A15-40C66C0210C8}"/>
              </a:ext>
            </a:extLst>
          </p:cNvPr>
          <p:cNvSpPr>
            <a:spLocks noGrp="1"/>
          </p:cNvSpPr>
          <p:nvPr>
            <p:ph type="dt" sz="half" idx="10"/>
          </p:nvPr>
        </p:nvSpPr>
        <p:spPr/>
        <p:txBody>
          <a:bodyPr/>
          <a:lstStyle/>
          <a:p>
            <a:fld id="{7DF49211-BC17-40B7-BD8A-FD232EBD784A}" type="datetime3">
              <a:rPr lang="en-CA" smtClean="0"/>
              <a:t>16 August 2023</a:t>
            </a:fld>
            <a:endParaRPr lang="en-CA"/>
          </a:p>
        </p:txBody>
      </p:sp>
      <p:sp>
        <p:nvSpPr>
          <p:cNvPr id="6" name="Footer Placeholder 5">
            <a:extLst>
              <a:ext uri="{FF2B5EF4-FFF2-40B4-BE49-F238E27FC236}">
                <a16:creationId xmlns:a16="http://schemas.microsoft.com/office/drawing/2014/main" id="{C2D11A2E-26E5-DCFB-4BB4-EC50794627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E8F577C-42B2-31AC-57F3-9056E59F419E}"/>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3855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90E2-118F-D991-5CD0-52DF371B5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BCEA429-8AD1-B2AF-1731-805F97816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47EE2DE-CF4C-4BD2-CEDD-FB5B6F0ED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B05A-93ED-0978-029F-84227EFB40C6}"/>
              </a:ext>
            </a:extLst>
          </p:cNvPr>
          <p:cNvSpPr>
            <a:spLocks noGrp="1"/>
          </p:cNvSpPr>
          <p:nvPr>
            <p:ph type="dt" sz="half" idx="10"/>
          </p:nvPr>
        </p:nvSpPr>
        <p:spPr/>
        <p:txBody>
          <a:bodyPr/>
          <a:lstStyle/>
          <a:p>
            <a:fld id="{2C6A79F3-17BF-47CE-962C-85A221CC8CB6}" type="datetime3">
              <a:rPr lang="en-CA" smtClean="0"/>
              <a:t>16 August 2023</a:t>
            </a:fld>
            <a:endParaRPr lang="en-CA"/>
          </a:p>
        </p:txBody>
      </p:sp>
      <p:sp>
        <p:nvSpPr>
          <p:cNvPr id="6" name="Footer Placeholder 5">
            <a:extLst>
              <a:ext uri="{FF2B5EF4-FFF2-40B4-BE49-F238E27FC236}">
                <a16:creationId xmlns:a16="http://schemas.microsoft.com/office/drawing/2014/main" id="{3D4D98E5-A5B4-569D-A611-970DD60927B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43A0A21-FDE4-4D0D-8A61-7879D44C8C4A}"/>
              </a:ext>
            </a:extLst>
          </p:cNvPr>
          <p:cNvSpPr>
            <a:spLocks noGrp="1"/>
          </p:cNvSpPr>
          <p:nvPr>
            <p:ph type="sldNum" sz="quarter" idx="12"/>
          </p:nvPr>
        </p:nvSpPr>
        <p:spPr/>
        <p:txBody>
          <a:bodyPr/>
          <a:lstStyle/>
          <a:p>
            <a:fld id="{99FBB5FF-A9E5-4654-9CC3-D1B57D4FEBCA}" type="slidenum">
              <a:rPr lang="en-CA" smtClean="0"/>
              <a:t>‹#›</a:t>
            </a:fld>
            <a:endParaRPr lang="en-CA"/>
          </a:p>
        </p:txBody>
      </p:sp>
    </p:spTree>
    <p:extLst>
      <p:ext uri="{BB962C8B-B14F-4D97-AF65-F5344CB8AC3E}">
        <p14:creationId xmlns:p14="http://schemas.microsoft.com/office/powerpoint/2010/main" val="80900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E080C-1E76-4113-61E2-7E32405FC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695EDBB-C1D6-0224-E261-B9D3FFB0B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A0A3CA5-C3A9-7F3C-7466-6E9E61A6B4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4AB0D-E93D-4558-AD44-C790A1E846AC}" type="datetime3">
              <a:rPr lang="en-CA" smtClean="0"/>
              <a:t>16 August 2023</a:t>
            </a:fld>
            <a:endParaRPr lang="en-CA"/>
          </a:p>
        </p:txBody>
      </p:sp>
      <p:sp>
        <p:nvSpPr>
          <p:cNvPr id="5" name="Footer Placeholder 4">
            <a:extLst>
              <a:ext uri="{FF2B5EF4-FFF2-40B4-BE49-F238E27FC236}">
                <a16:creationId xmlns:a16="http://schemas.microsoft.com/office/drawing/2014/main" id="{1FAA01C5-7BEC-5C34-E458-83A080908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2145817-65C4-C18F-7109-DA1B04843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B5FF-A9E5-4654-9CC3-D1B57D4FEBCA}" type="slidenum">
              <a:rPr lang="en-CA" smtClean="0"/>
              <a:t>‹#›</a:t>
            </a:fld>
            <a:endParaRPr lang="en-CA"/>
          </a:p>
        </p:txBody>
      </p:sp>
    </p:spTree>
    <p:extLst>
      <p:ext uri="{BB962C8B-B14F-4D97-AF65-F5344CB8AC3E}">
        <p14:creationId xmlns:p14="http://schemas.microsoft.com/office/powerpoint/2010/main" val="246045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A59F5DE-DE63-73C4-7876-4117B09ACD9F}"/>
              </a:ext>
            </a:extLst>
          </p:cNvPr>
          <p:cNvSpPr>
            <a:spLocks noGrp="1"/>
          </p:cNvSpPr>
          <p:nvPr>
            <p:ph type="ctrTitle"/>
          </p:nvPr>
        </p:nvSpPr>
        <p:spPr>
          <a:xfrm>
            <a:off x="804672" y="4267832"/>
            <a:ext cx="4805996" cy="1297115"/>
          </a:xfrm>
        </p:spPr>
        <p:txBody>
          <a:bodyPr anchor="t">
            <a:normAutofit/>
          </a:bodyPr>
          <a:lstStyle/>
          <a:p>
            <a:pPr algn="l"/>
            <a:r>
              <a:rPr lang="en-CA" sz="4000">
                <a:solidFill>
                  <a:schemeClr val="tx2"/>
                </a:solidFill>
              </a:rPr>
              <a:t>Biblical Apologetics</a:t>
            </a:r>
          </a:p>
        </p:txBody>
      </p:sp>
      <p:sp>
        <p:nvSpPr>
          <p:cNvPr id="5" name="Subtitle 4">
            <a:extLst>
              <a:ext uri="{FF2B5EF4-FFF2-40B4-BE49-F238E27FC236}">
                <a16:creationId xmlns:a16="http://schemas.microsoft.com/office/drawing/2014/main" id="{6857941F-7DB5-B238-D769-098A2AE9A73A}"/>
              </a:ext>
            </a:extLst>
          </p:cNvPr>
          <p:cNvSpPr>
            <a:spLocks noGrp="1"/>
          </p:cNvSpPr>
          <p:nvPr>
            <p:ph type="subTitle" idx="1"/>
          </p:nvPr>
        </p:nvSpPr>
        <p:spPr>
          <a:xfrm>
            <a:off x="804672" y="3428999"/>
            <a:ext cx="4805691" cy="838831"/>
          </a:xfrm>
        </p:spPr>
        <p:txBody>
          <a:bodyPr anchor="b">
            <a:normAutofit/>
          </a:bodyPr>
          <a:lstStyle/>
          <a:p>
            <a:pPr algn="l"/>
            <a:r>
              <a:rPr lang="en-CA" sz="2000" dirty="0">
                <a:solidFill>
                  <a:schemeClr val="tx2"/>
                </a:solidFill>
              </a:rPr>
              <a:t>Session 1</a:t>
            </a:r>
          </a:p>
        </p:txBody>
      </p:sp>
      <p:grpSp>
        <p:nvGrpSpPr>
          <p:cNvPr id="18" name="Group 17">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9" name="Freeform: Shape 18">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Open Book">
            <a:extLst>
              <a:ext uri="{FF2B5EF4-FFF2-40B4-BE49-F238E27FC236}">
                <a16:creationId xmlns:a16="http://schemas.microsoft.com/office/drawing/2014/main" id="{E6C8F947-220C-2710-7972-A1A1E23D07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
        <p:nvSpPr>
          <p:cNvPr id="6" name="Date Placeholder 5">
            <a:extLst>
              <a:ext uri="{FF2B5EF4-FFF2-40B4-BE49-F238E27FC236}">
                <a16:creationId xmlns:a16="http://schemas.microsoft.com/office/drawing/2014/main" id="{A47C07A5-4E8F-906C-B7AB-F8FBE3F392D6}"/>
              </a:ext>
            </a:extLst>
          </p:cNvPr>
          <p:cNvSpPr>
            <a:spLocks noGrp="1"/>
          </p:cNvSpPr>
          <p:nvPr>
            <p:ph type="dt" sz="half" idx="10"/>
          </p:nvPr>
        </p:nvSpPr>
        <p:spPr>
          <a:xfrm>
            <a:off x="804672" y="6356350"/>
            <a:ext cx="2743200" cy="365125"/>
          </a:xfrm>
        </p:spPr>
        <p:txBody>
          <a:bodyPr>
            <a:normAutofit/>
          </a:bodyPr>
          <a:lstStyle/>
          <a:p>
            <a:pPr>
              <a:spcAft>
                <a:spcPts val="600"/>
              </a:spcAft>
            </a:pPr>
            <a:fld id="{8EF4648B-64E3-4D60-A1B2-2C459F600E1E}" type="datetime3">
              <a:rPr lang="en-CA" smtClean="0"/>
              <a:pPr>
                <a:spcAft>
                  <a:spcPts val="600"/>
                </a:spcAft>
              </a:pPr>
              <a:t>16 August 2023</a:t>
            </a:fld>
            <a:endParaRPr lang="en-CA"/>
          </a:p>
        </p:txBody>
      </p:sp>
      <p:sp>
        <p:nvSpPr>
          <p:cNvPr id="7" name="Slide Number Placeholder 6">
            <a:extLst>
              <a:ext uri="{FF2B5EF4-FFF2-40B4-BE49-F238E27FC236}">
                <a16:creationId xmlns:a16="http://schemas.microsoft.com/office/drawing/2014/main" id="{47C9EC57-6F31-0A64-15BE-EE862CFA9F5F}"/>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smtClean="0"/>
              <a:pPr>
                <a:spcAft>
                  <a:spcPts val="600"/>
                </a:spcAft>
              </a:pPr>
              <a:t>1</a:t>
            </a:fld>
            <a:endParaRPr lang="en-CA"/>
          </a:p>
        </p:txBody>
      </p:sp>
    </p:spTree>
    <p:extLst>
      <p:ext uri="{BB962C8B-B14F-4D97-AF65-F5344CB8AC3E}">
        <p14:creationId xmlns:p14="http://schemas.microsoft.com/office/powerpoint/2010/main" val="337537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A014F6-DB7E-40A0-BD1B-89A52A2FBE10}"/>
              </a:ext>
            </a:extLst>
          </p:cNvPr>
          <p:cNvSpPr>
            <a:spLocks noGrp="1"/>
          </p:cNvSpPr>
          <p:nvPr>
            <p:ph type="title"/>
          </p:nvPr>
        </p:nvSpPr>
        <p:spPr>
          <a:xfrm>
            <a:off x="761800" y="762001"/>
            <a:ext cx="5334197" cy="990599"/>
          </a:xfrm>
        </p:spPr>
        <p:txBody>
          <a:bodyPr anchor="ctr">
            <a:normAutofit fontScale="90000"/>
          </a:bodyPr>
          <a:lstStyle/>
          <a:p>
            <a:r>
              <a:rPr lang="en-CA" sz="4000"/>
              <a:t>Where this leaves the church</a:t>
            </a:r>
          </a:p>
        </p:txBody>
      </p:sp>
      <p:sp>
        <p:nvSpPr>
          <p:cNvPr id="3" name="Content Placeholder 2">
            <a:extLst>
              <a:ext uri="{FF2B5EF4-FFF2-40B4-BE49-F238E27FC236}">
                <a16:creationId xmlns:a16="http://schemas.microsoft.com/office/drawing/2014/main" id="{5FC3E5AC-FABB-4754-BA95-61323DBE6A5B}"/>
              </a:ext>
            </a:extLst>
          </p:cNvPr>
          <p:cNvSpPr>
            <a:spLocks noGrp="1"/>
          </p:cNvSpPr>
          <p:nvPr>
            <p:ph idx="1"/>
          </p:nvPr>
        </p:nvSpPr>
        <p:spPr>
          <a:xfrm>
            <a:off x="761800" y="1763486"/>
            <a:ext cx="5334197" cy="4476593"/>
          </a:xfrm>
        </p:spPr>
        <p:txBody>
          <a:bodyPr anchor="ctr">
            <a:normAutofit/>
          </a:bodyPr>
          <a:lstStyle/>
          <a:p>
            <a:pPr marL="457200" indent="-457200">
              <a:buFont typeface="+mj-lt"/>
              <a:buAutoNum type="arabicPeriod"/>
            </a:pPr>
            <a:r>
              <a:rPr lang="en-CA" sz="2400" dirty="0"/>
              <a:t>A Bible that is erroneous, fallible, non-authoritative.</a:t>
            </a:r>
          </a:p>
          <a:p>
            <a:pPr marL="514350" indent="-514350">
              <a:buFont typeface="+mj-lt"/>
              <a:buAutoNum type="arabicPeriod"/>
            </a:pPr>
            <a:r>
              <a:rPr lang="en-CA" sz="2400" dirty="0"/>
              <a:t>No final word from God on morality</a:t>
            </a:r>
          </a:p>
          <a:p>
            <a:pPr marL="514350" indent="-514350">
              <a:buFont typeface="+mj-lt"/>
              <a:buAutoNum type="arabicPeriod"/>
            </a:pPr>
            <a:r>
              <a:rPr lang="en-CA" sz="2400" dirty="0"/>
              <a:t>A need to do God’s work by other means that His Word.</a:t>
            </a:r>
          </a:p>
          <a:p>
            <a:pPr marL="971550" lvl="1" indent="-514350">
              <a:buFont typeface="+mj-lt"/>
              <a:buAutoNum type="arabicPeriod"/>
            </a:pPr>
            <a:r>
              <a:rPr lang="en-CA" dirty="0"/>
              <a:t>Social Gospel</a:t>
            </a:r>
          </a:p>
          <a:p>
            <a:pPr marL="971550" lvl="1" indent="-514350">
              <a:buFont typeface="+mj-lt"/>
              <a:buAutoNum type="arabicPeriod"/>
            </a:pPr>
            <a:r>
              <a:rPr lang="en-CA" dirty="0"/>
              <a:t>Sociology</a:t>
            </a:r>
          </a:p>
          <a:p>
            <a:pPr marL="971550" lvl="1" indent="-514350">
              <a:buFont typeface="+mj-lt"/>
              <a:buAutoNum type="arabicPeriod"/>
            </a:pPr>
            <a:r>
              <a:rPr lang="en-CA" dirty="0"/>
              <a:t>Psychology</a:t>
            </a:r>
          </a:p>
          <a:p>
            <a:pPr marL="971550" lvl="1" indent="-514350">
              <a:buFont typeface="+mj-lt"/>
              <a:buAutoNum type="arabicPeriod"/>
            </a:pPr>
            <a:r>
              <a:rPr lang="en-CA" dirty="0"/>
              <a:t>Media and advertising</a:t>
            </a:r>
          </a:p>
          <a:p>
            <a:pPr marL="971550" lvl="1" indent="-514350">
              <a:buFont typeface="+mj-lt"/>
              <a:buAutoNum type="arabicPeriod"/>
            </a:pPr>
            <a:r>
              <a:rPr lang="en-CA" dirty="0"/>
              <a:t>Techniques</a:t>
            </a:r>
          </a:p>
          <a:p>
            <a:pPr marL="971550" lvl="1" indent="-514350">
              <a:buFont typeface="+mj-lt"/>
              <a:buAutoNum type="arabicPeriod"/>
            </a:pPr>
            <a:r>
              <a:rPr lang="en-CA" dirty="0"/>
              <a:t>Gimmicks</a:t>
            </a:r>
          </a:p>
        </p:txBody>
      </p:sp>
      <p:sp>
        <p:nvSpPr>
          <p:cNvPr id="4" name="Date Placeholder 3">
            <a:extLst>
              <a:ext uri="{FF2B5EF4-FFF2-40B4-BE49-F238E27FC236}">
                <a16:creationId xmlns:a16="http://schemas.microsoft.com/office/drawing/2014/main" id="{F514CC66-CDA2-F121-087C-E7BBDC96DF08}"/>
              </a:ext>
            </a:extLst>
          </p:cNvPr>
          <p:cNvSpPr>
            <a:spLocks noGrp="1"/>
          </p:cNvSpPr>
          <p:nvPr>
            <p:ph type="dt" sz="half" idx="10"/>
          </p:nvPr>
        </p:nvSpPr>
        <p:spPr>
          <a:xfrm>
            <a:off x="761800" y="6356350"/>
            <a:ext cx="2743200" cy="365125"/>
          </a:xfrm>
        </p:spPr>
        <p:txBody>
          <a:bodyPr>
            <a:normAutofit/>
          </a:bodyPr>
          <a:lstStyle/>
          <a:p>
            <a:pPr>
              <a:spcAft>
                <a:spcPts val="600"/>
              </a:spcAft>
            </a:pPr>
            <a:fld id="{C4E0333D-BAA4-4FF1-9512-4808BA005180}" type="datetime3">
              <a:rPr lang="en-CA">
                <a:solidFill>
                  <a:schemeClr val="tx1"/>
                </a:solidFill>
              </a:rPr>
              <a:pPr>
                <a:spcAft>
                  <a:spcPts val="600"/>
                </a:spcAft>
              </a:pPr>
              <a:t>16 August 2023</a:t>
            </a:fld>
            <a:endParaRPr lang="en-CA">
              <a:solidFill>
                <a:schemeClr val="tx1"/>
              </a:solidFill>
            </a:endParaRPr>
          </a:p>
        </p:txBody>
      </p:sp>
      <p:pic>
        <p:nvPicPr>
          <p:cNvPr id="7" name="Picture 6" descr="Open book">
            <a:extLst>
              <a:ext uri="{FF2B5EF4-FFF2-40B4-BE49-F238E27FC236}">
                <a16:creationId xmlns:a16="http://schemas.microsoft.com/office/drawing/2014/main" id="{543FB7FA-E532-5C57-8B57-20F57D2443E4}"/>
              </a:ext>
            </a:extLst>
          </p:cNvPr>
          <p:cNvPicPr>
            <a:picLocks noChangeAspect="1"/>
          </p:cNvPicPr>
          <p:nvPr/>
        </p:nvPicPr>
        <p:blipFill rotWithShape="1">
          <a:blip r:embed="rId2"/>
          <a:srcRect l="23428" r="2473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5" name="Slide Number Placeholder 4">
            <a:extLst>
              <a:ext uri="{FF2B5EF4-FFF2-40B4-BE49-F238E27FC236}">
                <a16:creationId xmlns:a16="http://schemas.microsoft.com/office/drawing/2014/main" id="{C33FC67C-504B-DF58-324D-4040BF36B86A}"/>
              </a:ext>
            </a:extLst>
          </p:cNvPr>
          <p:cNvSpPr>
            <a:spLocks noGrp="1"/>
          </p:cNvSpPr>
          <p:nvPr>
            <p:ph type="sldNum" sz="quarter" idx="12"/>
          </p:nvPr>
        </p:nvSpPr>
        <p:spPr>
          <a:xfrm>
            <a:off x="10167869" y="6356350"/>
            <a:ext cx="1768425" cy="365125"/>
          </a:xfrm>
        </p:spPr>
        <p:txBody>
          <a:bodyPr>
            <a:normAutofit/>
          </a:bodyPr>
          <a:lstStyle/>
          <a:p>
            <a:pPr>
              <a:spcAft>
                <a:spcPts val="600"/>
              </a:spcAft>
            </a:pPr>
            <a:fld id="{99FBB5FF-A9E5-4654-9CC3-D1B57D4FEBCA}" type="slidenum">
              <a:rPr lang="en-CA">
                <a:solidFill>
                  <a:srgbClr val="FFFFFF"/>
                </a:solidFill>
              </a:rPr>
              <a:pPr>
                <a:spcAft>
                  <a:spcPts val="600"/>
                </a:spcAft>
              </a:pPr>
              <a:t>10</a:t>
            </a:fld>
            <a:endParaRPr lang="en-CA">
              <a:solidFill>
                <a:srgbClr val="FFFFFF"/>
              </a:solidFill>
            </a:endParaRPr>
          </a:p>
        </p:txBody>
      </p:sp>
    </p:spTree>
    <p:extLst>
      <p:ext uri="{BB962C8B-B14F-4D97-AF65-F5344CB8AC3E}">
        <p14:creationId xmlns:p14="http://schemas.microsoft.com/office/powerpoint/2010/main" val="278883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01C44-B17D-D955-9065-2DD4A58CE333}"/>
              </a:ext>
            </a:extLst>
          </p:cNvPr>
          <p:cNvSpPr>
            <a:spLocks noGrp="1"/>
          </p:cNvSpPr>
          <p:nvPr>
            <p:ph type="title"/>
          </p:nvPr>
        </p:nvSpPr>
        <p:spPr>
          <a:xfrm>
            <a:off x="761803" y="350196"/>
            <a:ext cx="4646904" cy="1624520"/>
          </a:xfrm>
        </p:spPr>
        <p:txBody>
          <a:bodyPr anchor="ctr">
            <a:normAutofit/>
          </a:bodyPr>
          <a:lstStyle/>
          <a:p>
            <a:r>
              <a:rPr lang="en-CA" sz="3700"/>
              <a:t>What the loss of Biblical Authority has meant for the church</a:t>
            </a:r>
          </a:p>
        </p:txBody>
      </p:sp>
      <p:sp>
        <p:nvSpPr>
          <p:cNvPr id="3" name="Content Placeholder 2">
            <a:extLst>
              <a:ext uri="{FF2B5EF4-FFF2-40B4-BE49-F238E27FC236}">
                <a16:creationId xmlns:a16="http://schemas.microsoft.com/office/drawing/2014/main" id="{5ED68F3C-8B9D-E0F2-C6FF-2F5CB202D7B1}"/>
              </a:ext>
            </a:extLst>
          </p:cNvPr>
          <p:cNvSpPr>
            <a:spLocks noGrp="1"/>
          </p:cNvSpPr>
          <p:nvPr>
            <p:ph idx="1"/>
          </p:nvPr>
        </p:nvSpPr>
        <p:spPr>
          <a:xfrm>
            <a:off x="761802" y="2743200"/>
            <a:ext cx="4646905" cy="3613149"/>
          </a:xfrm>
        </p:spPr>
        <p:txBody>
          <a:bodyPr anchor="ctr">
            <a:normAutofit lnSpcReduction="10000"/>
          </a:bodyPr>
          <a:lstStyle/>
          <a:p>
            <a:pPr marL="514350" indent="-514350">
              <a:buFont typeface="+mj-lt"/>
              <a:buAutoNum type="arabicPeriod"/>
            </a:pPr>
            <a:r>
              <a:rPr lang="en-CA" sz="2400" dirty="0"/>
              <a:t>There is no final word from God on anything</a:t>
            </a:r>
          </a:p>
          <a:p>
            <a:pPr marL="514350" indent="-514350">
              <a:buFont typeface="+mj-lt"/>
              <a:buAutoNum type="arabicPeriod"/>
            </a:pPr>
            <a:r>
              <a:rPr lang="en-CA" sz="2400" dirty="0"/>
              <a:t>Morals are changeable</a:t>
            </a:r>
          </a:p>
          <a:p>
            <a:pPr marL="514350" indent="-514350">
              <a:buFont typeface="+mj-lt"/>
              <a:buAutoNum type="arabicPeriod"/>
            </a:pPr>
            <a:r>
              <a:rPr lang="en-CA" sz="2400" dirty="0"/>
              <a:t>Church faith and practise have no grounding</a:t>
            </a:r>
          </a:p>
          <a:p>
            <a:pPr marL="514350" indent="-514350">
              <a:buFont typeface="+mj-lt"/>
              <a:buAutoNum type="arabicPeriod"/>
            </a:pPr>
            <a:r>
              <a:rPr lang="en-CA" sz="2400" dirty="0"/>
              <a:t>Fragmentation</a:t>
            </a:r>
          </a:p>
          <a:p>
            <a:pPr marL="514350" indent="-514350">
              <a:buFont typeface="+mj-lt"/>
              <a:buAutoNum type="arabicPeriod"/>
            </a:pPr>
            <a:r>
              <a:rPr lang="en-CA" sz="2400" dirty="0"/>
              <a:t>Distrust of legitimate authority</a:t>
            </a:r>
          </a:p>
          <a:p>
            <a:pPr marL="514350" indent="-514350">
              <a:buFont typeface="+mj-lt"/>
              <a:buAutoNum type="arabicPeriod"/>
            </a:pPr>
            <a:r>
              <a:rPr lang="en-CA" sz="2400" dirty="0"/>
              <a:t>Weakness in the face of illegitimate authority</a:t>
            </a:r>
          </a:p>
        </p:txBody>
      </p:sp>
      <p:sp>
        <p:nvSpPr>
          <p:cNvPr id="4" name="Date Placeholder 3">
            <a:extLst>
              <a:ext uri="{FF2B5EF4-FFF2-40B4-BE49-F238E27FC236}">
                <a16:creationId xmlns:a16="http://schemas.microsoft.com/office/drawing/2014/main" id="{DDAA6A30-1C9A-AD6B-3DA8-F67E0EC76582}"/>
              </a:ext>
            </a:extLst>
          </p:cNvPr>
          <p:cNvSpPr>
            <a:spLocks noGrp="1"/>
          </p:cNvSpPr>
          <p:nvPr>
            <p:ph type="dt" sz="half" idx="10"/>
          </p:nvPr>
        </p:nvSpPr>
        <p:spPr>
          <a:xfrm>
            <a:off x="761802" y="6356350"/>
            <a:ext cx="2819598" cy="365125"/>
          </a:xfrm>
        </p:spPr>
        <p:txBody>
          <a:bodyPr>
            <a:normAutofit/>
          </a:bodyPr>
          <a:lstStyle/>
          <a:p>
            <a:pPr>
              <a:spcAft>
                <a:spcPts val="600"/>
              </a:spcAft>
            </a:pPr>
            <a:fld id="{C4E0333D-BAA4-4FF1-9512-4808BA005180}" type="datetime3">
              <a:rPr lang="en-CA">
                <a:solidFill>
                  <a:schemeClr val="tx1"/>
                </a:solidFill>
              </a:rPr>
              <a:pPr>
                <a:spcAft>
                  <a:spcPts val="600"/>
                </a:spcAft>
              </a:pPr>
              <a:t>16 August 2023</a:t>
            </a:fld>
            <a:endParaRPr lang="en-CA">
              <a:solidFill>
                <a:schemeClr val="tx1"/>
              </a:solidFill>
            </a:endParaRPr>
          </a:p>
        </p:txBody>
      </p:sp>
      <p:pic>
        <p:nvPicPr>
          <p:cNvPr id="7" name="Picture 6" descr="Clear sunny skies">
            <a:extLst>
              <a:ext uri="{FF2B5EF4-FFF2-40B4-BE49-F238E27FC236}">
                <a16:creationId xmlns:a16="http://schemas.microsoft.com/office/drawing/2014/main" id="{95FEE02A-64B7-C698-AAB8-2D4B6FF929C2}"/>
              </a:ext>
            </a:extLst>
          </p:cNvPr>
          <p:cNvPicPr>
            <a:picLocks noChangeAspect="1"/>
          </p:cNvPicPr>
          <p:nvPr/>
        </p:nvPicPr>
        <p:blipFill rotWithShape="1">
          <a:blip r:embed="rId2"/>
          <a:srcRect r="40599" b="-2"/>
          <a:stretch/>
        </p:blipFill>
        <p:spPr>
          <a:xfrm>
            <a:off x="6096000" y="1"/>
            <a:ext cx="6102825" cy="6858000"/>
          </a:xfrm>
          <a:prstGeom prst="rect">
            <a:avLst/>
          </a:prstGeom>
        </p:spPr>
      </p:pic>
      <p:sp>
        <p:nvSpPr>
          <p:cNvPr id="5" name="Slide Number Placeholder 4">
            <a:extLst>
              <a:ext uri="{FF2B5EF4-FFF2-40B4-BE49-F238E27FC236}">
                <a16:creationId xmlns:a16="http://schemas.microsoft.com/office/drawing/2014/main" id="{C85EA1F8-D254-FF59-555D-7ADA7FA75EFD}"/>
              </a:ext>
            </a:extLst>
          </p:cNvPr>
          <p:cNvSpPr>
            <a:spLocks noGrp="1"/>
          </p:cNvSpPr>
          <p:nvPr>
            <p:ph type="sldNum" sz="quarter" idx="12"/>
          </p:nvPr>
        </p:nvSpPr>
        <p:spPr>
          <a:xfrm>
            <a:off x="8732520" y="6356350"/>
            <a:ext cx="3200400" cy="365125"/>
          </a:xfrm>
        </p:spPr>
        <p:txBody>
          <a:bodyPr>
            <a:normAutofit/>
          </a:bodyPr>
          <a:lstStyle/>
          <a:p>
            <a:pPr>
              <a:spcAft>
                <a:spcPts val="600"/>
              </a:spcAft>
            </a:pPr>
            <a:fld id="{99FBB5FF-A9E5-4654-9CC3-D1B57D4FEBCA}" type="slidenum">
              <a:rPr lang="en-CA">
                <a:solidFill>
                  <a:srgbClr val="FFFFFF"/>
                </a:solidFill>
              </a:rPr>
              <a:pPr>
                <a:spcAft>
                  <a:spcPts val="600"/>
                </a:spcAft>
              </a:pPr>
              <a:t>11</a:t>
            </a:fld>
            <a:endParaRPr lang="en-CA">
              <a:solidFill>
                <a:srgbClr val="FFFFFF"/>
              </a:solidFill>
            </a:endParaRPr>
          </a:p>
        </p:txBody>
      </p:sp>
    </p:spTree>
    <p:extLst>
      <p:ext uri="{BB962C8B-B14F-4D97-AF65-F5344CB8AC3E}">
        <p14:creationId xmlns:p14="http://schemas.microsoft.com/office/powerpoint/2010/main" val="119859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0" descr="Hands catching rainbow light">
            <a:extLst>
              <a:ext uri="{FF2B5EF4-FFF2-40B4-BE49-F238E27FC236}">
                <a16:creationId xmlns:a16="http://schemas.microsoft.com/office/drawing/2014/main" id="{CBF08E1C-E756-B722-AC97-4BC02B2E99EC}"/>
              </a:ext>
            </a:extLst>
          </p:cNvPr>
          <p:cNvPicPr>
            <a:picLocks noChangeAspect="1"/>
          </p:cNvPicPr>
          <p:nvPr/>
        </p:nvPicPr>
        <p:blipFill rotWithShape="1">
          <a:blip r:embed="rId2"/>
          <a:srcRect t="3353" b="19526"/>
          <a:stretch/>
        </p:blipFill>
        <p:spPr>
          <a:xfrm>
            <a:off x="20" y="-7619"/>
            <a:ext cx="12191979" cy="6887364"/>
          </a:xfrm>
          <a:prstGeom prst="rect">
            <a:avLst/>
          </a:prstGeom>
        </p:spPr>
      </p:pic>
      <p:sp>
        <p:nvSpPr>
          <p:cNvPr id="20" name="Rectangle 14">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itle 7">
            <a:extLst>
              <a:ext uri="{FF2B5EF4-FFF2-40B4-BE49-F238E27FC236}">
                <a16:creationId xmlns:a16="http://schemas.microsoft.com/office/drawing/2014/main" id="{471C2B12-F968-3F0D-8142-E29A1C9C9C49}"/>
              </a:ext>
            </a:extLst>
          </p:cNvPr>
          <p:cNvSpPr>
            <a:spLocks noGrp="1"/>
          </p:cNvSpPr>
          <p:nvPr>
            <p:ph type="title"/>
          </p:nvPr>
        </p:nvSpPr>
        <p:spPr>
          <a:xfrm>
            <a:off x="859029" y="1936866"/>
            <a:ext cx="4849044" cy="2839273"/>
          </a:xfrm>
        </p:spPr>
        <p:txBody>
          <a:bodyPr vert="horz" lIns="91440" tIns="45720" rIns="91440" bIns="45720" rtlCol="0" anchor="b">
            <a:normAutofit/>
          </a:bodyPr>
          <a:lstStyle/>
          <a:p>
            <a:r>
              <a:rPr lang="en-US" sz="3600" dirty="0">
                <a:solidFill>
                  <a:srgbClr val="FFFFFF"/>
                </a:solidFill>
              </a:rPr>
              <a:t>A timeline of the new spirituality</a:t>
            </a:r>
          </a:p>
        </p:txBody>
      </p:sp>
      <p:sp>
        <p:nvSpPr>
          <p:cNvPr id="9" name="Text Placeholder 8">
            <a:extLst>
              <a:ext uri="{FF2B5EF4-FFF2-40B4-BE49-F238E27FC236}">
                <a16:creationId xmlns:a16="http://schemas.microsoft.com/office/drawing/2014/main" id="{56D53468-3301-4B90-9B63-F3DEC68F3051}"/>
              </a:ext>
            </a:extLst>
          </p:cNvPr>
          <p:cNvSpPr>
            <a:spLocks noGrp="1"/>
          </p:cNvSpPr>
          <p:nvPr>
            <p:ph type="body" idx="1"/>
          </p:nvPr>
        </p:nvSpPr>
        <p:spPr>
          <a:xfrm>
            <a:off x="859028" y="4873600"/>
            <a:ext cx="4849044" cy="1183602"/>
          </a:xfrm>
        </p:spPr>
        <p:txBody>
          <a:bodyPr vert="horz" lIns="91440" tIns="45720" rIns="91440" bIns="45720" rtlCol="0">
            <a:normAutofit/>
          </a:bodyPr>
          <a:lstStyle/>
          <a:p>
            <a:endParaRPr lang="en-US" sz="2000" dirty="0">
              <a:solidFill>
                <a:srgbClr val="FFFFFF"/>
              </a:solidFill>
            </a:endParaRPr>
          </a:p>
        </p:txBody>
      </p:sp>
      <p:sp>
        <p:nvSpPr>
          <p:cNvPr id="4" name="Date Placeholder 3">
            <a:extLst>
              <a:ext uri="{FF2B5EF4-FFF2-40B4-BE49-F238E27FC236}">
                <a16:creationId xmlns:a16="http://schemas.microsoft.com/office/drawing/2014/main" id="{4ECA28AF-C07E-6F37-E150-4D92FFB8535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C4E0333D-BAA4-4FF1-9512-4808BA005180}" type="datetime3">
              <a:rPr lang="en-US">
                <a:solidFill>
                  <a:srgbClr val="FFFFFF"/>
                </a:solidFill>
                <a:latin typeface="Calibri" panose="020F0502020204030204"/>
              </a:rPr>
              <a:pPr>
                <a:spcAft>
                  <a:spcPts val="600"/>
                </a:spcAft>
                <a:defRPr/>
              </a:pPr>
              <a:t>16 August 2023</a:t>
            </a:fld>
            <a:endParaRPr lang="en-US">
              <a:solidFill>
                <a:srgbClr val="FFFFFF"/>
              </a:solidFill>
              <a:latin typeface="Calibri" panose="020F0502020204030204"/>
            </a:endParaRPr>
          </a:p>
        </p:txBody>
      </p:sp>
      <p:sp>
        <p:nvSpPr>
          <p:cNvPr id="21" name="Rectangle 20">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9DC1212-DC60-FAC6-8CEE-88CAE3B75EB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9FBB5FF-A9E5-4654-9CC3-D1B57D4FEBCA}" type="slidenum">
              <a:rPr lang="en-US">
                <a:solidFill>
                  <a:srgbClr val="FFFFFF"/>
                </a:solidFill>
                <a:latin typeface="Calibri" panose="020F0502020204030204"/>
              </a:rPr>
              <a:pPr>
                <a:spcAft>
                  <a:spcPts val="600"/>
                </a:spcAft>
                <a:defRPr/>
              </a:pPr>
              <a:t>12</a:t>
            </a:fld>
            <a:endParaRPr lang="en-US">
              <a:solidFill>
                <a:srgbClr val="FFFFFF"/>
              </a:solidFill>
              <a:latin typeface="Calibri" panose="020F0502020204030204"/>
            </a:endParaRPr>
          </a:p>
        </p:txBody>
      </p:sp>
    </p:spTree>
    <p:extLst>
      <p:ext uri="{BB962C8B-B14F-4D97-AF65-F5344CB8AC3E}">
        <p14:creationId xmlns:p14="http://schemas.microsoft.com/office/powerpoint/2010/main" val="158184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and of two adults and a kid on top of each other">
            <a:extLst>
              <a:ext uri="{FF2B5EF4-FFF2-40B4-BE49-F238E27FC236}">
                <a16:creationId xmlns:a16="http://schemas.microsoft.com/office/drawing/2014/main" id="{2708E83E-8D64-1935-3F85-7709BF748477}"/>
              </a:ext>
            </a:extLst>
          </p:cNvPr>
          <p:cNvPicPr>
            <a:picLocks noChangeAspect="1"/>
          </p:cNvPicPr>
          <p:nvPr/>
        </p:nvPicPr>
        <p:blipFill rotWithShape="1">
          <a:blip r:embed="rId2"/>
          <a:srcRect l="23970" r="16764" b="-1"/>
          <a:stretch/>
        </p:blipFill>
        <p:spPr>
          <a:xfrm>
            <a:off x="6103027" y="10"/>
            <a:ext cx="6088971" cy="6857990"/>
          </a:xfrm>
          <a:prstGeom prst="rect">
            <a:avLst/>
          </a:prstGeom>
        </p:spPr>
      </p:pic>
      <p:sp useBgFill="1">
        <p:nvSpPr>
          <p:cNvPr id="13" name="Rectangle 1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089793-E881-CEB2-7B3A-73C278764FF7}"/>
              </a:ext>
            </a:extLst>
          </p:cNvPr>
          <p:cNvSpPr>
            <a:spLocks noGrp="1"/>
          </p:cNvSpPr>
          <p:nvPr>
            <p:ph type="title"/>
          </p:nvPr>
        </p:nvSpPr>
        <p:spPr>
          <a:xfrm>
            <a:off x="761801" y="328512"/>
            <a:ext cx="4778387" cy="1628970"/>
          </a:xfrm>
        </p:spPr>
        <p:txBody>
          <a:bodyPr anchor="ctr">
            <a:normAutofit/>
          </a:bodyPr>
          <a:lstStyle/>
          <a:p>
            <a:r>
              <a:rPr lang="en-CA" sz="4000"/>
              <a:t>A Timeline of Spirituality</a:t>
            </a:r>
          </a:p>
        </p:txBody>
      </p:sp>
      <p:sp>
        <p:nvSpPr>
          <p:cNvPr id="3" name="Content Placeholder 2">
            <a:extLst>
              <a:ext uri="{FF2B5EF4-FFF2-40B4-BE49-F238E27FC236}">
                <a16:creationId xmlns:a16="http://schemas.microsoft.com/office/drawing/2014/main" id="{8B6C646A-D7F8-330A-D48C-C5A2BF94B900}"/>
              </a:ext>
            </a:extLst>
          </p:cNvPr>
          <p:cNvSpPr>
            <a:spLocks noGrp="1"/>
          </p:cNvSpPr>
          <p:nvPr>
            <p:ph idx="1"/>
          </p:nvPr>
        </p:nvSpPr>
        <p:spPr>
          <a:xfrm>
            <a:off x="182880" y="2369821"/>
            <a:ext cx="5707380" cy="3889246"/>
          </a:xfrm>
        </p:spPr>
        <p:txBody>
          <a:bodyPr anchor="ctr">
            <a:normAutofit fontScale="92500"/>
          </a:bodyPr>
          <a:lstStyle/>
          <a:p>
            <a:pPr marL="514350" indent="-514350">
              <a:buFont typeface="+mj-lt"/>
              <a:buAutoNum type="arabicPeriod"/>
            </a:pPr>
            <a:r>
              <a:rPr lang="en-CA" sz="2400" dirty="0"/>
              <a:t>Atheism, anti-spirituality (of </a:t>
            </a:r>
            <a:r>
              <a:rPr lang="en-CA" sz="2400" i="1" dirty="0"/>
              <a:t>any form of spirituality) </a:t>
            </a:r>
            <a:r>
              <a:rPr lang="en-CA" sz="2400" dirty="0"/>
              <a:t>was unsatisfying. The idea that our existence is ultimately meaningless is very hard accept by most people. Most could not accept the reduction of these and other senses to materialism:</a:t>
            </a:r>
          </a:p>
          <a:p>
            <a:pPr marL="971550" lvl="1" indent="-514350">
              <a:buFont typeface="+mj-lt"/>
              <a:buAutoNum type="arabicPeriod"/>
            </a:pPr>
            <a:r>
              <a:rPr lang="en-CA" dirty="0"/>
              <a:t>Love</a:t>
            </a:r>
          </a:p>
          <a:p>
            <a:pPr marL="971550" lvl="1" indent="-514350">
              <a:buFont typeface="+mj-lt"/>
              <a:buAutoNum type="arabicPeriod"/>
            </a:pPr>
            <a:r>
              <a:rPr lang="en-CA" dirty="0"/>
              <a:t>Beauty</a:t>
            </a:r>
          </a:p>
          <a:p>
            <a:pPr marL="971550" lvl="1" indent="-514350">
              <a:buFont typeface="+mj-lt"/>
              <a:buAutoNum type="arabicPeriod"/>
            </a:pPr>
            <a:r>
              <a:rPr lang="en-CA" dirty="0"/>
              <a:t>Family</a:t>
            </a:r>
          </a:p>
          <a:p>
            <a:pPr marL="514350" indent="-514350">
              <a:buFont typeface="+mj-lt"/>
              <a:buAutoNum type="arabicPeriod"/>
            </a:pPr>
            <a:r>
              <a:rPr lang="en-CA" sz="2400" dirty="0"/>
              <a:t>After WWII there was a revival of spirituality</a:t>
            </a:r>
          </a:p>
        </p:txBody>
      </p:sp>
      <p:sp>
        <p:nvSpPr>
          <p:cNvPr id="4" name="Date Placeholder 3">
            <a:extLst>
              <a:ext uri="{FF2B5EF4-FFF2-40B4-BE49-F238E27FC236}">
                <a16:creationId xmlns:a16="http://schemas.microsoft.com/office/drawing/2014/main" id="{0370998D-4CCF-61B6-F912-069AD8420FFC}"/>
              </a:ext>
            </a:extLst>
          </p:cNvPr>
          <p:cNvSpPr>
            <a:spLocks noGrp="1"/>
          </p:cNvSpPr>
          <p:nvPr>
            <p:ph type="dt" sz="half" idx="10"/>
          </p:nvPr>
        </p:nvSpPr>
        <p:spPr>
          <a:xfrm>
            <a:off x="761801" y="6356350"/>
            <a:ext cx="2743200" cy="365125"/>
          </a:xfrm>
        </p:spPr>
        <p:txBody>
          <a:bodyPr>
            <a:normAutofit/>
          </a:bodyPr>
          <a:lstStyle/>
          <a:p>
            <a:pPr>
              <a:spcAft>
                <a:spcPts val="600"/>
              </a:spcAft>
            </a:pPr>
            <a:fld id="{C4E0333D-BAA4-4FF1-9512-4808BA005180}" type="datetime3">
              <a:rPr lang="en-CA">
                <a:solidFill>
                  <a:schemeClr val="tx1"/>
                </a:solidFill>
              </a:rPr>
              <a:pPr>
                <a:spcAft>
                  <a:spcPts val="600"/>
                </a:spcAft>
              </a:pPr>
              <a:t>16 August 2023</a:t>
            </a:fld>
            <a:endParaRPr lang="en-CA">
              <a:solidFill>
                <a:schemeClr val="tx1"/>
              </a:solidFill>
            </a:endParaRPr>
          </a:p>
        </p:txBody>
      </p:sp>
      <p:sp>
        <p:nvSpPr>
          <p:cNvPr id="5" name="Slide Number Placeholder 4">
            <a:extLst>
              <a:ext uri="{FF2B5EF4-FFF2-40B4-BE49-F238E27FC236}">
                <a16:creationId xmlns:a16="http://schemas.microsoft.com/office/drawing/2014/main" id="{AB6C7ABF-A3F9-ADD5-B177-9B828F8776C9}"/>
              </a:ext>
            </a:extLst>
          </p:cNvPr>
          <p:cNvSpPr>
            <a:spLocks noGrp="1"/>
          </p:cNvSpPr>
          <p:nvPr>
            <p:ph type="sldNum" sz="quarter" idx="12"/>
          </p:nvPr>
        </p:nvSpPr>
        <p:spPr>
          <a:xfrm>
            <a:off x="10515600" y="6356350"/>
            <a:ext cx="1462825" cy="365125"/>
          </a:xfrm>
        </p:spPr>
        <p:txBody>
          <a:bodyPr>
            <a:normAutofit/>
          </a:bodyPr>
          <a:lstStyle/>
          <a:p>
            <a:pPr>
              <a:spcAft>
                <a:spcPts val="600"/>
              </a:spcAft>
            </a:pPr>
            <a:fld id="{99FBB5FF-A9E5-4654-9CC3-D1B57D4FEBCA}" type="slidenum">
              <a:rPr lang="en-CA">
                <a:solidFill>
                  <a:srgbClr val="FFFFFF"/>
                </a:solidFill>
              </a:rPr>
              <a:pPr>
                <a:spcAft>
                  <a:spcPts val="600"/>
                </a:spcAft>
              </a:pPr>
              <a:t>13</a:t>
            </a:fld>
            <a:endParaRPr lang="en-CA">
              <a:solidFill>
                <a:srgbClr val="FFFFFF"/>
              </a:solidFill>
            </a:endParaRPr>
          </a:p>
        </p:txBody>
      </p:sp>
    </p:spTree>
    <p:extLst>
      <p:ext uri="{BB962C8B-B14F-4D97-AF65-F5344CB8AC3E}">
        <p14:creationId xmlns:p14="http://schemas.microsoft.com/office/powerpoint/2010/main" val="107606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ite stones balanced in a stack">
            <a:extLst>
              <a:ext uri="{FF2B5EF4-FFF2-40B4-BE49-F238E27FC236}">
                <a16:creationId xmlns:a16="http://schemas.microsoft.com/office/drawing/2014/main" id="{7E03054E-C2F9-D058-0CE3-90E9B7D3EC57}"/>
              </a:ext>
            </a:extLst>
          </p:cNvPr>
          <p:cNvPicPr>
            <a:picLocks noChangeAspect="1"/>
          </p:cNvPicPr>
          <p:nvPr/>
        </p:nvPicPr>
        <p:blipFill rotWithShape="1">
          <a:blip r:embed="rId2">
            <a:alphaModFix amt="35000"/>
          </a:blip>
          <a:srcRect t="15089" b="641"/>
          <a:stretch/>
        </p:blipFill>
        <p:spPr>
          <a:xfrm>
            <a:off x="20" y="10"/>
            <a:ext cx="12191980" cy="6857990"/>
          </a:xfrm>
          <a:prstGeom prst="rect">
            <a:avLst/>
          </a:prstGeom>
        </p:spPr>
      </p:pic>
      <p:sp>
        <p:nvSpPr>
          <p:cNvPr id="2" name="Title 1">
            <a:extLst>
              <a:ext uri="{FF2B5EF4-FFF2-40B4-BE49-F238E27FC236}">
                <a16:creationId xmlns:a16="http://schemas.microsoft.com/office/drawing/2014/main" id="{DDE78FFB-014A-C1BC-6F6B-06C8B5669576}"/>
              </a:ext>
            </a:extLst>
          </p:cNvPr>
          <p:cNvSpPr>
            <a:spLocks noGrp="1"/>
          </p:cNvSpPr>
          <p:nvPr>
            <p:ph type="title"/>
          </p:nvPr>
        </p:nvSpPr>
        <p:spPr>
          <a:xfrm>
            <a:off x="838200" y="365125"/>
            <a:ext cx="10515600" cy="1325563"/>
          </a:xfrm>
        </p:spPr>
        <p:txBody>
          <a:bodyPr>
            <a:normAutofit/>
          </a:bodyPr>
          <a:lstStyle/>
          <a:p>
            <a:r>
              <a:rPr lang="en-CA">
                <a:solidFill>
                  <a:srgbClr val="FFFFFF"/>
                </a:solidFill>
              </a:rPr>
              <a:t>The New Spirituality</a:t>
            </a:r>
          </a:p>
        </p:txBody>
      </p:sp>
      <p:sp>
        <p:nvSpPr>
          <p:cNvPr id="3" name="Content Placeholder 2">
            <a:extLst>
              <a:ext uri="{FF2B5EF4-FFF2-40B4-BE49-F238E27FC236}">
                <a16:creationId xmlns:a16="http://schemas.microsoft.com/office/drawing/2014/main" id="{6E551107-121A-9203-D7F5-F267573CC691}"/>
              </a:ext>
            </a:extLst>
          </p:cNvPr>
          <p:cNvSpPr>
            <a:spLocks noGrp="1"/>
          </p:cNvSpPr>
          <p:nvPr>
            <p:ph idx="1"/>
          </p:nvPr>
        </p:nvSpPr>
        <p:spPr>
          <a:xfrm>
            <a:off x="838200" y="1825625"/>
            <a:ext cx="10515600" cy="4351338"/>
          </a:xfrm>
        </p:spPr>
        <p:txBody>
          <a:bodyPr>
            <a:normAutofit fontScale="92500" lnSpcReduction="20000"/>
          </a:bodyPr>
          <a:lstStyle/>
          <a:p>
            <a:pPr marL="514350" indent="-514350">
              <a:buFont typeface="+mj-lt"/>
              <a:buAutoNum type="arabicPeriod"/>
            </a:pPr>
            <a:r>
              <a:rPr lang="en-CA" sz="2000" dirty="0">
                <a:solidFill>
                  <a:srgbClr val="FFFFFF"/>
                </a:solidFill>
              </a:rPr>
              <a:t>Not Christian but neo-pagan</a:t>
            </a:r>
          </a:p>
          <a:p>
            <a:pPr marL="971550" lvl="1" indent="-514350">
              <a:buFont typeface="+mj-lt"/>
              <a:buAutoNum type="arabicPeriod"/>
            </a:pPr>
            <a:r>
              <a:rPr lang="en-CA" sz="2000" dirty="0">
                <a:solidFill>
                  <a:srgbClr val="FFFFFF"/>
                </a:solidFill>
              </a:rPr>
              <a:t>All reality is a part of God, and God is a part of reality</a:t>
            </a:r>
          </a:p>
          <a:p>
            <a:pPr marL="971550" lvl="1" indent="-514350">
              <a:buFont typeface="+mj-lt"/>
              <a:buAutoNum type="arabicPeriod"/>
            </a:pPr>
            <a:r>
              <a:rPr lang="en-CA" sz="2000" dirty="0">
                <a:solidFill>
                  <a:srgbClr val="FFFFFF"/>
                </a:solidFill>
              </a:rPr>
              <a:t>Human, not God centred—humanism</a:t>
            </a:r>
          </a:p>
          <a:p>
            <a:pPr marL="971550" lvl="1" indent="-514350">
              <a:buFont typeface="+mj-lt"/>
              <a:buAutoNum type="arabicPeriod"/>
            </a:pPr>
            <a:r>
              <a:rPr lang="en-CA" sz="2000" dirty="0">
                <a:solidFill>
                  <a:srgbClr val="FFFFFF"/>
                </a:solidFill>
              </a:rPr>
              <a:t>Stress is on individualism, but results collectivism.</a:t>
            </a:r>
          </a:p>
          <a:p>
            <a:pPr marL="514350" indent="-514350">
              <a:buFont typeface="+mj-lt"/>
              <a:buAutoNum type="arabicPeriod"/>
            </a:pPr>
            <a:r>
              <a:rPr lang="en-CA" sz="2000" dirty="0">
                <a:solidFill>
                  <a:srgbClr val="FFFFFF"/>
                </a:solidFill>
              </a:rPr>
              <a:t>Relativistic—no final absolute truth— “all roads lead to God/god.”</a:t>
            </a:r>
          </a:p>
          <a:p>
            <a:pPr marL="514350" indent="-514350">
              <a:buFont typeface="+mj-lt"/>
              <a:buAutoNum type="arabicPeriod"/>
            </a:pPr>
            <a:r>
              <a:rPr lang="en-CA" sz="2000" dirty="0">
                <a:solidFill>
                  <a:srgbClr val="FFFFFF"/>
                </a:solidFill>
              </a:rPr>
              <a:t>No facts that matter—based on feelings</a:t>
            </a:r>
          </a:p>
          <a:p>
            <a:pPr marL="514350" indent="-514350">
              <a:buFont typeface="+mj-lt"/>
              <a:buAutoNum type="arabicPeriod"/>
            </a:pPr>
            <a:r>
              <a:rPr lang="en-CA" sz="2000" dirty="0">
                <a:solidFill>
                  <a:srgbClr val="FFFFFF"/>
                </a:solidFill>
              </a:rPr>
              <a:t>Examples</a:t>
            </a:r>
          </a:p>
          <a:p>
            <a:pPr marL="971550" lvl="1" indent="-514350">
              <a:buFont typeface="+mj-lt"/>
              <a:buAutoNum type="arabicPeriod"/>
            </a:pPr>
            <a:r>
              <a:rPr lang="en-CA" sz="2000" dirty="0">
                <a:solidFill>
                  <a:srgbClr val="FFFFFF"/>
                </a:solidFill>
              </a:rPr>
              <a:t>Easter mysticism’s popularity: Beatles to present</a:t>
            </a:r>
          </a:p>
          <a:p>
            <a:pPr marL="971550" lvl="1" indent="-514350">
              <a:buFont typeface="+mj-lt"/>
              <a:buAutoNum type="arabicPeriod"/>
            </a:pPr>
            <a:r>
              <a:rPr lang="en-CA" sz="2000" dirty="0">
                <a:solidFill>
                  <a:srgbClr val="FFFFFF"/>
                </a:solidFill>
              </a:rPr>
              <a:t>New Age religions </a:t>
            </a:r>
          </a:p>
          <a:p>
            <a:pPr marL="971550" lvl="1" indent="-514350">
              <a:buFont typeface="+mj-lt"/>
              <a:buAutoNum type="arabicPeriod"/>
            </a:pPr>
            <a:r>
              <a:rPr lang="en-CA" sz="2000" dirty="0">
                <a:solidFill>
                  <a:srgbClr val="FFFFFF"/>
                </a:solidFill>
              </a:rPr>
              <a:t>The embracing of contradictory beliefs</a:t>
            </a:r>
          </a:p>
          <a:p>
            <a:pPr marL="971550" lvl="1" indent="-514350">
              <a:buFont typeface="+mj-lt"/>
              <a:buAutoNum type="arabicPeriod"/>
            </a:pPr>
            <a:r>
              <a:rPr lang="en-CA" sz="2000" dirty="0">
                <a:solidFill>
                  <a:srgbClr val="FFFFFF"/>
                </a:solidFill>
              </a:rPr>
              <a:t>Environmentalism</a:t>
            </a:r>
          </a:p>
          <a:p>
            <a:pPr marL="971550" lvl="1" indent="-514350">
              <a:buFont typeface="+mj-lt"/>
              <a:buAutoNum type="arabicPeriod"/>
            </a:pPr>
            <a:r>
              <a:rPr lang="en-CA" sz="2000" dirty="0">
                <a:solidFill>
                  <a:srgbClr val="FFFFFF"/>
                </a:solidFill>
              </a:rPr>
              <a:t>Rejection of all authority except that of the State, popular media, and celebrity.</a:t>
            </a:r>
          </a:p>
          <a:p>
            <a:pPr marL="971550" lvl="1" indent="-514350">
              <a:buFont typeface="+mj-lt"/>
              <a:buAutoNum type="arabicPeriod"/>
            </a:pPr>
            <a:r>
              <a:rPr lang="en-CA" sz="2000" dirty="0">
                <a:solidFill>
                  <a:srgbClr val="FFFFFF"/>
                </a:solidFill>
              </a:rPr>
              <a:t>Sexual revolution</a:t>
            </a:r>
          </a:p>
          <a:p>
            <a:pPr marL="971550" lvl="1" indent="-514350">
              <a:buFont typeface="+mj-lt"/>
              <a:buAutoNum type="arabicPeriod"/>
            </a:pPr>
            <a:r>
              <a:rPr lang="en-CA" sz="2000" dirty="0">
                <a:solidFill>
                  <a:srgbClr val="FFFFFF"/>
                </a:solidFill>
              </a:rPr>
              <a:t>Cults, occult</a:t>
            </a:r>
          </a:p>
          <a:p>
            <a:pPr marL="971550" lvl="1" indent="-514350">
              <a:buFont typeface="+mj-lt"/>
              <a:buAutoNum type="arabicPeriod"/>
            </a:pPr>
            <a:r>
              <a:rPr lang="en-CA" sz="2000" dirty="0">
                <a:solidFill>
                  <a:srgbClr val="FFFFFF"/>
                </a:solidFill>
              </a:rPr>
              <a:t>Drugs </a:t>
            </a:r>
          </a:p>
        </p:txBody>
      </p:sp>
      <p:sp>
        <p:nvSpPr>
          <p:cNvPr id="4" name="Date Placeholder 3">
            <a:extLst>
              <a:ext uri="{FF2B5EF4-FFF2-40B4-BE49-F238E27FC236}">
                <a16:creationId xmlns:a16="http://schemas.microsoft.com/office/drawing/2014/main" id="{A6B96FF1-B098-5488-4242-07E9012E01D1}"/>
              </a:ext>
            </a:extLst>
          </p:cNvPr>
          <p:cNvSpPr>
            <a:spLocks noGrp="1"/>
          </p:cNvSpPr>
          <p:nvPr>
            <p:ph type="dt" sz="half" idx="10"/>
          </p:nvPr>
        </p:nvSpPr>
        <p:spPr>
          <a:xfrm>
            <a:off x="838200" y="6356350"/>
            <a:ext cx="2743200" cy="365125"/>
          </a:xfrm>
        </p:spPr>
        <p:txBody>
          <a:bodyPr>
            <a:normAutofit/>
          </a:bodyPr>
          <a:lstStyle/>
          <a:p>
            <a:pPr>
              <a:spcAft>
                <a:spcPts val="600"/>
              </a:spcAft>
            </a:pPr>
            <a:fld id="{C4E0333D-BAA4-4FF1-9512-4808BA005180}" type="datetime3">
              <a:rPr lang="en-CA">
                <a:solidFill>
                  <a:srgbClr val="FFFFFF"/>
                </a:solidFill>
              </a:rPr>
              <a:pPr>
                <a:spcAft>
                  <a:spcPts val="600"/>
                </a:spcAft>
              </a:pPr>
              <a:t>16 August 2023</a:t>
            </a:fld>
            <a:endParaRPr lang="en-CA">
              <a:solidFill>
                <a:srgbClr val="FFFFFF"/>
              </a:solidFill>
            </a:endParaRPr>
          </a:p>
        </p:txBody>
      </p:sp>
      <p:sp>
        <p:nvSpPr>
          <p:cNvPr id="5" name="Slide Number Placeholder 4">
            <a:extLst>
              <a:ext uri="{FF2B5EF4-FFF2-40B4-BE49-F238E27FC236}">
                <a16:creationId xmlns:a16="http://schemas.microsoft.com/office/drawing/2014/main" id="{6691B9A2-4EEA-ECF7-CE53-92E2855CD55F}"/>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a:solidFill>
                  <a:srgbClr val="FFFFFF"/>
                </a:solidFill>
              </a:rPr>
              <a:pPr>
                <a:spcAft>
                  <a:spcPts val="600"/>
                </a:spcAft>
              </a:pPr>
              <a:t>14</a:t>
            </a:fld>
            <a:endParaRPr lang="en-CA">
              <a:solidFill>
                <a:srgbClr val="FFFFFF"/>
              </a:solidFill>
            </a:endParaRPr>
          </a:p>
        </p:txBody>
      </p:sp>
    </p:spTree>
    <p:extLst>
      <p:ext uri="{BB962C8B-B14F-4D97-AF65-F5344CB8AC3E}">
        <p14:creationId xmlns:p14="http://schemas.microsoft.com/office/powerpoint/2010/main" val="334303677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uddha figurine with a person sitting on the background holding a beaded necklace">
            <a:extLst>
              <a:ext uri="{FF2B5EF4-FFF2-40B4-BE49-F238E27FC236}">
                <a16:creationId xmlns:a16="http://schemas.microsoft.com/office/drawing/2014/main" id="{F7535E9F-C36A-389E-9184-554BFE181C2F}"/>
              </a:ext>
            </a:extLst>
          </p:cNvPr>
          <p:cNvPicPr>
            <a:picLocks noChangeAspect="1"/>
          </p:cNvPicPr>
          <p:nvPr/>
        </p:nvPicPr>
        <p:blipFill rotWithShape="1">
          <a:blip r:embed="rId2">
            <a:alphaModFix amt="35000"/>
          </a:blip>
          <a:srcRect t="11237" b="13763"/>
          <a:stretch/>
        </p:blipFill>
        <p:spPr>
          <a:xfrm>
            <a:off x="20" y="10"/>
            <a:ext cx="12191980" cy="6857990"/>
          </a:xfrm>
          <a:prstGeom prst="rect">
            <a:avLst/>
          </a:prstGeom>
        </p:spPr>
      </p:pic>
      <p:sp>
        <p:nvSpPr>
          <p:cNvPr id="2" name="Title 1">
            <a:extLst>
              <a:ext uri="{FF2B5EF4-FFF2-40B4-BE49-F238E27FC236}">
                <a16:creationId xmlns:a16="http://schemas.microsoft.com/office/drawing/2014/main" id="{85991A1C-9AD2-39B6-64FC-EF08834ACBDC}"/>
              </a:ext>
            </a:extLst>
          </p:cNvPr>
          <p:cNvSpPr>
            <a:spLocks noGrp="1"/>
          </p:cNvSpPr>
          <p:nvPr>
            <p:ph type="title"/>
          </p:nvPr>
        </p:nvSpPr>
        <p:spPr>
          <a:xfrm>
            <a:off x="838200" y="365125"/>
            <a:ext cx="10515600" cy="1325563"/>
          </a:xfrm>
        </p:spPr>
        <p:txBody>
          <a:bodyPr>
            <a:normAutofit/>
          </a:bodyPr>
          <a:lstStyle/>
          <a:p>
            <a:r>
              <a:rPr lang="en-CA" dirty="0">
                <a:solidFill>
                  <a:srgbClr val="FFFFFF"/>
                </a:solidFill>
              </a:rPr>
              <a:t>New Spirituality goes to Church</a:t>
            </a:r>
          </a:p>
        </p:txBody>
      </p:sp>
      <p:sp>
        <p:nvSpPr>
          <p:cNvPr id="3" name="Content Placeholder 2">
            <a:extLst>
              <a:ext uri="{FF2B5EF4-FFF2-40B4-BE49-F238E27FC236}">
                <a16:creationId xmlns:a16="http://schemas.microsoft.com/office/drawing/2014/main" id="{6E6C1519-A74B-98BC-81C9-AD3A4F241179}"/>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CA" dirty="0">
                <a:solidFill>
                  <a:srgbClr val="FFFFFF"/>
                </a:solidFill>
              </a:rPr>
              <a:t>Highly individualistic</a:t>
            </a:r>
          </a:p>
          <a:p>
            <a:pPr marL="514350" indent="-514350">
              <a:buFont typeface="+mj-lt"/>
              <a:buAutoNum type="arabicPeriod"/>
            </a:pPr>
            <a:r>
              <a:rPr lang="en-CA" dirty="0">
                <a:solidFill>
                  <a:srgbClr val="FFFFFF"/>
                </a:solidFill>
              </a:rPr>
              <a:t>Privatised and person. God has no influence outside of my personal faith.</a:t>
            </a:r>
          </a:p>
          <a:p>
            <a:pPr marL="514350" indent="-514350">
              <a:buFont typeface="+mj-lt"/>
              <a:buAutoNum type="arabicPeriod"/>
            </a:pPr>
            <a:r>
              <a:rPr lang="en-CA" dirty="0">
                <a:solidFill>
                  <a:srgbClr val="FFFFFF"/>
                </a:solidFill>
              </a:rPr>
              <a:t>Subjective</a:t>
            </a:r>
          </a:p>
          <a:p>
            <a:pPr marL="514350" indent="-514350">
              <a:buFont typeface="+mj-lt"/>
              <a:buAutoNum type="arabicPeriod"/>
            </a:pPr>
            <a:r>
              <a:rPr lang="en-CA" dirty="0">
                <a:solidFill>
                  <a:srgbClr val="FFFFFF"/>
                </a:solidFill>
              </a:rPr>
              <a:t>Experience oriented</a:t>
            </a:r>
          </a:p>
          <a:p>
            <a:pPr marL="514350" indent="-514350">
              <a:buFont typeface="+mj-lt"/>
              <a:buAutoNum type="arabicPeriod"/>
            </a:pPr>
            <a:r>
              <a:rPr lang="en-CA" dirty="0">
                <a:solidFill>
                  <a:srgbClr val="FFFFFF"/>
                </a:solidFill>
              </a:rPr>
              <a:t>Scripture used to justify experience, rather than Scripture judging experience</a:t>
            </a:r>
          </a:p>
        </p:txBody>
      </p:sp>
      <p:sp>
        <p:nvSpPr>
          <p:cNvPr id="4" name="Date Placeholder 3">
            <a:extLst>
              <a:ext uri="{FF2B5EF4-FFF2-40B4-BE49-F238E27FC236}">
                <a16:creationId xmlns:a16="http://schemas.microsoft.com/office/drawing/2014/main" id="{38082C69-00AB-DBE9-8C89-14D7C915F2DD}"/>
              </a:ext>
            </a:extLst>
          </p:cNvPr>
          <p:cNvSpPr>
            <a:spLocks noGrp="1"/>
          </p:cNvSpPr>
          <p:nvPr>
            <p:ph type="dt" sz="half" idx="10"/>
          </p:nvPr>
        </p:nvSpPr>
        <p:spPr>
          <a:xfrm>
            <a:off x="838200" y="6356350"/>
            <a:ext cx="2743200" cy="365125"/>
          </a:xfrm>
        </p:spPr>
        <p:txBody>
          <a:bodyPr>
            <a:normAutofit/>
          </a:bodyPr>
          <a:lstStyle/>
          <a:p>
            <a:pPr>
              <a:spcAft>
                <a:spcPts val="600"/>
              </a:spcAft>
            </a:pPr>
            <a:fld id="{C4E0333D-BAA4-4FF1-9512-4808BA005180}" type="datetime3">
              <a:rPr lang="en-CA">
                <a:solidFill>
                  <a:srgbClr val="FFFFFF"/>
                </a:solidFill>
              </a:rPr>
              <a:pPr>
                <a:spcAft>
                  <a:spcPts val="600"/>
                </a:spcAft>
              </a:pPr>
              <a:t>16 August 2023</a:t>
            </a:fld>
            <a:endParaRPr lang="en-CA">
              <a:solidFill>
                <a:srgbClr val="FFFFFF"/>
              </a:solidFill>
            </a:endParaRPr>
          </a:p>
        </p:txBody>
      </p:sp>
      <p:sp>
        <p:nvSpPr>
          <p:cNvPr id="5" name="Slide Number Placeholder 4">
            <a:extLst>
              <a:ext uri="{FF2B5EF4-FFF2-40B4-BE49-F238E27FC236}">
                <a16:creationId xmlns:a16="http://schemas.microsoft.com/office/drawing/2014/main" id="{5AA2CEE4-4383-823B-9B72-45C8DF08D58B}"/>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a:solidFill>
                  <a:srgbClr val="FFFFFF"/>
                </a:solidFill>
              </a:rPr>
              <a:pPr>
                <a:spcAft>
                  <a:spcPts val="600"/>
                </a:spcAft>
              </a:pPr>
              <a:t>15</a:t>
            </a:fld>
            <a:endParaRPr lang="en-CA">
              <a:solidFill>
                <a:srgbClr val="FFFFFF"/>
              </a:solidFill>
            </a:endParaRPr>
          </a:p>
        </p:txBody>
      </p:sp>
    </p:spTree>
    <p:extLst>
      <p:ext uri="{BB962C8B-B14F-4D97-AF65-F5344CB8AC3E}">
        <p14:creationId xmlns:p14="http://schemas.microsoft.com/office/powerpoint/2010/main" val="264702491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3" name="Group 12">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1" name="Freeform: Shape 20">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5" name="Group 14">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3" name="Freeform: Shape 18">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 name="Group 15">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4" name="Freeform: Shape 16">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7">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2FF4887E-328B-2649-CB85-C71773B2E90F}"/>
              </a:ext>
            </a:extLst>
          </p:cNvPr>
          <p:cNvSpPr>
            <a:spLocks noGrp="1"/>
          </p:cNvSpPr>
          <p:nvPr>
            <p:ph type="title"/>
          </p:nvPr>
        </p:nvSpPr>
        <p:spPr>
          <a:xfrm>
            <a:off x="827088" y="1641752"/>
            <a:ext cx="2655887" cy="3213277"/>
          </a:xfrm>
        </p:spPr>
        <p:txBody>
          <a:bodyPr anchor="t">
            <a:normAutofit/>
          </a:bodyPr>
          <a:lstStyle/>
          <a:p>
            <a:r>
              <a:rPr lang="en-CA" sz="3700"/>
              <a:t>Moralistic Therapeutic, Deism</a:t>
            </a:r>
          </a:p>
        </p:txBody>
      </p:sp>
      <p:sp>
        <p:nvSpPr>
          <p:cNvPr id="4" name="Date Placeholder 3">
            <a:extLst>
              <a:ext uri="{FF2B5EF4-FFF2-40B4-BE49-F238E27FC236}">
                <a16:creationId xmlns:a16="http://schemas.microsoft.com/office/drawing/2014/main" id="{60A0E762-CB7F-BF9F-CDF2-472F79C25E66}"/>
              </a:ext>
            </a:extLst>
          </p:cNvPr>
          <p:cNvSpPr>
            <a:spLocks noGrp="1"/>
          </p:cNvSpPr>
          <p:nvPr>
            <p:ph type="dt" sz="half" idx="10"/>
          </p:nvPr>
        </p:nvSpPr>
        <p:spPr>
          <a:xfrm>
            <a:off x="838200" y="476250"/>
            <a:ext cx="2743200" cy="365125"/>
          </a:xfrm>
        </p:spPr>
        <p:txBody>
          <a:bodyPr>
            <a:normAutofit/>
          </a:bodyPr>
          <a:lstStyle/>
          <a:p>
            <a:pPr>
              <a:spcAft>
                <a:spcPts val="600"/>
              </a:spcAft>
            </a:pPr>
            <a:fld id="{C4E0333D-BAA4-4FF1-9512-4808BA005180}" type="datetime3">
              <a:rPr lang="en-CA" sz="1000">
                <a:solidFill>
                  <a:schemeClr val="tx1">
                    <a:alpha val="60000"/>
                  </a:schemeClr>
                </a:solidFill>
              </a:rPr>
              <a:pPr>
                <a:spcAft>
                  <a:spcPts val="600"/>
                </a:spcAft>
              </a:pPr>
              <a:t>16 August 2023</a:t>
            </a:fld>
            <a:endParaRPr lang="en-CA" sz="1000">
              <a:solidFill>
                <a:schemeClr val="tx1">
                  <a:alpha val="60000"/>
                </a:schemeClr>
              </a:solidFill>
            </a:endParaRPr>
          </a:p>
        </p:txBody>
      </p:sp>
      <p:sp>
        <p:nvSpPr>
          <p:cNvPr id="5" name="Slide Number Placeholder 4">
            <a:extLst>
              <a:ext uri="{FF2B5EF4-FFF2-40B4-BE49-F238E27FC236}">
                <a16:creationId xmlns:a16="http://schemas.microsoft.com/office/drawing/2014/main" id="{57D0A633-28B9-DE6E-A271-AE41173B13FA}"/>
              </a:ext>
            </a:extLst>
          </p:cNvPr>
          <p:cNvSpPr>
            <a:spLocks noGrp="1"/>
          </p:cNvSpPr>
          <p:nvPr>
            <p:ph type="sldNum" sz="quarter" idx="12"/>
          </p:nvPr>
        </p:nvSpPr>
        <p:spPr>
          <a:xfrm>
            <a:off x="8737600" y="466933"/>
            <a:ext cx="2635250" cy="707886"/>
          </a:xfrm>
        </p:spPr>
        <p:txBody>
          <a:bodyPr>
            <a:normAutofit/>
          </a:bodyPr>
          <a:lstStyle/>
          <a:p>
            <a:pPr>
              <a:lnSpc>
                <a:spcPct val="90000"/>
              </a:lnSpc>
              <a:spcAft>
                <a:spcPts val="600"/>
              </a:spcAft>
            </a:pPr>
            <a:fld id="{99FBB5FF-A9E5-4654-9CC3-D1B57D4FEBCA}" type="slidenum">
              <a:rPr lang="en-CA" sz="1400">
                <a:solidFill>
                  <a:schemeClr val="tx1"/>
                </a:solidFill>
              </a:rPr>
              <a:pPr>
                <a:lnSpc>
                  <a:spcPct val="90000"/>
                </a:lnSpc>
                <a:spcAft>
                  <a:spcPts val="600"/>
                </a:spcAft>
              </a:pPr>
              <a:t>16</a:t>
            </a:fld>
            <a:endParaRPr lang="en-CA" sz="4400" dirty="0">
              <a:solidFill>
                <a:schemeClr val="tx1"/>
              </a:solidFill>
            </a:endParaRPr>
          </a:p>
        </p:txBody>
      </p:sp>
      <p:sp>
        <p:nvSpPr>
          <p:cNvPr id="3" name="Content Placeholder 2">
            <a:extLst>
              <a:ext uri="{FF2B5EF4-FFF2-40B4-BE49-F238E27FC236}">
                <a16:creationId xmlns:a16="http://schemas.microsoft.com/office/drawing/2014/main" id="{ECD019B2-B452-AD71-ACAE-10DC543B70AA}"/>
              </a:ext>
            </a:extLst>
          </p:cNvPr>
          <p:cNvSpPr>
            <a:spLocks noGrp="1"/>
          </p:cNvSpPr>
          <p:nvPr>
            <p:ph idx="1"/>
          </p:nvPr>
        </p:nvSpPr>
        <p:spPr>
          <a:xfrm>
            <a:off x="5232401" y="1174819"/>
            <a:ext cx="6140449" cy="4499408"/>
          </a:xfrm>
        </p:spPr>
        <p:txBody>
          <a:bodyPr>
            <a:normAutofit fontScale="77500" lnSpcReduction="20000"/>
          </a:bodyPr>
          <a:lstStyle/>
          <a:p>
            <a:pPr marL="514350" indent="-514350">
              <a:buFont typeface="+mj-lt"/>
              <a:buAutoNum type="arabicPeriod"/>
            </a:pPr>
            <a:r>
              <a:rPr lang="en-US" sz="3100" dirty="0">
                <a:solidFill>
                  <a:schemeClr val="tx1">
                    <a:alpha val="80000"/>
                  </a:schemeClr>
                </a:solidFill>
              </a:rPr>
              <a:t>God created the world.</a:t>
            </a:r>
          </a:p>
          <a:p>
            <a:pPr marL="514350" indent="-514350">
              <a:buFont typeface="+mj-lt"/>
              <a:buAutoNum type="arabicPeriod"/>
            </a:pPr>
            <a:r>
              <a:rPr lang="en-US" sz="3100" dirty="0">
                <a:solidFill>
                  <a:schemeClr val="tx1">
                    <a:alpha val="80000"/>
                  </a:schemeClr>
                </a:solidFill>
              </a:rPr>
              <a:t>God wants people to be good, nice, and fair to each other, as taught in the Bible and most world religions.</a:t>
            </a:r>
          </a:p>
          <a:p>
            <a:pPr marL="514350" indent="-514350">
              <a:buFont typeface="+mj-lt"/>
              <a:buAutoNum type="arabicPeriod"/>
            </a:pPr>
            <a:r>
              <a:rPr lang="en-US" sz="3100" dirty="0">
                <a:solidFill>
                  <a:schemeClr val="tx1">
                    <a:alpha val="80000"/>
                  </a:schemeClr>
                </a:solidFill>
              </a:rPr>
              <a:t>The central goal of life is to be happy and to feel good about oneself.</a:t>
            </a:r>
          </a:p>
          <a:p>
            <a:pPr marL="514350" indent="-514350">
              <a:buFont typeface="+mj-lt"/>
              <a:buAutoNum type="arabicPeriod"/>
            </a:pPr>
            <a:r>
              <a:rPr lang="en-US" sz="3100" dirty="0">
                <a:solidFill>
                  <a:schemeClr val="tx1">
                    <a:alpha val="80000"/>
                  </a:schemeClr>
                </a:solidFill>
              </a:rPr>
              <a:t>God does not need to be particularly involved in one’s life except when needed to resolve a problem.</a:t>
            </a:r>
          </a:p>
          <a:p>
            <a:pPr marL="514350" indent="-514350">
              <a:buFont typeface="+mj-lt"/>
              <a:buAutoNum type="arabicPeriod"/>
            </a:pPr>
            <a:r>
              <a:rPr lang="en-US" sz="3100" dirty="0">
                <a:solidFill>
                  <a:schemeClr val="tx1">
                    <a:alpha val="80000"/>
                  </a:schemeClr>
                </a:solidFill>
              </a:rPr>
              <a:t>Good people go to heaven when they die.</a:t>
            </a:r>
          </a:p>
          <a:p>
            <a:pPr marL="0" indent="0">
              <a:buNone/>
            </a:pPr>
            <a:endParaRPr lang="en-US" sz="1700" dirty="0">
              <a:solidFill>
                <a:schemeClr val="tx1">
                  <a:alpha val="80000"/>
                </a:schemeClr>
              </a:solidFill>
            </a:endParaRPr>
          </a:p>
          <a:p>
            <a:pPr marL="0" indent="0">
              <a:buNone/>
            </a:pPr>
            <a:endParaRPr lang="en-US" sz="1700" dirty="0">
              <a:solidFill>
                <a:schemeClr val="tx1">
                  <a:alpha val="80000"/>
                </a:schemeClr>
              </a:solidFill>
            </a:endParaRPr>
          </a:p>
          <a:p>
            <a:pPr marL="0" indent="0">
              <a:buNone/>
            </a:pPr>
            <a:r>
              <a:rPr lang="en-US" sz="1700" dirty="0">
                <a:solidFill>
                  <a:schemeClr val="tx1">
                    <a:alpha val="80000"/>
                  </a:schemeClr>
                </a:solidFill>
              </a:rPr>
              <a:t>Michael Horton, Christless Christianity: The Alternative Gospel of the American Church (Grand Rapids, MI: Baker Books, 2008).</a:t>
            </a:r>
            <a:endParaRPr lang="en-CA" sz="1700" dirty="0">
              <a:solidFill>
                <a:schemeClr val="tx1">
                  <a:alpha val="80000"/>
                </a:schemeClr>
              </a:solidFill>
            </a:endParaRPr>
          </a:p>
        </p:txBody>
      </p:sp>
    </p:spTree>
    <p:extLst>
      <p:ext uri="{BB962C8B-B14F-4D97-AF65-F5344CB8AC3E}">
        <p14:creationId xmlns:p14="http://schemas.microsoft.com/office/powerpoint/2010/main" val="59302896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F5894-E6B2-4F85-8837-2417EE753459}"/>
              </a:ext>
            </a:extLst>
          </p:cNvPr>
          <p:cNvSpPr>
            <a:spLocks noGrp="1"/>
          </p:cNvSpPr>
          <p:nvPr>
            <p:ph type="title"/>
          </p:nvPr>
        </p:nvSpPr>
        <p:spPr>
          <a:xfrm>
            <a:off x="841248" y="548640"/>
            <a:ext cx="3600860" cy="5431536"/>
          </a:xfrm>
        </p:spPr>
        <p:txBody>
          <a:bodyPr>
            <a:normAutofit/>
          </a:bodyPr>
          <a:lstStyle/>
          <a:p>
            <a:r>
              <a:rPr lang="en-CA" sz="5400"/>
              <a:t>Summary</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5013A8-3116-0042-CA91-22F7D85BDAB6}"/>
              </a:ext>
            </a:extLst>
          </p:cNvPr>
          <p:cNvSpPr>
            <a:spLocks noGrp="1"/>
          </p:cNvSpPr>
          <p:nvPr>
            <p:ph idx="1"/>
          </p:nvPr>
        </p:nvSpPr>
        <p:spPr>
          <a:xfrm>
            <a:off x="5126418" y="552091"/>
            <a:ext cx="6224335" cy="5431536"/>
          </a:xfrm>
        </p:spPr>
        <p:txBody>
          <a:bodyPr anchor="ctr">
            <a:normAutofit/>
          </a:bodyPr>
          <a:lstStyle/>
          <a:p>
            <a:pPr marL="514350" indent="-514350">
              <a:buAutoNum type="arabicPeriod"/>
            </a:pPr>
            <a:r>
              <a:rPr lang="en-CA" sz="2200" dirty="0"/>
              <a:t>Science abandoned the God who laid its foundation.</a:t>
            </a:r>
          </a:p>
          <a:p>
            <a:pPr marL="971550" lvl="1" indent="-514350">
              <a:buAutoNum type="arabicPeriod"/>
            </a:pPr>
            <a:r>
              <a:rPr lang="en-CA" sz="2200" dirty="0"/>
              <a:t>All reality is reduceable to material.</a:t>
            </a:r>
          </a:p>
          <a:p>
            <a:pPr marL="971550" lvl="1" indent="-514350">
              <a:buAutoNum type="arabicPeriod"/>
            </a:pPr>
            <a:r>
              <a:rPr lang="en-CA" sz="2200" dirty="0"/>
              <a:t>There is no God</a:t>
            </a:r>
          </a:p>
          <a:p>
            <a:pPr marL="971550" lvl="1" indent="-514350">
              <a:buAutoNum type="arabicPeriod"/>
            </a:pPr>
            <a:r>
              <a:rPr lang="en-CA" sz="2200" dirty="0"/>
              <a:t>There is no ultimate meaning to anything, even human existence.</a:t>
            </a:r>
          </a:p>
          <a:p>
            <a:pPr marL="971550" lvl="1" indent="-514350">
              <a:buAutoNum type="arabicPeriod"/>
            </a:pPr>
            <a:r>
              <a:rPr lang="en-CA" sz="2200" dirty="0"/>
              <a:t>Morality is contingent—depends on who is in power.</a:t>
            </a:r>
          </a:p>
          <a:p>
            <a:pPr marL="971550" lvl="1" indent="-514350">
              <a:buAutoNum type="arabicPeriod"/>
            </a:pPr>
            <a:r>
              <a:rPr lang="en-CA" sz="2200" dirty="0">
                <a:highlight>
                  <a:srgbClr val="FFFF00"/>
                </a:highlight>
              </a:rPr>
              <a:t>Scripture must be explained in other ways</a:t>
            </a:r>
          </a:p>
          <a:p>
            <a:pPr marL="514350" indent="-514350">
              <a:buAutoNum type="arabicPeriod"/>
            </a:pPr>
            <a:r>
              <a:rPr lang="en-CA" sz="2200" dirty="0"/>
              <a:t>#1-4 is/was intolerable for the vast majority. </a:t>
            </a:r>
          </a:p>
          <a:p>
            <a:pPr marL="514350" indent="-514350">
              <a:buAutoNum type="arabicPeriod"/>
            </a:pPr>
            <a:r>
              <a:rPr lang="en-CA" sz="2200" dirty="0"/>
              <a:t>Mid 20</a:t>
            </a:r>
            <a:r>
              <a:rPr lang="en-CA" sz="2200" baseline="30000" dirty="0"/>
              <a:t>th</a:t>
            </a:r>
            <a:r>
              <a:rPr lang="en-CA" sz="2200" dirty="0"/>
              <a:t> century—a revival of spirituality</a:t>
            </a:r>
          </a:p>
          <a:p>
            <a:pPr marL="514350" indent="-514350">
              <a:buAutoNum type="arabicPeriod"/>
            </a:pPr>
            <a:r>
              <a:rPr lang="en-CA" sz="2200" dirty="0">
                <a:highlight>
                  <a:srgbClr val="FFFF00"/>
                </a:highlight>
              </a:rPr>
              <a:t>The assumptions about the Bible did not return to the pre-scientific belief in its inspiration, inerrancy, infallibility, authority, or sufficiency.</a:t>
            </a:r>
          </a:p>
        </p:txBody>
      </p:sp>
      <p:sp>
        <p:nvSpPr>
          <p:cNvPr id="4" name="Date Placeholder 3">
            <a:extLst>
              <a:ext uri="{FF2B5EF4-FFF2-40B4-BE49-F238E27FC236}">
                <a16:creationId xmlns:a16="http://schemas.microsoft.com/office/drawing/2014/main" id="{8937F9FF-629B-FD4C-1724-A0E4EFB53657}"/>
              </a:ext>
            </a:extLst>
          </p:cNvPr>
          <p:cNvSpPr>
            <a:spLocks noGrp="1"/>
          </p:cNvSpPr>
          <p:nvPr>
            <p:ph type="dt" sz="half" idx="10"/>
          </p:nvPr>
        </p:nvSpPr>
        <p:spPr>
          <a:xfrm>
            <a:off x="838200" y="6356350"/>
            <a:ext cx="2743200" cy="365125"/>
          </a:xfrm>
        </p:spPr>
        <p:txBody>
          <a:bodyPr>
            <a:normAutofit/>
          </a:bodyPr>
          <a:lstStyle/>
          <a:p>
            <a:pPr>
              <a:spcAft>
                <a:spcPts val="600"/>
              </a:spcAft>
            </a:pPr>
            <a:fld id="{EE0E2510-D602-45BD-ADE0-6E6DB88BB2E9}" type="datetime3">
              <a:rPr lang="en-CA" smtClean="0"/>
              <a:pPr>
                <a:spcAft>
                  <a:spcPts val="600"/>
                </a:spcAft>
              </a:pPr>
              <a:t>16 August 2023</a:t>
            </a:fld>
            <a:endParaRPr lang="en-CA"/>
          </a:p>
        </p:txBody>
      </p:sp>
      <p:sp>
        <p:nvSpPr>
          <p:cNvPr id="5" name="Slide Number Placeholder 4">
            <a:extLst>
              <a:ext uri="{FF2B5EF4-FFF2-40B4-BE49-F238E27FC236}">
                <a16:creationId xmlns:a16="http://schemas.microsoft.com/office/drawing/2014/main" id="{5537DAF1-B5DE-ABE9-62D9-5A19C4A65AFF}"/>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smtClean="0"/>
              <a:pPr>
                <a:spcAft>
                  <a:spcPts val="600"/>
                </a:spcAft>
              </a:pPr>
              <a:t>17</a:t>
            </a:fld>
            <a:endParaRPr lang="en-CA"/>
          </a:p>
        </p:txBody>
      </p:sp>
    </p:spTree>
    <p:extLst>
      <p:ext uri="{BB962C8B-B14F-4D97-AF65-F5344CB8AC3E}">
        <p14:creationId xmlns:p14="http://schemas.microsoft.com/office/powerpoint/2010/main" val="127469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3CE29-2455-E021-01CC-0F15ECC7DA56}"/>
              </a:ext>
            </a:extLst>
          </p:cNvPr>
          <p:cNvSpPr>
            <a:spLocks noGrp="1"/>
          </p:cNvSpPr>
          <p:nvPr>
            <p:ph type="title"/>
          </p:nvPr>
        </p:nvSpPr>
        <p:spPr>
          <a:xfrm>
            <a:off x="4664598" y="189986"/>
            <a:ext cx="6781800" cy="1338696"/>
          </a:xfrm>
        </p:spPr>
        <p:txBody>
          <a:bodyPr>
            <a:normAutofit/>
          </a:bodyPr>
          <a:lstStyle/>
          <a:p>
            <a:r>
              <a:rPr lang="en-CA" dirty="0"/>
              <a:t>Questions we need </a:t>
            </a:r>
            <a:r>
              <a:rPr lang="en-CA" dirty="0" err="1"/>
              <a:t>tobe</a:t>
            </a:r>
            <a:r>
              <a:rPr lang="en-CA" dirty="0"/>
              <a:t> asking ourselves and others</a:t>
            </a:r>
          </a:p>
        </p:txBody>
      </p:sp>
      <p:pic>
        <p:nvPicPr>
          <p:cNvPr id="15" name="Picture 6" descr="Hand reaching out to sun">
            <a:extLst>
              <a:ext uri="{FF2B5EF4-FFF2-40B4-BE49-F238E27FC236}">
                <a16:creationId xmlns:a16="http://schemas.microsoft.com/office/drawing/2014/main" id="{28DC62D6-25DE-5A89-470D-D600647C803B}"/>
              </a:ext>
            </a:extLst>
          </p:cNvPr>
          <p:cNvPicPr>
            <a:picLocks noChangeAspect="1"/>
          </p:cNvPicPr>
          <p:nvPr/>
        </p:nvPicPr>
        <p:blipFill rotWithShape="1">
          <a:blip r:embed="rId2"/>
          <a:srcRect l="40852" r="22466" b="2"/>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CD98B808-E4F4-32F2-1AFD-AFB7BCC03147}"/>
              </a:ext>
            </a:extLst>
          </p:cNvPr>
          <p:cNvSpPr>
            <a:spLocks noGrp="1"/>
          </p:cNvSpPr>
          <p:nvPr>
            <p:ph idx="1"/>
          </p:nvPr>
        </p:nvSpPr>
        <p:spPr>
          <a:xfrm>
            <a:off x="4572001" y="1528683"/>
            <a:ext cx="6781800" cy="5192792"/>
          </a:xfrm>
        </p:spPr>
        <p:txBody>
          <a:bodyPr anchor="t">
            <a:normAutofit fontScale="92500" lnSpcReduction="10000"/>
          </a:bodyPr>
          <a:lstStyle/>
          <a:p>
            <a:pPr marL="514350" indent="-514350">
              <a:buFont typeface="+mj-lt"/>
              <a:buAutoNum type="arabicPeriod"/>
            </a:pPr>
            <a:r>
              <a:rPr lang="en-CA" sz="2400" dirty="0"/>
              <a:t>If science cannot explain </a:t>
            </a:r>
            <a:r>
              <a:rPr lang="en-CA" sz="2400" i="1" dirty="0"/>
              <a:t>everything</a:t>
            </a:r>
            <a:r>
              <a:rPr lang="en-CA" sz="2400" dirty="0"/>
              <a:t> (as it was once claimed), </a:t>
            </a:r>
            <a:r>
              <a:rPr lang="en-CA" sz="2400" i="1" dirty="0"/>
              <a:t>why do Christians accept its conclusions about the faith? About the Bible? </a:t>
            </a:r>
            <a:r>
              <a:rPr lang="en-CA" sz="2400" dirty="0"/>
              <a:t>How many Christians</a:t>
            </a:r>
          </a:p>
          <a:p>
            <a:pPr marL="971550" lvl="1" indent="-514350">
              <a:buFont typeface="+mj-lt"/>
              <a:buAutoNum type="arabicPeriod"/>
            </a:pPr>
            <a:r>
              <a:rPr lang="en-CA" dirty="0"/>
              <a:t>Have a smaller God and an absent Christ?</a:t>
            </a:r>
          </a:p>
          <a:p>
            <a:pPr marL="971550" lvl="1" indent="-514350">
              <a:buFont typeface="+mj-lt"/>
              <a:buAutoNum type="arabicPeriod"/>
            </a:pPr>
            <a:r>
              <a:rPr lang="en-CA" dirty="0"/>
              <a:t>Have such doubt that the Word of God applies to much more than their personal lives?</a:t>
            </a:r>
          </a:p>
          <a:p>
            <a:pPr marL="514350" indent="-514350">
              <a:buFont typeface="+mj-lt"/>
              <a:buAutoNum type="arabicPeriod"/>
            </a:pPr>
            <a:r>
              <a:rPr lang="en-CA" sz="2400" dirty="0"/>
              <a:t>Why did the revival of spirituality not return us to a place </a:t>
            </a:r>
            <a:r>
              <a:rPr lang="en-CA" sz="2400" i="1" dirty="0"/>
              <a:t>before</a:t>
            </a:r>
            <a:r>
              <a:rPr lang="en-CA" sz="2400" dirty="0"/>
              <a:t> destructive criticism and skepticism were brought in?</a:t>
            </a:r>
          </a:p>
          <a:p>
            <a:pPr marL="514350" indent="-514350">
              <a:buFont typeface="+mj-lt"/>
              <a:buAutoNum type="arabicPeriod"/>
            </a:pPr>
            <a:r>
              <a:rPr lang="en-CA" sz="2400" dirty="0"/>
              <a:t>If we admit that science explains much, but cannot explain all reality, why do we still allow it to explain God’s existence, Creation, the human condition, the atonement; Christ, His life, death, resurrection and ascension?</a:t>
            </a:r>
          </a:p>
          <a:p>
            <a:pPr marL="514350" indent="-514350">
              <a:buFont typeface="+mj-lt"/>
              <a:buAutoNum type="arabicPeriod"/>
            </a:pPr>
            <a:r>
              <a:rPr lang="en-CA" sz="2400" dirty="0"/>
              <a:t>With the history before us and God’s Word over us, why do churches carry on as if all is well?</a:t>
            </a:r>
          </a:p>
        </p:txBody>
      </p:sp>
      <p:sp>
        <p:nvSpPr>
          <p:cNvPr id="4" name="Date Placeholder 3">
            <a:extLst>
              <a:ext uri="{FF2B5EF4-FFF2-40B4-BE49-F238E27FC236}">
                <a16:creationId xmlns:a16="http://schemas.microsoft.com/office/drawing/2014/main" id="{DBAFDE25-0F9E-579F-318D-2AB076FD7E98}"/>
              </a:ext>
            </a:extLst>
          </p:cNvPr>
          <p:cNvSpPr>
            <a:spLocks noGrp="1"/>
          </p:cNvSpPr>
          <p:nvPr>
            <p:ph type="dt" sz="half" idx="10"/>
          </p:nvPr>
        </p:nvSpPr>
        <p:spPr>
          <a:xfrm>
            <a:off x="838200" y="6356350"/>
            <a:ext cx="2743200" cy="365125"/>
          </a:xfrm>
        </p:spPr>
        <p:txBody>
          <a:bodyPr>
            <a:normAutofit/>
          </a:bodyPr>
          <a:lstStyle/>
          <a:p>
            <a:pPr>
              <a:spcAft>
                <a:spcPts val="600"/>
              </a:spcAft>
            </a:pPr>
            <a:fld id="{C4E0333D-BAA4-4FF1-9512-4808BA005180}" type="datetime3">
              <a:rPr lang="en-CA" sz="1000" smtClean="0">
                <a:solidFill>
                  <a:srgbClr val="FFFFFF"/>
                </a:solidFill>
              </a:rPr>
              <a:pPr>
                <a:spcAft>
                  <a:spcPts val="600"/>
                </a:spcAft>
              </a:pPr>
              <a:t>16 August 2023</a:t>
            </a:fld>
            <a:endParaRPr lang="en-CA" sz="1000">
              <a:solidFill>
                <a:srgbClr val="FFFFFF"/>
              </a:solidFill>
            </a:endParaRPr>
          </a:p>
        </p:txBody>
      </p:sp>
      <p:sp>
        <p:nvSpPr>
          <p:cNvPr id="5" name="Slide Number Placeholder 4">
            <a:extLst>
              <a:ext uri="{FF2B5EF4-FFF2-40B4-BE49-F238E27FC236}">
                <a16:creationId xmlns:a16="http://schemas.microsoft.com/office/drawing/2014/main" id="{A9AC8E8D-8884-D4C8-3B5D-252889EB7EDA}"/>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sz="1000" smtClean="0"/>
              <a:pPr>
                <a:spcAft>
                  <a:spcPts val="600"/>
                </a:spcAft>
              </a:pPr>
              <a:t>18</a:t>
            </a:fld>
            <a:endParaRPr lang="en-CA" sz="1000"/>
          </a:p>
        </p:txBody>
      </p:sp>
    </p:spTree>
    <p:extLst>
      <p:ext uri="{BB962C8B-B14F-4D97-AF65-F5344CB8AC3E}">
        <p14:creationId xmlns:p14="http://schemas.microsoft.com/office/powerpoint/2010/main" val="407735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closeup photo of an open book">
            <a:extLst>
              <a:ext uri="{FF2B5EF4-FFF2-40B4-BE49-F238E27FC236}">
                <a16:creationId xmlns:a16="http://schemas.microsoft.com/office/drawing/2014/main" id="{3B0EC063-628D-375E-B14C-5FEE969CBD35}"/>
              </a:ext>
            </a:extLst>
          </p:cNvPr>
          <p:cNvPicPr>
            <a:picLocks noChangeAspect="1"/>
          </p:cNvPicPr>
          <p:nvPr/>
        </p:nvPicPr>
        <p:blipFill rotWithShape="1">
          <a:blip r:embed="rId2">
            <a:duotone>
              <a:prstClr val="black"/>
              <a:schemeClr val="tx2">
                <a:tint val="45000"/>
                <a:satMod val="400000"/>
              </a:schemeClr>
            </a:duotone>
            <a:alphaModFix amt="25000"/>
          </a:blip>
          <a:srcRect t="15094"/>
          <a:stretch/>
        </p:blipFill>
        <p:spPr>
          <a:xfrm>
            <a:off x="20" y="10"/>
            <a:ext cx="12191980" cy="6857990"/>
          </a:xfrm>
          <a:prstGeom prst="rect">
            <a:avLst/>
          </a:prstGeom>
        </p:spPr>
      </p:pic>
      <p:sp>
        <p:nvSpPr>
          <p:cNvPr id="2" name="Title 1">
            <a:extLst>
              <a:ext uri="{FF2B5EF4-FFF2-40B4-BE49-F238E27FC236}">
                <a16:creationId xmlns:a16="http://schemas.microsoft.com/office/drawing/2014/main" id="{33E4E2F0-01F4-C40A-BA63-E25D5D2D1430}"/>
              </a:ext>
            </a:extLst>
          </p:cNvPr>
          <p:cNvSpPr>
            <a:spLocks noGrp="1"/>
          </p:cNvSpPr>
          <p:nvPr>
            <p:ph type="title"/>
          </p:nvPr>
        </p:nvSpPr>
        <p:spPr>
          <a:xfrm>
            <a:off x="838200" y="365125"/>
            <a:ext cx="10515600" cy="1325563"/>
          </a:xfrm>
        </p:spPr>
        <p:txBody>
          <a:bodyPr>
            <a:normAutofit/>
          </a:bodyPr>
          <a:lstStyle/>
          <a:p>
            <a:r>
              <a:rPr lang="en-CA"/>
              <a:t>Conclusion</a:t>
            </a:r>
          </a:p>
        </p:txBody>
      </p:sp>
      <p:sp>
        <p:nvSpPr>
          <p:cNvPr id="3" name="Content Placeholder 2">
            <a:extLst>
              <a:ext uri="{FF2B5EF4-FFF2-40B4-BE49-F238E27FC236}">
                <a16:creationId xmlns:a16="http://schemas.microsoft.com/office/drawing/2014/main" id="{00E9A293-52BC-956C-C679-98D650F241FF}"/>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CA" dirty="0"/>
              <a:t>The truth/fact of God’s Word is not dependent upon us believing it.</a:t>
            </a:r>
          </a:p>
          <a:p>
            <a:pPr marL="514350" indent="-514350">
              <a:buFont typeface="+mj-lt"/>
              <a:buAutoNum type="arabicPeriod"/>
            </a:pPr>
            <a:r>
              <a:rPr lang="en-CA" dirty="0"/>
              <a:t>We do, however, need to defend it to those around us, regardless of their commitment to it. </a:t>
            </a:r>
            <a:r>
              <a:rPr lang="en-CA" i="1" dirty="0"/>
              <a:t>Others must be taught to doubt their misconceptions about the Bible.</a:t>
            </a:r>
          </a:p>
          <a:p>
            <a:pPr marL="514350" indent="-514350">
              <a:buFont typeface="+mj-lt"/>
              <a:buAutoNum type="arabicPeriod"/>
            </a:pPr>
            <a:r>
              <a:rPr lang="en-CA" dirty="0"/>
              <a:t>It will be the purpose of this study to equip us to do just that.</a:t>
            </a:r>
          </a:p>
        </p:txBody>
      </p:sp>
      <p:sp>
        <p:nvSpPr>
          <p:cNvPr id="4" name="Date Placeholder 3">
            <a:extLst>
              <a:ext uri="{FF2B5EF4-FFF2-40B4-BE49-F238E27FC236}">
                <a16:creationId xmlns:a16="http://schemas.microsoft.com/office/drawing/2014/main" id="{2808F53A-AD02-BC3D-47A5-EDA28F0B451C}"/>
              </a:ext>
            </a:extLst>
          </p:cNvPr>
          <p:cNvSpPr>
            <a:spLocks noGrp="1"/>
          </p:cNvSpPr>
          <p:nvPr>
            <p:ph type="dt" sz="half" idx="10"/>
          </p:nvPr>
        </p:nvSpPr>
        <p:spPr>
          <a:xfrm>
            <a:off x="838200" y="6356350"/>
            <a:ext cx="2743200" cy="365125"/>
          </a:xfrm>
        </p:spPr>
        <p:txBody>
          <a:bodyPr>
            <a:normAutofit/>
          </a:bodyPr>
          <a:lstStyle/>
          <a:p>
            <a:pPr>
              <a:spcAft>
                <a:spcPts val="600"/>
              </a:spcAft>
            </a:pPr>
            <a:fld id="{C4E0333D-BAA4-4FF1-9512-4808BA005180}" type="datetime3">
              <a:rPr lang="en-CA">
                <a:solidFill>
                  <a:schemeClr val="tx1"/>
                </a:solidFill>
              </a:rPr>
              <a:pPr>
                <a:spcAft>
                  <a:spcPts val="600"/>
                </a:spcAft>
              </a:pPr>
              <a:t>16 August 2023</a:t>
            </a:fld>
            <a:endParaRPr lang="en-CA">
              <a:solidFill>
                <a:schemeClr val="tx1"/>
              </a:solidFill>
            </a:endParaRPr>
          </a:p>
        </p:txBody>
      </p:sp>
      <p:sp>
        <p:nvSpPr>
          <p:cNvPr id="5" name="Slide Number Placeholder 4">
            <a:extLst>
              <a:ext uri="{FF2B5EF4-FFF2-40B4-BE49-F238E27FC236}">
                <a16:creationId xmlns:a16="http://schemas.microsoft.com/office/drawing/2014/main" id="{FF7892C9-5C36-2BC1-5BB1-C239E78BED60}"/>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a:solidFill>
                  <a:schemeClr val="tx1"/>
                </a:solidFill>
              </a:rPr>
              <a:pPr>
                <a:spcAft>
                  <a:spcPts val="600"/>
                </a:spcAft>
              </a:pPr>
              <a:t>19</a:t>
            </a:fld>
            <a:endParaRPr lang="en-CA">
              <a:solidFill>
                <a:schemeClr val="tx1"/>
              </a:solidFill>
            </a:endParaRPr>
          </a:p>
        </p:txBody>
      </p:sp>
    </p:spTree>
    <p:extLst>
      <p:ext uri="{BB962C8B-B14F-4D97-AF65-F5344CB8AC3E}">
        <p14:creationId xmlns:p14="http://schemas.microsoft.com/office/powerpoint/2010/main" val="4661420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Lock with a love heart">
            <a:extLst>
              <a:ext uri="{FF2B5EF4-FFF2-40B4-BE49-F238E27FC236}">
                <a16:creationId xmlns:a16="http://schemas.microsoft.com/office/drawing/2014/main" id="{A7A7DF16-7F2D-4E62-95C3-FB012730FFB3}"/>
              </a:ext>
            </a:extLst>
          </p:cNvPr>
          <p:cNvPicPr>
            <a:picLocks noChangeAspect="1"/>
          </p:cNvPicPr>
          <p:nvPr/>
        </p:nvPicPr>
        <p:blipFill rotWithShape="1">
          <a:blip r:embed="rId2">
            <a:duotone>
              <a:prstClr val="black"/>
              <a:schemeClr val="tx2">
                <a:tint val="45000"/>
                <a:satMod val="400000"/>
              </a:schemeClr>
            </a:duotone>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95C11A3-7502-6663-1D7C-B672CFA94A68}"/>
              </a:ext>
            </a:extLst>
          </p:cNvPr>
          <p:cNvSpPr>
            <a:spLocks noGrp="1"/>
          </p:cNvSpPr>
          <p:nvPr>
            <p:ph type="title"/>
          </p:nvPr>
        </p:nvSpPr>
        <p:spPr>
          <a:xfrm>
            <a:off x="838200" y="365125"/>
            <a:ext cx="10515600" cy="1325563"/>
          </a:xfrm>
        </p:spPr>
        <p:txBody>
          <a:bodyPr>
            <a:normAutofit/>
          </a:bodyPr>
          <a:lstStyle/>
          <a:p>
            <a:r>
              <a:rPr lang="en-CA"/>
              <a:t>A few points</a:t>
            </a:r>
            <a:endParaRPr lang="en-CA" dirty="0"/>
          </a:p>
        </p:txBody>
      </p:sp>
      <p:sp>
        <p:nvSpPr>
          <p:cNvPr id="21" name="Content Placeholder 2">
            <a:extLst>
              <a:ext uri="{FF2B5EF4-FFF2-40B4-BE49-F238E27FC236}">
                <a16:creationId xmlns:a16="http://schemas.microsoft.com/office/drawing/2014/main" id="{417E3FE9-DC23-CE7B-07C3-F70CB390AAA8}"/>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CA" sz="2400" dirty="0"/>
              <a:t>What is apologetics? What does that word mean?</a:t>
            </a:r>
          </a:p>
          <a:p>
            <a:pPr marL="971550" lvl="1" indent="-514350">
              <a:buFont typeface="+mj-lt"/>
              <a:buAutoNum type="arabicPeriod"/>
            </a:pPr>
            <a:r>
              <a:rPr lang="en-CA" dirty="0"/>
              <a:t>Defence, answer, or reply.</a:t>
            </a:r>
          </a:p>
          <a:p>
            <a:pPr marL="971550" lvl="1" indent="-514350">
              <a:buFont typeface="+mj-lt"/>
              <a:buAutoNum type="arabicPeriod"/>
            </a:pPr>
            <a:r>
              <a:rPr lang="en-CA" dirty="0"/>
              <a:t>It does not mean, “to apologise,” and we must not apologise for Scripture.</a:t>
            </a:r>
          </a:p>
          <a:p>
            <a:pPr marL="514350" indent="-514350">
              <a:buFont typeface="+mj-lt"/>
              <a:buAutoNum type="arabicPeriod"/>
            </a:pPr>
            <a:r>
              <a:rPr lang="en-CA" sz="2400" dirty="0"/>
              <a:t>Biblical Apologetics is the defence or reply to critics of Scripture.</a:t>
            </a:r>
          </a:p>
          <a:p>
            <a:pPr marL="0" indent="0">
              <a:buNone/>
            </a:pPr>
            <a:r>
              <a:rPr lang="en-US" sz="2400" dirty="0">
                <a:effectLst/>
                <a:latin typeface="Calibri" panose="020F0502020204030204" pitchFamily="34" charset="0"/>
              </a:rPr>
              <a:t>“</a:t>
            </a:r>
            <a:r>
              <a:rPr lang="en-US" sz="2400" i="1" dirty="0">
                <a:effectLst/>
                <a:latin typeface="Calibri" panose="020F0502020204030204" pitchFamily="34" charset="0"/>
              </a:rPr>
              <a:t>Now who is there to harm you if you are zealous for what is good? But even if you should suffer for righteousness’ sake, you will be blessed. Have no fear of them, nor be troubled, but in your hearts honor Christ the Lord as holy, always being prepared to make a </a:t>
            </a:r>
            <a:r>
              <a:rPr lang="en-US" sz="2400" b="1" i="1" u="sng" dirty="0">
                <a:effectLst/>
                <a:latin typeface="Calibri" panose="020F0502020204030204" pitchFamily="34" charset="0"/>
              </a:rPr>
              <a:t>defense</a:t>
            </a:r>
            <a:r>
              <a:rPr lang="en-US" sz="2400" i="1" dirty="0">
                <a:effectLst/>
                <a:latin typeface="Calibri" panose="020F0502020204030204" pitchFamily="34" charset="0"/>
              </a:rPr>
              <a:t> to anyone who asks you for a reason for the hope that is in you; yet do it with gentleness and respect, having a good conscience, so that, when you are slandered, those who revile your good behavior in Christ may be put to shame.</a:t>
            </a:r>
            <a:r>
              <a:rPr lang="en-US" sz="2400" dirty="0">
                <a:effectLst/>
                <a:latin typeface="Calibri" panose="020F0502020204030204" pitchFamily="34" charset="0"/>
              </a:rPr>
              <a:t>” (1 Peter 3:13–16, ESV)</a:t>
            </a:r>
          </a:p>
        </p:txBody>
      </p:sp>
      <p:sp>
        <p:nvSpPr>
          <p:cNvPr id="4" name="Date Placeholder 3">
            <a:extLst>
              <a:ext uri="{FF2B5EF4-FFF2-40B4-BE49-F238E27FC236}">
                <a16:creationId xmlns:a16="http://schemas.microsoft.com/office/drawing/2014/main" id="{FB2D0E93-8504-13D5-A391-27EDD4EDE51C}"/>
              </a:ext>
            </a:extLst>
          </p:cNvPr>
          <p:cNvSpPr>
            <a:spLocks noGrp="1"/>
          </p:cNvSpPr>
          <p:nvPr>
            <p:ph type="dt" sz="half" idx="10"/>
          </p:nvPr>
        </p:nvSpPr>
        <p:spPr>
          <a:xfrm>
            <a:off x="838200" y="6356350"/>
            <a:ext cx="2743200" cy="365125"/>
          </a:xfrm>
        </p:spPr>
        <p:txBody>
          <a:bodyPr>
            <a:normAutofit/>
          </a:bodyPr>
          <a:lstStyle/>
          <a:p>
            <a:pPr>
              <a:spcAft>
                <a:spcPts val="600"/>
              </a:spcAft>
            </a:pPr>
            <a:fld id="{C4E0333D-BAA4-4FF1-9512-4808BA005180}" type="datetime3">
              <a:rPr lang="en-CA">
                <a:solidFill>
                  <a:schemeClr val="tx1"/>
                </a:solidFill>
              </a:rPr>
              <a:pPr>
                <a:spcAft>
                  <a:spcPts val="600"/>
                </a:spcAft>
              </a:pPr>
              <a:t>16 August 2023</a:t>
            </a:fld>
            <a:endParaRPr lang="en-CA">
              <a:solidFill>
                <a:schemeClr val="tx1"/>
              </a:solidFill>
            </a:endParaRPr>
          </a:p>
        </p:txBody>
      </p:sp>
      <p:sp>
        <p:nvSpPr>
          <p:cNvPr id="5" name="Slide Number Placeholder 4">
            <a:extLst>
              <a:ext uri="{FF2B5EF4-FFF2-40B4-BE49-F238E27FC236}">
                <a16:creationId xmlns:a16="http://schemas.microsoft.com/office/drawing/2014/main" id="{ECB31CB3-493A-5AD6-3D85-D5202BEEAFDF}"/>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a:solidFill>
                  <a:schemeClr val="tx1"/>
                </a:solidFill>
              </a:rPr>
              <a:pPr>
                <a:spcAft>
                  <a:spcPts val="600"/>
                </a:spcAft>
              </a:pPr>
              <a:t>2</a:t>
            </a:fld>
            <a:endParaRPr lang="en-CA">
              <a:solidFill>
                <a:schemeClr val="tx1"/>
              </a:solidFill>
            </a:endParaRPr>
          </a:p>
        </p:txBody>
      </p:sp>
    </p:spTree>
    <p:extLst>
      <p:ext uri="{BB962C8B-B14F-4D97-AF65-F5344CB8AC3E}">
        <p14:creationId xmlns:p14="http://schemas.microsoft.com/office/powerpoint/2010/main" val="309995787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C68A2-E0B5-4F79-E115-A58B8CBDFA9B}"/>
              </a:ext>
            </a:extLst>
          </p:cNvPr>
          <p:cNvSpPr>
            <a:spLocks noGrp="1"/>
          </p:cNvSpPr>
          <p:nvPr>
            <p:ph type="title"/>
          </p:nvPr>
        </p:nvSpPr>
        <p:spPr>
          <a:xfrm>
            <a:off x="6803409" y="762001"/>
            <a:ext cx="4285138" cy="742708"/>
          </a:xfrm>
        </p:spPr>
        <p:txBody>
          <a:bodyPr anchor="ctr">
            <a:normAutofit/>
          </a:bodyPr>
          <a:lstStyle/>
          <a:p>
            <a:r>
              <a:rPr lang="en-CA" sz="4000" dirty="0"/>
              <a:t>What we will learn</a:t>
            </a:r>
          </a:p>
        </p:txBody>
      </p:sp>
      <p:pic>
        <p:nvPicPr>
          <p:cNvPr id="7" name="Picture 6" descr="Abstract blurred public library with bookshelves">
            <a:extLst>
              <a:ext uri="{FF2B5EF4-FFF2-40B4-BE49-F238E27FC236}">
                <a16:creationId xmlns:a16="http://schemas.microsoft.com/office/drawing/2014/main" id="{D789F82A-7F8D-25DA-D640-9D85EF5D2E92}"/>
              </a:ext>
            </a:extLst>
          </p:cNvPr>
          <p:cNvPicPr>
            <a:picLocks noChangeAspect="1"/>
          </p:cNvPicPr>
          <p:nvPr/>
        </p:nvPicPr>
        <p:blipFill rotWithShape="1">
          <a:blip r:embed="rId2"/>
          <a:srcRect l="9163" r="31503" b="-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5D92DB0E-3C00-7BAD-604A-FB6817671F4A}"/>
              </a:ext>
            </a:extLst>
          </p:cNvPr>
          <p:cNvSpPr>
            <a:spLocks noGrp="1"/>
          </p:cNvSpPr>
          <p:nvPr>
            <p:ph idx="1"/>
          </p:nvPr>
        </p:nvSpPr>
        <p:spPr>
          <a:xfrm>
            <a:off x="6803409" y="1689905"/>
            <a:ext cx="4156512" cy="4550176"/>
          </a:xfrm>
        </p:spPr>
        <p:txBody>
          <a:bodyPr anchor="ctr">
            <a:normAutofit fontScale="92500" lnSpcReduction="10000"/>
          </a:bodyPr>
          <a:lstStyle/>
          <a:p>
            <a:pPr marL="514350" indent="-514350">
              <a:buFont typeface="+mj-lt"/>
              <a:buAutoNum type="arabicPeriod"/>
            </a:pPr>
            <a:r>
              <a:rPr lang="en-CA" sz="2400" dirty="0"/>
              <a:t>How the Bible came to be</a:t>
            </a:r>
          </a:p>
          <a:p>
            <a:pPr marL="514350" indent="-514350">
              <a:buFont typeface="+mj-lt"/>
              <a:buAutoNum type="arabicPeriod"/>
            </a:pPr>
            <a:r>
              <a:rPr lang="en-CA" sz="2400" dirty="0"/>
              <a:t>Why some ancient books are in the Bible and others are excluded</a:t>
            </a:r>
          </a:p>
          <a:p>
            <a:pPr marL="514350" indent="-514350">
              <a:buFont typeface="+mj-lt"/>
              <a:buAutoNum type="arabicPeriod"/>
            </a:pPr>
            <a:r>
              <a:rPr lang="en-CA" sz="2400" dirty="0"/>
              <a:t>How the Bible texts were copied and remained accurate</a:t>
            </a:r>
          </a:p>
          <a:p>
            <a:pPr marL="514350" indent="-514350">
              <a:buFont typeface="+mj-lt"/>
              <a:buAutoNum type="arabicPeriod"/>
            </a:pPr>
            <a:r>
              <a:rPr lang="en-CA" sz="2400" dirty="0"/>
              <a:t>How translation is done</a:t>
            </a:r>
          </a:p>
          <a:p>
            <a:pPr marL="514350" indent="-514350">
              <a:buFont typeface="+mj-lt"/>
              <a:buAutoNum type="arabicPeriod"/>
            </a:pPr>
            <a:r>
              <a:rPr lang="en-CA" sz="2400" dirty="0"/>
              <a:t>When the Bible was written and by whom</a:t>
            </a:r>
          </a:p>
          <a:p>
            <a:pPr marL="514350" indent="-514350">
              <a:buFont typeface="+mj-lt"/>
              <a:buAutoNum type="arabicPeriod"/>
            </a:pPr>
            <a:r>
              <a:rPr lang="en-CA" sz="2400" dirty="0"/>
              <a:t>What do we mean when we say the Bible is </a:t>
            </a:r>
            <a:r>
              <a:rPr lang="en-CA" sz="2400" i="1" dirty="0"/>
              <a:t>inerrant, infallible, authoritative and sufficient.</a:t>
            </a:r>
            <a:endParaRPr lang="en-CA" sz="2400" dirty="0"/>
          </a:p>
        </p:txBody>
      </p:sp>
      <p:sp>
        <p:nvSpPr>
          <p:cNvPr id="4" name="Date Placeholder 3">
            <a:extLst>
              <a:ext uri="{FF2B5EF4-FFF2-40B4-BE49-F238E27FC236}">
                <a16:creationId xmlns:a16="http://schemas.microsoft.com/office/drawing/2014/main" id="{90E05196-54B8-6C79-31D0-B2251BBCD427}"/>
              </a:ext>
            </a:extLst>
          </p:cNvPr>
          <p:cNvSpPr>
            <a:spLocks noGrp="1"/>
          </p:cNvSpPr>
          <p:nvPr>
            <p:ph type="dt" sz="half" idx="10"/>
          </p:nvPr>
        </p:nvSpPr>
        <p:spPr>
          <a:xfrm>
            <a:off x="758952" y="6356350"/>
            <a:ext cx="2743200" cy="365125"/>
          </a:xfrm>
        </p:spPr>
        <p:txBody>
          <a:bodyPr>
            <a:normAutofit/>
          </a:bodyPr>
          <a:lstStyle/>
          <a:p>
            <a:pPr>
              <a:spcAft>
                <a:spcPts val="600"/>
              </a:spcAft>
            </a:pPr>
            <a:fld id="{C4E0333D-BAA4-4FF1-9512-4808BA005180}" type="datetime3">
              <a:rPr lang="en-CA">
                <a:solidFill>
                  <a:srgbClr val="FFFFFF"/>
                </a:solidFill>
              </a:rPr>
              <a:pPr>
                <a:spcAft>
                  <a:spcPts val="600"/>
                </a:spcAft>
              </a:pPr>
              <a:t>16 August 2023</a:t>
            </a:fld>
            <a:endParaRPr lang="en-CA">
              <a:solidFill>
                <a:srgbClr val="FFFFFF"/>
              </a:solidFill>
            </a:endParaRPr>
          </a:p>
        </p:txBody>
      </p:sp>
      <p:sp>
        <p:nvSpPr>
          <p:cNvPr id="5" name="Slide Number Placeholder 4">
            <a:extLst>
              <a:ext uri="{FF2B5EF4-FFF2-40B4-BE49-F238E27FC236}">
                <a16:creationId xmlns:a16="http://schemas.microsoft.com/office/drawing/2014/main" id="{71760637-5C15-30A7-B2FB-EB44EF038A7D}"/>
              </a:ext>
            </a:extLst>
          </p:cNvPr>
          <p:cNvSpPr>
            <a:spLocks noGrp="1"/>
          </p:cNvSpPr>
          <p:nvPr>
            <p:ph type="sldNum" sz="quarter" idx="12"/>
          </p:nvPr>
        </p:nvSpPr>
        <p:spPr>
          <a:xfrm>
            <a:off x="10657268" y="6356350"/>
            <a:ext cx="1275652" cy="365125"/>
          </a:xfrm>
        </p:spPr>
        <p:txBody>
          <a:bodyPr>
            <a:normAutofit/>
          </a:bodyPr>
          <a:lstStyle/>
          <a:p>
            <a:pPr>
              <a:spcAft>
                <a:spcPts val="600"/>
              </a:spcAft>
            </a:pPr>
            <a:fld id="{99FBB5FF-A9E5-4654-9CC3-D1B57D4FEBCA}" type="slidenum">
              <a:rPr lang="en-CA">
                <a:solidFill>
                  <a:schemeClr val="tx1"/>
                </a:solidFill>
              </a:rPr>
              <a:pPr>
                <a:spcAft>
                  <a:spcPts val="600"/>
                </a:spcAft>
              </a:pPr>
              <a:t>20</a:t>
            </a:fld>
            <a:endParaRPr lang="en-CA">
              <a:solidFill>
                <a:schemeClr val="tx1"/>
              </a:solidFill>
            </a:endParaRPr>
          </a:p>
        </p:txBody>
      </p:sp>
    </p:spTree>
    <p:extLst>
      <p:ext uri="{BB962C8B-B14F-4D97-AF65-F5344CB8AC3E}">
        <p14:creationId xmlns:p14="http://schemas.microsoft.com/office/powerpoint/2010/main" val="65796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8081" name="Picture 88068" descr="White stones balanced in a stack">
            <a:extLst>
              <a:ext uri="{FF2B5EF4-FFF2-40B4-BE49-F238E27FC236}">
                <a16:creationId xmlns:a16="http://schemas.microsoft.com/office/drawing/2014/main" id="{D0FCB067-8FE5-F674-2F6D-59BB4EC1F72E}"/>
              </a:ext>
            </a:extLst>
          </p:cNvPr>
          <p:cNvPicPr>
            <a:picLocks noChangeAspect="1"/>
          </p:cNvPicPr>
          <p:nvPr/>
        </p:nvPicPr>
        <p:blipFill rotWithShape="1">
          <a:blip r:embed="rId3">
            <a:duotone>
              <a:prstClr val="black"/>
              <a:schemeClr val="tx2">
                <a:tint val="45000"/>
                <a:satMod val="400000"/>
              </a:schemeClr>
            </a:duotone>
            <a:alphaModFix amt="25000"/>
          </a:blip>
          <a:srcRect t="15089" b="641"/>
          <a:stretch/>
        </p:blipFill>
        <p:spPr>
          <a:xfrm>
            <a:off x="20" y="10"/>
            <a:ext cx="12191980" cy="6857990"/>
          </a:xfrm>
          <a:prstGeom prst="rect">
            <a:avLst/>
          </a:prstGeom>
        </p:spPr>
      </p:pic>
      <p:sp>
        <p:nvSpPr>
          <p:cNvPr id="88066" name="Rectangle 2">
            <a:extLst>
              <a:ext uri="{FF2B5EF4-FFF2-40B4-BE49-F238E27FC236}">
                <a16:creationId xmlns:a16="http://schemas.microsoft.com/office/drawing/2014/main" id="{0B613E53-A339-CFFA-7647-6CF9524251B3}"/>
              </a:ext>
            </a:extLst>
          </p:cNvPr>
          <p:cNvSpPr>
            <a:spLocks noGrp="1" noChangeArrowheads="1"/>
          </p:cNvSpPr>
          <p:nvPr>
            <p:ph type="title"/>
          </p:nvPr>
        </p:nvSpPr>
        <p:spPr>
          <a:xfrm>
            <a:off x="838200" y="365125"/>
            <a:ext cx="10515600" cy="1325563"/>
          </a:xfrm>
        </p:spPr>
        <p:txBody>
          <a:bodyPr>
            <a:normAutofit/>
          </a:bodyPr>
          <a:lstStyle/>
          <a:p>
            <a:r>
              <a:rPr lang="en-CA" altLang="en-US"/>
              <a:t>Why This Matters</a:t>
            </a:r>
          </a:p>
        </p:txBody>
      </p:sp>
      <p:sp>
        <p:nvSpPr>
          <p:cNvPr id="88067" name="Rectangle 3">
            <a:extLst>
              <a:ext uri="{FF2B5EF4-FFF2-40B4-BE49-F238E27FC236}">
                <a16:creationId xmlns:a16="http://schemas.microsoft.com/office/drawing/2014/main" id="{9864B0D6-F7A0-FF09-E727-D40B48D63097}"/>
              </a:ext>
            </a:extLst>
          </p:cNvPr>
          <p:cNvSpPr>
            <a:spLocks noGrp="1" noChangeArrowheads="1"/>
          </p:cNvSpPr>
          <p:nvPr>
            <p:ph idx="1"/>
          </p:nvPr>
        </p:nvSpPr>
        <p:spPr>
          <a:xfrm>
            <a:off x="838200" y="1825625"/>
            <a:ext cx="10515600" cy="4351338"/>
          </a:xfrm>
        </p:spPr>
        <p:txBody>
          <a:bodyPr>
            <a:normAutofit/>
          </a:bodyPr>
          <a:lstStyle/>
          <a:p>
            <a:r>
              <a:rPr lang="en-CA" altLang="en-US" b="1" dirty="0"/>
              <a:t>Distrust of the Bible in and out of the church</a:t>
            </a:r>
          </a:p>
          <a:p>
            <a:r>
              <a:rPr lang="en-CA" altLang="en-US" b="1" dirty="0"/>
              <a:t>Today’s Church relies far more on techniques that Scripture</a:t>
            </a:r>
          </a:p>
          <a:p>
            <a:r>
              <a:rPr lang="en-CA" altLang="en-US" b="1" dirty="0"/>
              <a:t>Mass confusion and Biblical illiteracy.</a:t>
            </a:r>
          </a:p>
          <a:p>
            <a:r>
              <a:rPr lang="en-CA" altLang="en-US" b="1" dirty="0"/>
              <a:t>Misconceptions about the Bible in popular culture</a:t>
            </a:r>
          </a:p>
          <a:p>
            <a:pPr lvl="1"/>
            <a:r>
              <a:rPr lang="en-CA" altLang="en-US" b="1" dirty="0"/>
              <a:t>“The Bible is a cover-up over other Scriptures”</a:t>
            </a:r>
          </a:p>
          <a:p>
            <a:pPr lvl="1"/>
            <a:r>
              <a:rPr lang="en-CA" altLang="en-US" b="1" dirty="0"/>
              <a:t>“The Bible was written long after the events of the 1</a:t>
            </a:r>
            <a:r>
              <a:rPr lang="en-CA" altLang="en-US" b="1" baseline="30000" dirty="0"/>
              <a:t>st</a:t>
            </a:r>
            <a:r>
              <a:rPr lang="en-CA" altLang="en-US" b="1" dirty="0"/>
              <a:t> century”</a:t>
            </a:r>
          </a:p>
          <a:p>
            <a:pPr lvl="1"/>
            <a:r>
              <a:rPr lang="en-CA" altLang="en-US" b="1" dirty="0"/>
              <a:t>“The Bible is hateful, racist, misogynist, homophobic, transphobic, classist, supports slavery, is anti-environmental, and more!”</a:t>
            </a:r>
          </a:p>
          <a:p>
            <a:pPr lvl="1"/>
            <a:endParaRPr lang="en-CA" altLang="en-US" b="1" dirty="0"/>
          </a:p>
          <a:p>
            <a:pPr>
              <a:buFontTx/>
              <a:buNone/>
            </a:pPr>
            <a:endParaRPr lang="en-CA" altLang="en-US" b="1" dirty="0"/>
          </a:p>
        </p:txBody>
      </p:sp>
      <p:sp>
        <p:nvSpPr>
          <p:cNvPr id="2" name="Date Placeholder 1">
            <a:extLst>
              <a:ext uri="{FF2B5EF4-FFF2-40B4-BE49-F238E27FC236}">
                <a16:creationId xmlns:a16="http://schemas.microsoft.com/office/drawing/2014/main" id="{4E3864E3-1365-F6BB-A62D-0CEEEEB33ED2}"/>
              </a:ext>
            </a:extLst>
          </p:cNvPr>
          <p:cNvSpPr>
            <a:spLocks noGrp="1"/>
          </p:cNvSpPr>
          <p:nvPr>
            <p:ph type="dt" sz="half" idx="10"/>
          </p:nvPr>
        </p:nvSpPr>
        <p:spPr>
          <a:xfrm>
            <a:off x="838200" y="6356350"/>
            <a:ext cx="2743200" cy="365125"/>
          </a:xfrm>
        </p:spPr>
        <p:txBody>
          <a:bodyPr>
            <a:normAutofit/>
          </a:bodyPr>
          <a:lstStyle/>
          <a:p>
            <a:pPr>
              <a:spcAft>
                <a:spcPts val="600"/>
              </a:spcAft>
            </a:pPr>
            <a:fld id="{21DCA33D-0364-401F-94AF-B6A07E28347D}" type="datetime3">
              <a:rPr lang="en-CA">
                <a:solidFill>
                  <a:schemeClr val="tx1"/>
                </a:solidFill>
              </a:rPr>
              <a:pPr>
                <a:spcAft>
                  <a:spcPts val="600"/>
                </a:spcAft>
              </a:pPr>
              <a:t>16 August 2023</a:t>
            </a:fld>
            <a:endParaRPr lang="en-CA">
              <a:solidFill>
                <a:schemeClr val="tx1"/>
              </a:solidFill>
            </a:endParaRPr>
          </a:p>
        </p:txBody>
      </p:sp>
      <p:sp>
        <p:nvSpPr>
          <p:cNvPr id="3" name="Slide Number Placeholder 2">
            <a:extLst>
              <a:ext uri="{FF2B5EF4-FFF2-40B4-BE49-F238E27FC236}">
                <a16:creationId xmlns:a16="http://schemas.microsoft.com/office/drawing/2014/main" id="{F6BA3B11-9826-96B2-BC62-E7C17A353178}"/>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a:solidFill>
                  <a:schemeClr val="tx1"/>
                </a:solidFill>
              </a:rPr>
              <a:pPr>
                <a:spcAft>
                  <a:spcPts val="600"/>
                </a:spcAft>
              </a:pPr>
              <a:t>3</a:t>
            </a:fld>
            <a:endParaRPr lang="en-CA">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Open book">
            <a:extLst>
              <a:ext uri="{FF2B5EF4-FFF2-40B4-BE49-F238E27FC236}">
                <a16:creationId xmlns:a16="http://schemas.microsoft.com/office/drawing/2014/main" id="{C5DACE54-DF00-7792-8B45-A9B9579F782A}"/>
              </a:ext>
            </a:extLst>
          </p:cNvPr>
          <p:cNvPicPr>
            <a:picLocks noChangeAspect="1"/>
          </p:cNvPicPr>
          <p:nvPr/>
        </p:nvPicPr>
        <p:blipFill rotWithShape="1">
          <a:blip r:embed="rId2">
            <a:duotone>
              <a:prstClr val="black"/>
              <a:schemeClr val="tx2">
                <a:tint val="45000"/>
                <a:satMod val="400000"/>
              </a:schemeClr>
            </a:duotone>
            <a:alphaModFix amt="2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B192AEE-26C2-8F3F-06F9-1B7EF46D0C1B}"/>
              </a:ext>
            </a:extLst>
          </p:cNvPr>
          <p:cNvSpPr>
            <a:spLocks noGrp="1"/>
          </p:cNvSpPr>
          <p:nvPr>
            <p:ph type="title"/>
          </p:nvPr>
        </p:nvSpPr>
        <p:spPr>
          <a:xfrm>
            <a:off x="838200" y="365125"/>
            <a:ext cx="10515600" cy="1325563"/>
          </a:xfrm>
        </p:spPr>
        <p:txBody>
          <a:bodyPr>
            <a:normAutofit/>
          </a:bodyPr>
          <a:lstStyle/>
          <a:p>
            <a:r>
              <a:rPr lang="en-CA" dirty="0"/>
              <a:t>More Misconceptions</a:t>
            </a:r>
          </a:p>
        </p:txBody>
      </p:sp>
      <p:sp>
        <p:nvSpPr>
          <p:cNvPr id="3" name="Content Placeholder 2">
            <a:extLst>
              <a:ext uri="{FF2B5EF4-FFF2-40B4-BE49-F238E27FC236}">
                <a16:creationId xmlns:a16="http://schemas.microsoft.com/office/drawing/2014/main" id="{EF2AE83F-0F29-AE54-F0FA-CF7E622A5898}"/>
              </a:ext>
            </a:extLst>
          </p:cNvPr>
          <p:cNvSpPr>
            <a:spLocks noGrp="1"/>
          </p:cNvSpPr>
          <p:nvPr>
            <p:ph idx="1"/>
          </p:nvPr>
        </p:nvSpPr>
        <p:spPr>
          <a:xfrm>
            <a:off x="838200" y="1825625"/>
            <a:ext cx="10515600" cy="4351338"/>
          </a:xfrm>
        </p:spPr>
        <p:txBody>
          <a:bodyPr>
            <a:normAutofit/>
          </a:bodyPr>
          <a:lstStyle/>
          <a:p>
            <a:r>
              <a:rPr lang="en-CA" dirty="0"/>
              <a:t>“The books of the Bible were ‘chosen’ at the Council of Nicaea in 325.”</a:t>
            </a:r>
          </a:p>
          <a:p>
            <a:r>
              <a:rPr lang="en-CA" dirty="0"/>
              <a:t>“The Bible is entirely a work of man, not of God.</a:t>
            </a:r>
          </a:p>
          <a:p>
            <a:r>
              <a:rPr lang="en-CA" dirty="0"/>
              <a:t>“Constantine commissioned a new Bible, which is the one we have now.”</a:t>
            </a:r>
          </a:p>
          <a:p>
            <a:endParaRPr lang="en-CA" dirty="0"/>
          </a:p>
          <a:p>
            <a:pPr marL="0" indent="0">
              <a:buNone/>
            </a:pPr>
            <a:r>
              <a:rPr lang="en-CA" i="1" dirty="0"/>
              <a:t>None of the misconceptions about the Bible have been proved, or left unanswered.</a:t>
            </a:r>
          </a:p>
          <a:p>
            <a:pPr marL="0" indent="0">
              <a:buNone/>
            </a:pPr>
            <a:endParaRPr lang="en-CA" dirty="0"/>
          </a:p>
        </p:txBody>
      </p:sp>
      <p:sp>
        <p:nvSpPr>
          <p:cNvPr id="4" name="Date Placeholder 3">
            <a:extLst>
              <a:ext uri="{FF2B5EF4-FFF2-40B4-BE49-F238E27FC236}">
                <a16:creationId xmlns:a16="http://schemas.microsoft.com/office/drawing/2014/main" id="{FFC63203-9A2F-02BC-E673-426FAC2F1ED8}"/>
              </a:ext>
            </a:extLst>
          </p:cNvPr>
          <p:cNvSpPr>
            <a:spLocks noGrp="1"/>
          </p:cNvSpPr>
          <p:nvPr>
            <p:ph type="dt" sz="half" idx="10"/>
          </p:nvPr>
        </p:nvSpPr>
        <p:spPr>
          <a:xfrm>
            <a:off x="838200" y="6356350"/>
            <a:ext cx="2743200" cy="365125"/>
          </a:xfrm>
        </p:spPr>
        <p:txBody>
          <a:bodyPr>
            <a:normAutofit/>
          </a:bodyPr>
          <a:lstStyle/>
          <a:p>
            <a:pPr>
              <a:spcAft>
                <a:spcPts val="600"/>
              </a:spcAft>
            </a:pPr>
            <a:fld id="{0761F757-69F5-4440-A4A2-AB1F5A987562}" type="datetime3">
              <a:rPr lang="en-CA">
                <a:solidFill>
                  <a:schemeClr val="tx1"/>
                </a:solidFill>
              </a:rPr>
              <a:pPr>
                <a:spcAft>
                  <a:spcPts val="600"/>
                </a:spcAft>
              </a:pPr>
              <a:t>16 August 2023</a:t>
            </a:fld>
            <a:endParaRPr lang="en-CA">
              <a:solidFill>
                <a:schemeClr val="tx1"/>
              </a:solidFill>
            </a:endParaRPr>
          </a:p>
        </p:txBody>
      </p:sp>
      <p:sp>
        <p:nvSpPr>
          <p:cNvPr id="5" name="Slide Number Placeholder 4">
            <a:extLst>
              <a:ext uri="{FF2B5EF4-FFF2-40B4-BE49-F238E27FC236}">
                <a16:creationId xmlns:a16="http://schemas.microsoft.com/office/drawing/2014/main" id="{CD64EF60-187B-997F-9DED-F82C6CC4F598}"/>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a:solidFill>
                  <a:schemeClr val="tx1"/>
                </a:solidFill>
              </a:rPr>
              <a:pPr>
                <a:spcAft>
                  <a:spcPts val="600"/>
                </a:spcAft>
              </a:pPr>
              <a:t>4</a:t>
            </a:fld>
            <a:endParaRPr lang="en-CA">
              <a:solidFill>
                <a:schemeClr val="tx1"/>
              </a:solidFill>
            </a:endParaRPr>
          </a:p>
        </p:txBody>
      </p:sp>
    </p:spTree>
    <p:extLst>
      <p:ext uri="{BB962C8B-B14F-4D97-AF65-F5344CB8AC3E}">
        <p14:creationId xmlns:p14="http://schemas.microsoft.com/office/powerpoint/2010/main" val="10792722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a:extLst>
              <a:ext uri="{FF2B5EF4-FFF2-40B4-BE49-F238E27FC236}">
                <a16:creationId xmlns:a16="http://schemas.microsoft.com/office/drawing/2014/main" id="{03BFB78B-65E1-7272-E16D-C64AE213332F}"/>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A21FC641-1103-C474-612D-182CAECD2AE5}"/>
              </a:ext>
            </a:extLst>
          </p:cNvPr>
          <p:cNvSpPr>
            <a:spLocks noGrp="1"/>
          </p:cNvSpPr>
          <p:nvPr>
            <p:ph type="title"/>
          </p:nvPr>
        </p:nvSpPr>
        <p:spPr>
          <a:xfrm>
            <a:off x="838200" y="365125"/>
            <a:ext cx="10515600" cy="1325563"/>
          </a:xfrm>
        </p:spPr>
        <p:txBody>
          <a:bodyPr>
            <a:normAutofit/>
          </a:bodyPr>
          <a:lstStyle/>
          <a:p>
            <a:r>
              <a:rPr lang="en-CA">
                <a:solidFill>
                  <a:srgbClr val="FFFFFF"/>
                </a:solidFill>
              </a:rPr>
              <a:t>The Bias Against Scripture</a:t>
            </a:r>
          </a:p>
        </p:txBody>
      </p:sp>
      <p:sp>
        <p:nvSpPr>
          <p:cNvPr id="4" name="Date Placeholder 3">
            <a:extLst>
              <a:ext uri="{FF2B5EF4-FFF2-40B4-BE49-F238E27FC236}">
                <a16:creationId xmlns:a16="http://schemas.microsoft.com/office/drawing/2014/main" id="{08F176AA-B287-4BD6-3FD9-36EB7C31AD9E}"/>
              </a:ext>
            </a:extLst>
          </p:cNvPr>
          <p:cNvSpPr>
            <a:spLocks noGrp="1"/>
          </p:cNvSpPr>
          <p:nvPr>
            <p:ph type="dt" sz="half" idx="10"/>
          </p:nvPr>
        </p:nvSpPr>
        <p:spPr>
          <a:xfrm>
            <a:off x="838200" y="6356350"/>
            <a:ext cx="2743200" cy="365125"/>
          </a:xfrm>
        </p:spPr>
        <p:txBody>
          <a:bodyPr>
            <a:normAutofit/>
          </a:bodyPr>
          <a:lstStyle/>
          <a:p>
            <a:pPr>
              <a:spcAft>
                <a:spcPts val="600"/>
              </a:spcAft>
            </a:pPr>
            <a:fld id="{E2E6D9C9-055F-4117-A1E7-0B94FB7CC373}" type="datetime3">
              <a:rPr lang="en-CA">
                <a:solidFill>
                  <a:srgbClr val="FFFFFF"/>
                </a:solidFill>
              </a:rPr>
              <a:pPr>
                <a:spcAft>
                  <a:spcPts val="600"/>
                </a:spcAft>
              </a:pPr>
              <a:t>16 August 2023</a:t>
            </a:fld>
            <a:endParaRPr lang="en-CA">
              <a:solidFill>
                <a:srgbClr val="FFFFFF"/>
              </a:solidFill>
            </a:endParaRPr>
          </a:p>
        </p:txBody>
      </p:sp>
      <p:sp>
        <p:nvSpPr>
          <p:cNvPr id="5" name="Slide Number Placeholder 4">
            <a:extLst>
              <a:ext uri="{FF2B5EF4-FFF2-40B4-BE49-F238E27FC236}">
                <a16:creationId xmlns:a16="http://schemas.microsoft.com/office/drawing/2014/main" id="{13253335-24B5-1947-5204-C2DDF6F9C93F}"/>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a:solidFill>
                  <a:srgbClr val="FFFFFF"/>
                </a:solidFill>
              </a:rPr>
              <a:pPr>
                <a:spcAft>
                  <a:spcPts val="600"/>
                </a:spcAft>
              </a:pPr>
              <a:t>5</a:t>
            </a:fld>
            <a:endParaRPr lang="en-CA">
              <a:solidFill>
                <a:srgbClr val="FFFFFF"/>
              </a:solidFill>
            </a:endParaRPr>
          </a:p>
        </p:txBody>
      </p:sp>
      <p:graphicFrame>
        <p:nvGraphicFramePr>
          <p:cNvPr id="11" name="Content Placeholder 2">
            <a:extLst>
              <a:ext uri="{FF2B5EF4-FFF2-40B4-BE49-F238E27FC236}">
                <a16:creationId xmlns:a16="http://schemas.microsoft.com/office/drawing/2014/main" id="{FC389BF9-D6F5-7568-84E4-FB668CA08ACB}"/>
              </a:ext>
            </a:extLst>
          </p:cNvPr>
          <p:cNvGraphicFramePr>
            <a:graphicFrameLocks noGrp="1"/>
          </p:cNvGraphicFramePr>
          <p:nvPr>
            <p:ph idx="1"/>
            <p:extLst>
              <p:ext uri="{D42A27DB-BD31-4B8C-83A1-F6EECF244321}">
                <p14:modId xmlns:p14="http://schemas.microsoft.com/office/powerpoint/2010/main" val="23202683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539706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ssive planets orbiting a bright space">
            <a:extLst>
              <a:ext uri="{FF2B5EF4-FFF2-40B4-BE49-F238E27FC236}">
                <a16:creationId xmlns:a16="http://schemas.microsoft.com/office/drawing/2014/main" id="{A0BE7EDB-5709-792E-7DE6-C6A836F9BD6A}"/>
              </a:ext>
            </a:extLst>
          </p:cNvPr>
          <p:cNvPicPr>
            <a:picLocks noChangeAspect="1"/>
          </p:cNvPicPr>
          <p:nvPr/>
        </p:nvPicPr>
        <p:blipFill rotWithShape="1">
          <a:blip r:embed="rId2">
            <a:alphaModFix amt="25000"/>
          </a:blip>
          <a:srcRect/>
          <a:stretch/>
        </p:blipFill>
        <p:spPr>
          <a:xfrm>
            <a:off x="20" y="-1"/>
            <a:ext cx="12191980" cy="6858001"/>
          </a:xfrm>
          <a:prstGeom prst="rect">
            <a:avLst/>
          </a:prstGeom>
        </p:spPr>
      </p:pic>
      <p:sp>
        <p:nvSpPr>
          <p:cNvPr id="2" name="Title 1">
            <a:extLst>
              <a:ext uri="{FF2B5EF4-FFF2-40B4-BE49-F238E27FC236}">
                <a16:creationId xmlns:a16="http://schemas.microsoft.com/office/drawing/2014/main" id="{C03F5894-E6B2-4F85-8837-2417EE753459}"/>
              </a:ext>
            </a:extLst>
          </p:cNvPr>
          <p:cNvSpPr>
            <a:spLocks noGrp="1"/>
          </p:cNvSpPr>
          <p:nvPr>
            <p:ph type="title"/>
          </p:nvPr>
        </p:nvSpPr>
        <p:spPr>
          <a:xfrm>
            <a:off x="838200" y="363795"/>
            <a:ext cx="10872019" cy="776747"/>
          </a:xfrm>
        </p:spPr>
        <p:txBody>
          <a:bodyPr>
            <a:normAutofit/>
          </a:bodyPr>
          <a:lstStyle/>
          <a:p>
            <a:r>
              <a:rPr lang="en-CA" sz="4000" dirty="0">
                <a:solidFill>
                  <a:srgbClr val="FFFFFF"/>
                </a:solidFill>
              </a:rPr>
              <a:t>A timeline of Anti-Supernaturalism</a:t>
            </a:r>
          </a:p>
        </p:txBody>
      </p:sp>
      <p:sp>
        <p:nvSpPr>
          <p:cNvPr id="3" name="Content Placeholder 2">
            <a:extLst>
              <a:ext uri="{FF2B5EF4-FFF2-40B4-BE49-F238E27FC236}">
                <a16:creationId xmlns:a16="http://schemas.microsoft.com/office/drawing/2014/main" id="{F75013A8-3116-0042-CA91-22F7D85BDAB6}"/>
              </a:ext>
            </a:extLst>
          </p:cNvPr>
          <p:cNvSpPr>
            <a:spLocks noGrp="1"/>
          </p:cNvSpPr>
          <p:nvPr>
            <p:ph idx="1"/>
          </p:nvPr>
        </p:nvSpPr>
        <p:spPr>
          <a:xfrm>
            <a:off x="838199" y="1258529"/>
            <a:ext cx="10987229" cy="4765793"/>
          </a:xfrm>
        </p:spPr>
        <p:txBody>
          <a:bodyPr>
            <a:normAutofit/>
          </a:bodyPr>
          <a:lstStyle/>
          <a:p>
            <a:r>
              <a:rPr lang="en-CA" sz="2400" dirty="0">
                <a:solidFill>
                  <a:srgbClr val="FFFFFF"/>
                </a:solidFill>
              </a:rPr>
              <a:t>Modern science turned anti-supernatural 1700s-mid 20</a:t>
            </a:r>
            <a:r>
              <a:rPr lang="en-CA" sz="2400" baseline="30000" dirty="0">
                <a:solidFill>
                  <a:srgbClr val="FFFFFF"/>
                </a:solidFill>
              </a:rPr>
              <a:t>th</a:t>
            </a:r>
            <a:r>
              <a:rPr lang="en-CA" sz="2400" dirty="0">
                <a:solidFill>
                  <a:srgbClr val="FFFFFF"/>
                </a:solidFill>
              </a:rPr>
              <a:t> century</a:t>
            </a:r>
          </a:p>
          <a:p>
            <a:pPr lvl="1"/>
            <a:r>
              <a:rPr lang="en-CA" dirty="0">
                <a:solidFill>
                  <a:srgbClr val="FFFFFF"/>
                </a:solidFill>
              </a:rPr>
              <a:t>Science did not “need God” to explain the universe or to make predictions.</a:t>
            </a:r>
          </a:p>
          <a:p>
            <a:pPr lvl="1"/>
            <a:r>
              <a:rPr lang="en-CA" dirty="0">
                <a:solidFill>
                  <a:srgbClr val="FFFFFF"/>
                </a:solidFill>
              </a:rPr>
              <a:t>Truth vs. fact</a:t>
            </a:r>
          </a:p>
          <a:p>
            <a:pPr lvl="1"/>
            <a:r>
              <a:rPr lang="en-CA" dirty="0">
                <a:solidFill>
                  <a:srgbClr val="FFFFFF"/>
                </a:solidFill>
              </a:rPr>
              <a:t>It’s zenith: Positivism, “Only Facts Exist”</a:t>
            </a:r>
          </a:p>
          <a:p>
            <a:pPr lvl="1"/>
            <a:r>
              <a:rPr lang="en-CA" dirty="0">
                <a:solidFill>
                  <a:srgbClr val="FFFFFF"/>
                </a:solidFill>
              </a:rPr>
              <a:t>It’s popularizers--Carl Sagan: </a:t>
            </a:r>
          </a:p>
          <a:p>
            <a:pPr marL="914400" lvl="2" indent="0">
              <a:buNone/>
            </a:pPr>
            <a:r>
              <a:rPr lang="en-US" sz="2400" i="1" dirty="0">
                <a:solidFill>
                  <a:srgbClr val="FFFFFF"/>
                </a:solidFill>
              </a:rPr>
              <a:t>The cosmos is all that is, or ever was, or ever will be. Our contemplations of the Cosmos stir us — there is a tingling in the spine, a catch in the voice, a faint sensation, as if a distant memory, of falling from a great height. We know we are approaching the greatest of mysteries.</a:t>
            </a:r>
          </a:p>
          <a:p>
            <a:pPr lvl="1"/>
            <a:r>
              <a:rPr lang="en-US" b="1" i="1" dirty="0">
                <a:solidFill>
                  <a:srgbClr val="FFFFFF"/>
                </a:solidFill>
              </a:rPr>
              <a:t>This anti-supernaturalism cannot be proved by the scientific method</a:t>
            </a:r>
            <a:r>
              <a:rPr lang="en-US" dirty="0">
                <a:solidFill>
                  <a:srgbClr val="FFFFFF"/>
                </a:solidFill>
              </a:rPr>
              <a:t>—it is taken on faith. It is a religious belief system. Science cannot prove the scientific method.</a:t>
            </a:r>
          </a:p>
          <a:p>
            <a:endParaRPr lang="en-US" sz="2400" dirty="0">
              <a:solidFill>
                <a:srgbClr val="FFFFFF"/>
              </a:solidFill>
            </a:endParaRPr>
          </a:p>
        </p:txBody>
      </p:sp>
      <p:sp>
        <p:nvSpPr>
          <p:cNvPr id="4" name="Date Placeholder 3">
            <a:extLst>
              <a:ext uri="{FF2B5EF4-FFF2-40B4-BE49-F238E27FC236}">
                <a16:creationId xmlns:a16="http://schemas.microsoft.com/office/drawing/2014/main" id="{675A80EA-E2C0-9027-1768-ACA65DBE3C2E}"/>
              </a:ext>
            </a:extLst>
          </p:cNvPr>
          <p:cNvSpPr>
            <a:spLocks noGrp="1"/>
          </p:cNvSpPr>
          <p:nvPr>
            <p:ph type="dt" sz="half" idx="10"/>
          </p:nvPr>
        </p:nvSpPr>
        <p:spPr>
          <a:xfrm>
            <a:off x="838199" y="6400152"/>
            <a:ext cx="2743200" cy="365125"/>
          </a:xfrm>
        </p:spPr>
        <p:txBody>
          <a:bodyPr>
            <a:normAutofit/>
          </a:bodyPr>
          <a:lstStyle/>
          <a:p>
            <a:pPr>
              <a:spcAft>
                <a:spcPts val="600"/>
              </a:spcAft>
            </a:pPr>
            <a:fld id="{565F1C12-BCCE-42A4-88C5-C44CF6DDE2FD}" type="datetime3">
              <a:rPr lang="en-CA" sz="1050">
                <a:solidFill>
                  <a:srgbClr val="FFFFFF"/>
                </a:solidFill>
              </a:rPr>
              <a:pPr>
                <a:spcAft>
                  <a:spcPts val="600"/>
                </a:spcAft>
              </a:pPr>
              <a:t>16 August 2023</a:t>
            </a:fld>
            <a:endParaRPr lang="en-CA" sz="1050">
              <a:solidFill>
                <a:srgbClr val="FFFFFF"/>
              </a:solidFill>
            </a:endParaRPr>
          </a:p>
        </p:txBody>
      </p:sp>
      <p:sp>
        <p:nvSpPr>
          <p:cNvPr id="5" name="Slide Number Placeholder 4">
            <a:extLst>
              <a:ext uri="{FF2B5EF4-FFF2-40B4-BE49-F238E27FC236}">
                <a16:creationId xmlns:a16="http://schemas.microsoft.com/office/drawing/2014/main" id="{D29AF1A0-8B66-E0D2-4C66-AE83E634891A}"/>
              </a:ext>
            </a:extLst>
          </p:cNvPr>
          <p:cNvSpPr>
            <a:spLocks noGrp="1"/>
          </p:cNvSpPr>
          <p:nvPr>
            <p:ph type="sldNum" sz="quarter" idx="12"/>
          </p:nvPr>
        </p:nvSpPr>
        <p:spPr>
          <a:xfrm>
            <a:off x="11368229" y="6181813"/>
            <a:ext cx="457200" cy="457200"/>
          </a:xfrm>
          <a:prstGeom prst="ellipse">
            <a:avLst/>
          </a:prstGeom>
          <a:solidFill>
            <a:srgbClr val="2E2E2E">
              <a:alpha val="60000"/>
            </a:srgbClr>
          </a:solidFill>
          <a:ln>
            <a:noFill/>
          </a:ln>
        </p:spPr>
        <p:txBody>
          <a:bodyPr>
            <a:normAutofit/>
          </a:bodyPr>
          <a:lstStyle/>
          <a:p>
            <a:pPr algn="ctr">
              <a:spcAft>
                <a:spcPts val="600"/>
              </a:spcAft>
            </a:pPr>
            <a:fld id="{99FBB5FF-A9E5-4654-9CC3-D1B57D4FEBCA}" type="slidenum">
              <a:rPr lang="en-CA">
                <a:solidFill>
                  <a:prstClr val="white"/>
                </a:solidFill>
              </a:rPr>
              <a:pPr algn="ctr">
                <a:spcAft>
                  <a:spcPts val="600"/>
                </a:spcAft>
              </a:pPr>
              <a:t>6</a:t>
            </a:fld>
            <a:endParaRPr lang="en-CA">
              <a:solidFill>
                <a:prstClr val="white"/>
              </a:solidFill>
            </a:endParaRPr>
          </a:p>
        </p:txBody>
      </p:sp>
    </p:spTree>
    <p:extLst>
      <p:ext uri="{BB962C8B-B14F-4D97-AF65-F5344CB8AC3E}">
        <p14:creationId xmlns:p14="http://schemas.microsoft.com/office/powerpoint/2010/main" val="158531176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emical formulae are written on paper">
            <a:extLst>
              <a:ext uri="{FF2B5EF4-FFF2-40B4-BE49-F238E27FC236}">
                <a16:creationId xmlns:a16="http://schemas.microsoft.com/office/drawing/2014/main" id="{14171D45-2C4D-0CB6-C0DA-4DDA86835A1D}"/>
              </a:ext>
            </a:extLst>
          </p:cNvPr>
          <p:cNvPicPr>
            <a:picLocks noChangeAspect="1"/>
          </p:cNvPicPr>
          <p:nvPr/>
        </p:nvPicPr>
        <p:blipFill rotWithShape="1">
          <a:blip r:embed="rId2">
            <a:alphaModFix amt="50000"/>
          </a:blip>
          <a:srcRect r="25"/>
          <a:stretch/>
        </p:blipFill>
        <p:spPr>
          <a:xfrm>
            <a:off x="20" y="10"/>
            <a:ext cx="12188930" cy="6857990"/>
          </a:xfrm>
          <a:prstGeom prst="rect">
            <a:avLst/>
          </a:prstGeom>
        </p:spPr>
      </p:pic>
      <p:sp>
        <p:nvSpPr>
          <p:cNvPr id="6" name="Title 5">
            <a:extLst>
              <a:ext uri="{FF2B5EF4-FFF2-40B4-BE49-F238E27FC236}">
                <a16:creationId xmlns:a16="http://schemas.microsoft.com/office/drawing/2014/main" id="{8577C5A4-ED5B-7545-26B7-96414F4FD5D6}"/>
              </a:ext>
            </a:extLst>
          </p:cNvPr>
          <p:cNvSpPr>
            <a:spLocks noGrp="1"/>
          </p:cNvSpPr>
          <p:nvPr>
            <p:ph type="title"/>
          </p:nvPr>
        </p:nvSpPr>
        <p:spPr>
          <a:xfrm>
            <a:off x="1524000" y="1122363"/>
            <a:ext cx="9144000" cy="3063240"/>
          </a:xfrm>
        </p:spPr>
        <p:txBody>
          <a:bodyPr vert="horz" lIns="91440" tIns="45720" rIns="91440" bIns="45720" rtlCol="0" anchor="b">
            <a:normAutofit fontScale="90000"/>
          </a:bodyPr>
          <a:lstStyle/>
          <a:p>
            <a:pPr algn="ctr"/>
            <a:r>
              <a:rPr lang="en-US" sz="4100" dirty="0">
                <a:solidFill>
                  <a:schemeClr val="bg1"/>
                </a:solidFill>
              </a:rPr>
              <a:t>The Scientific Method can prove or disprove only what is accessible to the Scientific Method. </a:t>
            </a:r>
            <a:br>
              <a:rPr lang="en-US" sz="4100" dirty="0">
                <a:solidFill>
                  <a:schemeClr val="bg1"/>
                </a:solidFill>
              </a:rPr>
            </a:br>
            <a:r>
              <a:rPr lang="en-US" sz="4100" dirty="0">
                <a:solidFill>
                  <a:schemeClr val="bg1"/>
                </a:solidFill>
              </a:rPr>
              <a:t>It cannot set its own boundaries or become its own foundation.</a:t>
            </a:r>
            <a:br>
              <a:rPr lang="en-US" sz="4100" dirty="0">
                <a:solidFill>
                  <a:schemeClr val="bg1"/>
                </a:solidFill>
              </a:rPr>
            </a:br>
            <a:r>
              <a:rPr lang="en-US" sz="4100" dirty="0">
                <a:solidFill>
                  <a:schemeClr val="bg1"/>
                </a:solidFill>
              </a:rPr>
              <a:t>There are facts outside of its limits.</a:t>
            </a:r>
          </a:p>
        </p:txBody>
      </p:sp>
      <p:sp>
        <p:nvSpPr>
          <p:cNvPr id="7" name="Text Placeholder 6">
            <a:extLst>
              <a:ext uri="{FF2B5EF4-FFF2-40B4-BE49-F238E27FC236}">
                <a16:creationId xmlns:a16="http://schemas.microsoft.com/office/drawing/2014/main" id="{75F019B8-6E00-91DB-A259-EFF516F1A692}"/>
              </a:ext>
            </a:extLst>
          </p:cNvPr>
          <p:cNvSpPr>
            <a:spLocks noGrp="1"/>
          </p:cNvSpPr>
          <p:nvPr>
            <p:ph type="body" idx="1"/>
          </p:nvPr>
        </p:nvSpPr>
        <p:spPr>
          <a:xfrm>
            <a:off x="1527048" y="4599432"/>
            <a:ext cx="9144000" cy="1536192"/>
          </a:xfrm>
        </p:spPr>
        <p:txBody>
          <a:bodyPr vert="horz" lIns="91440" tIns="45720" rIns="91440" bIns="45720" rtlCol="0">
            <a:normAutofit/>
          </a:bodyPr>
          <a:lstStyle/>
          <a:p>
            <a:pPr algn="ctr"/>
            <a:endParaRPr lang="en-US" dirty="0">
              <a:solidFill>
                <a:schemeClr val="bg1"/>
              </a:solidFill>
            </a:endParaRPr>
          </a:p>
        </p:txBody>
      </p:sp>
      <p:sp>
        <p:nvSpPr>
          <p:cNvPr id="2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4C2AC314-8573-E1F7-AA39-114023300D1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C4E0333D-BAA4-4FF1-9512-4808BA005180}" type="datetime3">
              <a:rPr lang="en-US">
                <a:solidFill>
                  <a:srgbClr val="FFFFFF"/>
                </a:solidFill>
                <a:latin typeface="Calibri" panose="020F0502020204030204"/>
              </a:rPr>
              <a:pPr>
                <a:spcAft>
                  <a:spcPts val="600"/>
                </a:spcAft>
                <a:defRPr/>
              </a:pPr>
              <a:t>16 August 2023</a:t>
            </a:fld>
            <a:endParaRPr lang="en-US">
              <a:solidFill>
                <a:srgbClr val="FFFFFF"/>
              </a:solidFill>
              <a:latin typeface="Calibri" panose="020F0502020204030204"/>
            </a:endParaRPr>
          </a:p>
        </p:txBody>
      </p:sp>
      <p:sp>
        <p:nvSpPr>
          <p:cNvPr id="5" name="Slide Number Placeholder 4">
            <a:extLst>
              <a:ext uri="{FF2B5EF4-FFF2-40B4-BE49-F238E27FC236}">
                <a16:creationId xmlns:a16="http://schemas.microsoft.com/office/drawing/2014/main" id="{AC99036F-96DB-9C96-7E30-BDD3AFFE0C5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9FBB5FF-A9E5-4654-9CC3-D1B57D4FEBCA}" type="slidenum">
              <a:rPr lang="en-US">
                <a:solidFill>
                  <a:srgbClr val="FFFFFF"/>
                </a:solidFill>
                <a:latin typeface="Calibri" panose="020F0502020204030204"/>
              </a:rPr>
              <a:pPr>
                <a:spcAft>
                  <a:spcPts val="600"/>
                </a:spcAft>
                <a:defRPr/>
              </a:pPr>
              <a:t>7</a:t>
            </a:fld>
            <a:endParaRPr lang="en-US">
              <a:solidFill>
                <a:srgbClr val="FFFFFF"/>
              </a:solidFill>
              <a:latin typeface="Calibri" panose="020F0502020204030204"/>
            </a:endParaRPr>
          </a:p>
        </p:txBody>
      </p:sp>
    </p:spTree>
    <p:extLst>
      <p:ext uri="{BB962C8B-B14F-4D97-AF65-F5344CB8AC3E}">
        <p14:creationId xmlns:p14="http://schemas.microsoft.com/office/powerpoint/2010/main" val="393658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photo of an open book">
            <a:extLst>
              <a:ext uri="{FF2B5EF4-FFF2-40B4-BE49-F238E27FC236}">
                <a16:creationId xmlns:a16="http://schemas.microsoft.com/office/drawing/2014/main" id="{B80BFE2B-039B-902D-C7AA-79304CDA439C}"/>
              </a:ext>
            </a:extLst>
          </p:cNvPr>
          <p:cNvPicPr>
            <a:picLocks noChangeAspect="1"/>
          </p:cNvPicPr>
          <p:nvPr/>
        </p:nvPicPr>
        <p:blipFill rotWithShape="1">
          <a:blip r:embed="rId2">
            <a:alphaModFix amt="35000"/>
          </a:blip>
          <a:srcRect t="15094"/>
          <a:stretch/>
        </p:blipFill>
        <p:spPr>
          <a:xfrm>
            <a:off x="20" y="10"/>
            <a:ext cx="12191980" cy="6857990"/>
          </a:xfrm>
          <a:prstGeom prst="rect">
            <a:avLst/>
          </a:prstGeom>
        </p:spPr>
      </p:pic>
      <p:sp>
        <p:nvSpPr>
          <p:cNvPr id="2" name="Title 1">
            <a:extLst>
              <a:ext uri="{FF2B5EF4-FFF2-40B4-BE49-F238E27FC236}">
                <a16:creationId xmlns:a16="http://schemas.microsoft.com/office/drawing/2014/main" id="{C03F5894-E6B2-4F85-8837-2417EE753459}"/>
              </a:ext>
            </a:extLst>
          </p:cNvPr>
          <p:cNvSpPr>
            <a:spLocks noGrp="1"/>
          </p:cNvSpPr>
          <p:nvPr>
            <p:ph type="title"/>
          </p:nvPr>
        </p:nvSpPr>
        <p:spPr>
          <a:xfrm>
            <a:off x="838200" y="365125"/>
            <a:ext cx="10515600" cy="1325563"/>
          </a:xfrm>
        </p:spPr>
        <p:txBody>
          <a:bodyPr>
            <a:normAutofit/>
          </a:bodyPr>
          <a:lstStyle/>
          <a:p>
            <a:r>
              <a:rPr lang="en-CA">
                <a:solidFill>
                  <a:srgbClr val="FFFFFF"/>
                </a:solidFill>
              </a:rPr>
              <a:t>A timeline </a:t>
            </a:r>
          </a:p>
        </p:txBody>
      </p:sp>
      <p:sp>
        <p:nvSpPr>
          <p:cNvPr id="3" name="Content Placeholder 2">
            <a:extLst>
              <a:ext uri="{FF2B5EF4-FFF2-40B4-BE49-F238E27FC236}">
                <a16:creationId xmlns:a16="http://schemas.microsoft.com/office/drawing/2014/main" id="{F75013A8-3116-0042-CA91-22F7D85BDAB6}"/>
              </a:ext>
            </a:extLst>
          </p:cNvPr>
          <p:cNvSpPr>
            <a:spLocks noGrp="1"/>
          </p:cNvSpPr>
          <p:nvPr>
            <p:ph idx="1"/>
          </p:nvPr>
        </p:nvSpPr>
        <p:spPr>
          <a:xfrm>
            <a:off x="838200" y="1825625"/>
            <a:ext cx="10515600" cy="4351338"/>
          </a:xfrm>
        </p:spPr>
        <p:txBody>
          <a:bodyPr>
            <a:normAutofit/>
          </a:bodyPr>
          <a:lstStyle/>
          <a:p>
            <a:r>
              <a:rPr lang="en-US" dirty="0">
                <a:solidFill>
                  <a:srgbClr val="FFFFFF"/>
                </a:solidFill>
              </a:rPr>
              <a:t>Assumptions about the Bible under modern science</a:t>
            </a:r>
          </a:p>
          <a:p>
            <a:pPr lvl="1"/>
            <a:r>
              <a:rPr lang="en-US" dirty="0">
                <a:solidFill>
                  <a:srgbClr val="FFFFFF"/>
                </a:solidFill>
              </a:rPr>
              <a:t>All that exists is matter and energy.</a:t>
            </a:r>
          </a:p>
          <a:p>
            <a:pPr lvl="1"/>
            <a:r>
              <a:rPr lang="en-US" dirty="0">
                <a:solidFill>
                  <a:srgbClr val="FFFFFF"/>
                </a:solidFill>
              </a:rPr>
              <a:t>Therefore there are no miracles, therefore,</a:t>
            </a:r>
          </a:p>
          <a:p>
            <a:pPr lvl="2"/>
            <a:r>
              <a:rPr lang="en-US" dirty="0">
                <a:solidFill>
                  <a:srgbClr val="FFFFFF"/>
                </a:solidFill>
              </a:rPr>
              <a:t>Miracles in Scripture are not factual</a:t>
            </a:r>
          </a:p>
          <a:p>
            <a:pPr lvl="2"/>
            <a:r>
              <a:rPr lang="en-US" dirty="0">
                <a:solidFill>
                  <a:srgbClr val="FFFFFF"/>
                </a:solidFill>
              </a:rPr>
              <a:t>There is no Word from God</a:t>
            </a:r>
          </a:p>
          <a:p>
            <a:pPr lvl="2"/>
            <a:r>
              <a:rPr lang="en-US" dirty="0">
                <a:solidFill>
                  <a:srgbClr val="FFFFFF"/>
                </a:solidFill>
              </a:rPr>
              <a:t>If there is a god, (he, she, they) have no influence in the world at all</a:t>
            </a:r>
          </a:p>
          <a:p>
            <a:pPr lvl="2"/>
            <a:r>
              <a:rPr lang="en-US" dirty="0">
                <a:solidFill>
                  <a:srgbClr val="FFFFFF"/>
                </a:solidFill>
              </a:rPr>
              <a:t>There is no divine word on morals or ethics</a:t>
            </a:r>
          </a:p>
          <a:p>
            <a:pPr lvl="1"/>
            <a:r>
              <a:rPr lang="en-US" dirty="0">
                <a:solidFill>
                  <a:srgbClr val="FFFFFF"/>
                </a:solidFill>
              </a:rPr>
              <a:t>Religions evolved.</a:t>
            </a:r>
          </a:p>
          <a:p>
            <a:pPr lvl="1"/>
            <a:r>
              <a:rPr lang="en-US" dirty="0">
                <a:solidFill>
                  <a:srgbClr val="FFFFFF"/>
                </a:solidFill>
              </a:rPr>
              <a:t>The Bible is a record of Mankind’s response to events in the world—a primitive attempt to explain what only science can explain.</a:t>
            </a:r>
          </a:p>
        </p:txBody>
      </p:sp>
      <p:sp>
        <p:nvSpPr>
          <p:cNvPr id="4" name="Date Placeholder 3">
            <a:extLst>
              <a:ext uri="{FF2B5EF4-FFF2-40B4-BE49-F238E27FC236}">
                <a16:creationId xmlns:a16="http://schemas.microsoft.com/office/drawing/2014/main" id="{135D8696-63DB-471E-8B22-79CD626D814F}"/>
              </a:ext>
            </a:extLst>
          </p:cNvPr>
          <p:cNvSpPr>
            <a:spLocks noGrp="1"/>
          </p:cNvSpPr>
          <p:nvPr>
            <p:ph type="dt" sz="half" idx="10"/>
          </p:nvPr>
        </p:nvSpPr>
        <p:spPr>
          <a:xfrm>
            <a:off x="838200" y="6356350"/>
            <a:ext cx="2743200" cy="365125"/>
          </a:xfrm>
        </p:spPr>
        <p:txBody>
          <a:bodyPr>
            <a:normAutofit/>
          </a:bodyPr>
          <a:lstStyle/>
          <a:p>
            <a:pPr>
              <a:spcAft>
                <a:spcPts val="600"/>
              </a:spcAft>
            </a:pPr>
            <a:fld id="{A0A0091E-B277-4F22-B903-B84359E2CF5E}" type="datetime3">
              <a:rPr lang="en-CA">
                <a:solidFill>
                  <a:srgbClr val="FFFFFF"/>
                </a:solidFill>
              </a:rPr>
              <a:pPr>
                <a:spcAft>
                  <a:spcPts val="600"/>
                </a:spcAft>
              </a:pPr>
              <a:t>16 August 2023</a:t>
            </a:fld>
            <a:endParaRPr lang="en-CA">
              <a:solidFill>
                <a:srgbClr val="FFFFFF"/>
              </a:solidFill>
            </a:endParaRPr>
          </a:p>
        </p:txBody>
      </p:sp>
      <p:sp>
        <p:nvSpPr>
          <p:cNvPr id="5" name="Slide Number Placeholder 4">
            <a:extLst>
              <a:ext uri="{FF2B5EF4-FFF2-40B4-BE49-F238E27FC236}">
                <a16:creationId xmlns:a16="http://schemas.microsoft.com/office/drawing/2014/main" id="{49FE5347-6202-C22E-E756-50C2DCFB79A9}"/>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a:solidFill>
                  <a:srgbClr val="FFFFFF"/>
                </a:solidFill>
              </a:rPr>
              <a:pPr>
                <a:spcAft>
                  <a:spcPts val="600"/>
                </a:spcAft>
              </a:pPr>
              <a:t>8</a:t>
            </a:fld>
            <a:endParaRPr lang="en-CA">
              <a:solidFill>
                <a:srgbClr val="FFFFFF"/>
              </a:solidFill>
            </a:endParaRPr>
          </a:p>
        </p:txBody>
      </p:sp>
    </p:spTree>
    <p:extLst>
      <p:ext uri="{BB962C8B-B14F-4D97-AF65-F5344CB8AC3E}">
        <p14:creationId xmlns:p14="http://schemas.microsoft.com/office/powerpoint/2010/main" val="124914712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ite stones balanced in a stack">
            <a:extLst>
              <a:ext uri="{FF2B5EF4-FFF2-40B4-BE49-F238E27FC236}">
                <a16:creationId xmlns:a16="http://schemas.microsoft.com/office/drawing/2014/main" id="{CA82F4B4-921B-A40A-2DA3-0366CEF7F167}"/>
              </a:ext>
            </a:extLst>
          </p:cNvPr>
          <p:cNvPicPr>
            <a:picLocks noChangeAspect="1"/>
          </p:cNvPicPr>
          <p:nvPr/>
        </p:nvPicPr>
        <p:blipFill rotWithShape="1">
          <a:blip r:embed="rId2">
            <a:alphaModFix amt="35000"/>
          </a:blip>
          <a:srcRect t="15089" b="641"/>
          <a:stretch/>
        </p:blipFill>
        <p:spPr>
          <a:xfrm>
            <a:off x="20" y="10"/>
            <a:ext cx="12191980" cy="6857990"/>
          </a:xfrm>
          <a:prstGeom prst="rect">
            <a:avLst/>
          </a:prstGeom>
        </p:spPr>
      </p:pic>
      <p:sp>
        <p:nvSpPr>
          <p:cNvPr id="2" name="Title 1">
            <a:extLst>
              <a:ext uri="{FF2B5EF4-FFF2-40B4-BE49-F238E27FC236}">
                <a16:creationId xmlns:a16="http://schemas.microsoft.com/office/drawing/2014/main" id="{C0DA4051-572B-DB3C-DD67-19D606E3D96A}"/>
              </a:ext>
            </a:extLst>
          </p:cNvPr>
          <p:cNvSpPr>
            <a:spLocks noGrp="1"/>
          </p:cNvSpPr>
          <p:nvPr>
            <p:ph type="title"/>
          </p:nvPr>
        </p:nvSpPr>
        <p:spPr>
          <a:xfrm>
            <a:off x="838200" y="365125"/>
            <a:ext cx="10515600" cy="1325563"/>
          </a:xfrm>
        </p:spPr>
        <p:txBody>
          <a:bodyPr>
            <a:normAutofit/>
          </a:bodyPr>
          <a:lstStyle/>
          <a:p>
            <a:r>
              <a:rPr lang="en-CA">
                <a:solidFill>
                  <a:srgbClr val="FFFFFF"/>
                </a:solidFill>
              </a:rPr>
              <a:t>Signs of unbelief</a:t>
            </a:r>
          </a:p>
        </p:txBody>
      </p:sp>
      <p:sp>
        <p:nvSpPr>
          <p:cNvPr id="3" name="Content Placeholder 2">
            <a:extLst>
              <a:ext uri="{FF2B5EF4-FFF2-40B4-BE49-F238E27FC236}">
                <a16:creationId xmlns:a16="http://schemas.microsoft.com/office/drawing/2014/main" id="{F6CE1103-018A-5DD5-193D-E38563F3368F}"/>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CA" dirty="0">
                <a:solidFill>
                  <a:srgbClr val="FFFFFF"/>
                </a:solidFill>
              </a:rPr>
              <a:t>Miracles, prayer, revelation from any god is explained by psychology. The mind is reduced to matter—Freud.</a:t>
            </a:r>
          </a:p>
          <a:p>
            <a:pPr marL="514350" indent="-514350">
              <a:buFont typeface="+mj-lt"/>
              <a:buAutoNum type="arabicPeriod"/>
            </a:pPr>
            <a:r>
              <a:rPr lang="en-CA" dirty="0">
                <a:solidFill>
                  <a:srgbClr val="FFFFFF"/>
                </a:solidFill>
              </a:rPr>
              <a:t>Economics is a history of class struggle, and the world is progressing to a classless, property-less society—Marx.</a:t>
            </a:r>
          </a:p>
          <a:p>
            <a:pPr marL="514350" indent="-514350">
              <a:buFont typeface="+mj-lt"/>
              <a:buAutoNum type="arabicPeriod"/>
            </a:pPr>
            <a:r>
              <a:rPr lang="en-CA" dirty="0">
                <a:solidFill>
                  <a:srgbClr val="FFFFFF"/>
                </a:solidFill>
              </a:rPr>
              <a:t>The only reality is what material—Darwin.</a:t>
            </a:r>
          </a:p>
          <a:p>
            <a:pPr marL="514350" indent="-514350">
              <a:buFont typeface="+mj-lt"/>
              <a:buAutoNum type="arabicPeriod"/>
            </a:pPr>
            <a:r>
              <a:rPr lang="en-CA" dirty="0">
                <a:solidFill>
                  <a:srgbClr val="FFFFFF"/>
                </a:solidFill>
              </a:rPr>
              <a:t>Knowledge is never revealed by God but can only be learned from observation and experimentation (empiricism).</a:t>
            </a:r>
          </a:p>
          <a:p>
            <a:pPr marL="514350" indent="-514350">
              <a:buFont typeface="+mj-lt"/>
              <a:buAutoNum type="arabicPeriod"/>
            </a:pPr>
            <a:r>
              <a:rPr lang="en-CA" dirty="0">
                <a:solidFill>
                  <a:srgbClr val="FFFFFF"/>
                </a:solidFill>
              </a:rPr>
              <a:t>There is a process by which material becomes living (this contradicts #3)</a:t>
            </a:r>
          </a:p>
        </p:txBody>
      </p:sp>
      <p:sp>
        <p:nvSpPr>
          <p:cNvPr id="4" name="Date Placeholder 3">
            <a:extLst>
              <a:ext uri="{FF2B5EF4-FFF2-40B4-BE49-F238E27FC236}">
                <a16:creationId xmlns:a16="http://schemas.microsoft.com/office/drawing/2014/main" id="{53EA87F3-D607-9E39-C43F-26477A274DA4}"/>
              </a:ext>
            </a:extLst>
          </p:cNvPr>
          <p:cNvSpPr>
            <a:spLocks noGrp="1"/>
          </p:cNvSpPr>
          <p:nvPr>
            <p:ph type="dt" sz="half" idx="10"/>
          </p:nvPr>
        </p:nvSpPr>
        <p:spPr>
          <a:xfrm>
            <a:off x="838200" y="6356350"/>
            <a:ext cx="2743200" cy="365125"/>
          </a:xfrm>
        </p:spPr>
        <p:txBody>
          <a:bodyPr>
            <a:normAutofit/>
          </a:bodyPr>
          <a:lstStyle/>
          <a:p>
            <a:pPr>
              <a:spcAft>
                <a:spcPts val="600"/>
              </a:spcAft>
            </a:pPr>
            <a:fld id="{C4C01771-0120-4F97-8BCE-BB9C4BA913BE}" type="datetime3">
              <a:rPr lang="en-CA">
                <a:solidFill>
                  <a:srgbClr val="FFFFFF"/>
                </a:solidFill>
              </a:rPr>
              <a:pPr>
                <a:spcAft>
                  <a:spcPts val="600"/>
                </a:spcAft>
              </a:pPr>
              <a:t>16 August 2023</a:t>
            </a:fld>
            <a:endParaRPr lang="en-CA">
              <a:solidFill>
                <a:srgbClr val="FFFFFF"/>
              </a:solidFill>
            </a:endParaRPr>
          </a:p>
        </p:txBody>
      </p:sp>
      <p:sp>
        <p:nvSpPr>
          <p:cNvPr id="5" name="Slide Number Placeholder 4">
            <a:extLst>
              <a:ext uri="{FF2B5EF4-FFF2-40B4-BE49-F238E27FC236}">
                <a16:creationId xmlns:a16="http://schemas.microsoft.com/office/drawing/2014/main" id="{BC37239B-A1BB-DBBB-3C43-06C9CE0C9A4C}"/>
              </a:ext>
            </a:extLst>
          </p:cNvPr>
          <p:cNvSpPr>
            <a:spLocks noGrp="1"/>
          </p:cNvSpPr>
          <p:nvPr>
            <p:ph type="sldNum" sz="quarter" idx="12"/>
          </p:nvPr>
        </p:nvSpPr>
        <p:spPr>
          <a:xfrm>
            <a:off x="8610600" y="6356350"/>
            <a:ext cx="2743200" cy="365125"/>
          </a:xfrm>
        </p:spPr>
        <p:txBody>
          <a:bodyPr>
            <a:normAutofit/>
          </a:bodyPr>
          <a:lstStyle/>
          <a:p>
            <a:pPr>
              <a:spcAft>
                <a:spcPts val="600"/>
              </a:spcAft>
            </a:pPr>
            <a:fld id="{99FBB5FF-A9E5-4654-9CC3-D1B57D4FEBCA}" type="slidenum">
              <a:rPr lang="en-CA">
                <a:solidFill>
                  <a:srgbClr val="FFFFFF"/>
                </a:solidFill>
              </a:rPr>
              <a:pPr>
                <a:spcAft>
                  <a:spcPts val="600"/>
                </a:spcAft>
              </a:pPr>
              <a:t>9</a:t>
            </a:fld>
            <a:endParaRPr lang="en-CA">
              <a:solidFill>
                <a:srgbClr val="FFFFFF"/>
              </a:solidFill>
            </a:endParaRPr>
          </a:p>
        </p:txBody>
      </p:sp>
    </p:spTree>
    <p:extLst>
      <p:ext uri="{BB962C8B-B14F-4D97-AF65-F5344CB8AC3E}">
        <p14:creationId xmlns:p14="http://schemas.microsoft.com/office/powerpoint/2010/main" val="270828700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1548</Words>
  <Application>Microsoft Office PowerPoint</Application>
  <PresentationFormat>Widescreen</PresentationFormat>
  <Paragraphs>180</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Biblical Apologetics</vt:lpstr>
      <vt:lpstr>A few points</vt:lpstr>
      <vt:lpstr>Why This Matters</vt:lpstr>
      <vt:lpstr>More Misconceptions</vt:lpstr>
      <vt:lpstr>The Bias Against Scripture</vt:lpstr>
      <vt:lpstr>A timeline of Anti-Supernaturalism</vt:lpstr>
      <vt:lpstr>The Scientific Method can prove or disprove only what is accessible to the Scientific Method.  It cannot set its own boundaries or become its own foundation. There are facts outside of its limits.</vt:lpstr>
      <vt:lpstr>A timeline </vt:lpstr>
      <vt:lpstr>Signs of unbelief</vt:lpstr>
      <vt:lpstr>Where this leaves the church</vt:lpstr>
      <vt:lpstr>What the loss of Biblical Authority has meant for the church</vt:lpstr>
      <vt:lpstr>A timeline of the new spirituality</vt:lpstr>
      <vt:lpstr>A Timeline of Spirituality</vt:lpstr>
      <vt:lpstr>The New Spirituality</vt:lpstr>
      <vt:lpstr>New Spirituality goes to Church</vt:lpstr>
      <vt:lpstr>Moralistic Therapeutic, Deism</vt:lpstr>
      <vt:lpstr>Summary</vt:lpstr>
      <vt:lpstr>Questions we need tobe asking ourselves and others</vt:lpstr>
      <vt:lpstr>Conclusion</vt:lpstr>
      <vt:lpstr>What we will learn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Jacobsen</dc:creator>
  <cp:lastModifiedBy>Scott Jacobsen</cp:lastModifiedBy>
  <cp:revision>12</cp:revision>
  <dcterms:created xsi:type="dcterms:W3CDTF">2023-08-16T16:25:16Z</dcterms:created>
  <dcterms:modified xsi:type="dcterms:W3CDTF">2023-08-16T19:07:10Z</dcterms:modified>
</cp:coreProperties>
</file>