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6" d="100"/>
          <a:sy n="46" d="100"/>
        </p:scale>
        <p:origin x="58" y="8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D7D29F-1E65-44F2-833F-F53A8B71F301}" type="datetimeFigureOut">
              <a:rPr lang="en-CA" smtClean="0"/>
              <a:t>2023-03-22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439D35-BB4C-48D2-B7B6-971747984642}" type="slidenum">
              <a:rPr lang="en-CA" smtClean="0"/>
              <a:t>‹#›</a:t>
            </a:fld>
            <a:endParaRPr lang="en-CA"/>
          </a:p>
        </p:txBody>
      </p:sp>
    </p:spTree>
    <p:extLst>
      <p:ext uri="{BB962C8B-B14F-4D97-AF65-F5344CB8AC3E}">
        <p14:creationId xmlns:p14="http://schemas.microsoft.com/office/powerpoint/2010/main" val="65022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C2B2E819-82E3-4082-A00F-2261174CC15F}" type="datetime1">
              <a:rPr lang="en-US" smtClean="0"/>
              <a:t>3/22/2023</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833450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6B82EF-D0F3-4272-A183-C54F5F3046D6}" type="datetime1">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730282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C46806-BB75-429E-96E8-7B6C96D7D0A4}" type="datetime1">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9132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89A13E-1A00-4C76-B1BB-6DDF4D94C595}" type="datetime1">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214196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0CBE5EF2-6A2A-4BE4-BB87-302CA90E70BF}" type="datetime1">
              <a:rPr lang="en-US" smtClean="0"/>
              <a:t>3/22/2023</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16212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2F84BC-53E3-412F-A00E-9E3BE42EAEC3}" type="datetime1">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91496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0B89399-7886-46EB-B4F6-52134ACB040D}" type="datetime1">
              <a:rPr lang="en-US" smtClean="0"/>
              <a:t>3/22/2023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31391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42543C-3F91-4618-8649-646D9E1040AF}" type="datetime1">
              <a:rPr lang="en-US" smtClean="0"/>
              <a:t>3/22/2023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773446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F43AF9-D9FA-4890-BF6C-A8D413560CF8}" type="datetime1">
              <a:rPr lang="en-US" smtClean="0"/>
              <a:t>3/22/2023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85149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A9E73243-8B14-4397-BF14-2AEF14C84DD9}" type="datetime1">
              <a:rPr lang="en-US" smtClean="0"/>
              <a:t>3/22/2023</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057568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FDD243F6-608B-4100-8D8F-2D066BCC4496}" type="datetime1">
              <a:rPr lang="en-US" smtClean="0"/>
              <a:t>3/22/2023</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87715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C6990304-9255-4E1B-AA5A-1BBD34C4DA36}" type="datetime1">
              <a:rPr lang="en-US" smtClean="0"/>
              <a:t>3/22/2023</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785595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lang="en-US" sz="4800" i="1"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7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5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27">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866"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29">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39" name="Rectangle 31">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0F6163E5-0CE1-4EE0-B190-1549815EC7F9}"/>
              </a:ext>
            </a:extLst>
          </p:cNvPr>
          <p:cNvSpPr>
            <a:spLocks noGrp="1"/>
          </p:cNvSpPr>
          <p:nvPr>
            <p:ph type="ctrTitle"/>
          </p:nvPr>
        </p:nvSpPr>
        <p:spPr>
          <a:xfrm>
            <a:off x="1256493" y="1559768"/>
            <a:ext cx="2978281" cy="3135379"/>
          </a:xfrm>
        </p:spPr>
        <p:txBody>
          <a:bodyPr vert="horz" lIns="91440" tIns="45720" rIns="91440" bIns="45720" rtlCol="0">
            <a:normAutofit/>
          </a:bodyPr>
          <a:lstStyle/>
          <a:p>
            <a:r>
              <a:rPr lang="en-US" sz="4800" spc="0" dirty="0">
                <a:solidFill>
                  <a:schemeClr val="bg1"/>
                </a:solidFill>
              </a:rPr>
              <a:t>Eschatology:</a:t>
            </a:r>
            <a:br>
              <a:rPr lang="en-US" sz="4800" spc="0" dirty="0">
                <a:solidFill>
                  <a:schemeClr val="bg1"/>
                </a:solidFill>
              </a:rPr>
            </a:br>
            <a:r>
              <a:rPr lang="en-US" sz="4800" spc="0" dirty="0">
                <a:solidFill>
                  <a:schemeClr val="bg1"/>
                </a:solidFill>
              </a:rPr>
              <a:t>Matthew 24</a:t>
            </a:r>
            <a:endParaRPr lang="en-US" sz="3200" spc="0" dirty="0">
              <a:solidFill>
                <a:schemeClr val="bg1"/>
              </a:solidFill>
            </a:endParaRPr>
          </a:p>
        </p:txBody>
      </p:sp>
      <p:sp>
        <p:nvSpPr>
          <p:cNvPr id="3" name="Subtitle 2">
            <a:extLst>
              <a:ext uri="{FF2B5EF4-FFF2-40B4-BE49-F238E27FC236}">
                <a16:creationId xmlns:a16="http://schemas.microsoft.com/office/drawing/2014/main" id="{B384F869-4E69-4AF8-9018-59EDBEEE0F85}"/>
              </a:ext>
            </a:extLst>
          </p:cNvPr>
          <p:cNvSpPr>
            <a:spLocks noGrp="1"/>
          </p:cNvSpPr>
          <p:nvPr>
            <p:ph type="subTitle" idx="1"/>
          </p:nvPr>
        </p:nvSpPr>
        <p:spPr>
          <a:xfrm>
            <a:off x="1256493" y="4708186"/>
            <a:ext cx="2978282" cy="992223"/>
          </a:xfrm>
        </p:spPr>
        <p:txBody>
          <a:bodyPr vert="horz" lIns="91440" tIns="45720" rIns="91440" bIns="45720" rtlCol="0">
            <a:normAutofit/>
          </a:bodyPr>
          <a:lstStyle/>
          <a:p>
            <a:pPr indent="-182880">
              <a:lnSpc>
                <a:spcPct val="100000"/>
              </a:lnSpc>
              <a:spcAft>
                <a:spcPts val="600"/>
              </a:spcAft>
              <a:buFont typeface="Garamond" pitchFamily="18" charset="0"/>
              <a:buChar char="◦"/>
            </a:pPr>
            <a:r>
              <a:rPr lang="en-US" sz="1400" dirty="0">
                <a:solidFill>
                  <a:schemeClr val="bg1"/>
                </a:solidFill>
              </a:rPr>
              <a:t>22 March 2023</a:t>
            </a:r>
          </a:p>
          <a:p>
            <a:pPr indent="-182880">
              <a:lnSpc>
                <a:spcPct val="100000"/>
              </a:lnSpc>
              <a:spcAft>
                <a:spcPts val="600"/>
              </a:spcAft>
              <a:buFont typeface="Garamond" pitchFamily="18" charset="0"/>
              <a:buChar char="◦"/>
            </a:pPr>
            <a:r>
              <a:rPr lang="en-US" sz="1400" dirty="0">
                <a:solidFill>
                  <a:schemeClr val="bg1"/>
                </a:solidFill>
              </a:rPr>
              <a:t>Spring</a:t>
            </a:r>
          </a:p>
          <a:p>
            <a:pPr indent="-182880">
              <a:lnSpc>
                <a:spcPct val="100000"/>
              </a:lnSpc>
              <a:spcAft>
                <a:spcPts val="600"/>
              </a:spcAft>
              <a:buFont typeface="Garamond" pitchFamily="18" charset="0"/>
              <a:buChar char="◦"/>
            </a:pPr>
            <a:endParaRPr lang="en-US" sz="1400" dirty="0">
              <a:solidFill>
                <a:schemeClr val="bg1"/>
              </a:solidFill>
            </a:endParaRPr>
          </a:p>
        </p:txBody>
      </p:sp>
      <p:sp>
        <p:nvSpPr>
          <p:cNvPr id="41" name="Rectangle 33">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7992"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6" name="Straight Connector 35">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7393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19" name="Picture 4">
            <a:extLst>
              <a:ext uri="{FF2B5EF4-FFF2-40B4-BE49-F238E27FC236}">
                <a16:creationId xmlns:a16="http://schemas.microsoft.com/office/drawing/2014/main" id="{6A7F50BB-CFE6-4590-BE8F-F196F509479D}"/>
              </a:ext>
            </a:extLst>
          </p:cNvPr>
          <p:cNvPicPr>
            <a:picLocks noChangeAspect="1"/>
          </p:cNvPicPr>
          <p:nvPr/>
        </p:nvPicPr>
        <p:blipFill rotWithShape="1">
          <a:blip r:embed="rId3"/>
          <a:srcRect t="15393" r="-1" b="-1"/>
          <a:stretch/>
        </p:blipFill>
        <p:spPr>
          <a:xfrm>
            <a:off x="5346570" y="1682631"/>
            <a:ext cx="6202238" cy="3489612"/>
          </a:xfrm>
          <a:prstGeom prst="rect">
            <a:avLst/>
          </a:prstGeom>
        </p:spPr>
      </p:pic>
      <p:sp>
        <p:nvSpPr>
          <p:cNvPr id="6" name="Slide Number Placeholder 5">
            <a:extLst>
              <a:ext uri="{FF2B5EF4-FFF2-40B4-BE49-F238E27FC236}">
                <a16:creationId xmlns:a16="http://schemas.microsoft.com/office/drawing/2014/main" id="{2A9B1FF8-23FA-408F-9A1D-CEDAFF61B373}"/>
              </a:ext>
            </a:extLst>
          </p:cNvPr>
          <p:cNvSpPr>
            <a:spLocks noGrp="1"/>
          </p:cNvSpPr>
          <p:nvPr>
            <p:ph type="sldNum" sz="quarter" idx="12"/>
          </p:nvPr>
        </p:nvSpPr>
        <p:spPr/>
        <p:txBody>
          <a:bodyPr/>
          <a:lstStyle/>
          <a:p>
            <a:fld id="{34B7E4EF-A1BD-40F4-AB7B-04F084DD991D}" type="slidenum">
              <a:rPr lang="en-US" smtClean="0"/>
              <a:t>1</a:t>
            </a:fld>
            <a:endParaRPr lang="en-US" dirty="0"/>
          </a:p>
        </p:txBody>
      </p:sp>
    </p:spTree>
    <p:extLst>
      <p:ext uri="{BB962C8B-B14F-4D97-AF65-F5344CB8AC3E}">
        <p14:creationId xmlns:p14="http://schemas.microsoft.com/office/powerpoint/2010/main" val="239302536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8636"/>
    </mc:Choice>
    <mc:Fallback xmlns="">
      <p:transition spd="slow" advTm="863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9BD1F-8257-CD5C-CB71-65E9C52FF83C}"/>
              </a:ext>
            </a:extLst>
          </p:cNvPr>
          <p:cNvSpPr>
            <a:spLocks noGrp="1"/>
          </p:cNvSpPr>
          <p:nvPr>
            <p:ph type="title"/>
          </p:nvPr>
        </p:nvSpPr>
        <p:spPr/>
        <p:txBody>
          <a:bodyPr/>
          <a:lstStyle/>
          <a:p>
            <a:r>
              <a:rPr lang="en-CA" dirty="0"/>
              <a:t>The answers to the questions</a:t>
            </a:r>
          </a:p>
        </p:txBody>
      </p:sp>
      <p:sp>
        <p:nvSpPr>
          <p:cNvPr id="3" name="Content Placeholder 2">
            <a:extLst>
              <a:ext uri="{FF2B5EF4-FFF2-40B4-BE49-F238E27FC236}">
                <a16:creationId xmlns:a16="http://schemas.microsoft.com/office/drawing/2014/main" id="{69C3AC09-E357-38F1-3534-D406CF13E21E}"/>
              </a:ext>
            </a:extLst>
          </p:cNvPr>
          <p:cNvSpPr>
            <a:spLocks noGrp="1"/>
          </p:cNvSpPr>
          <p:nvPr>
            <p:ph idx="1"/>
          </p:nvPr>
        </p:nvSpPr>
        <p:spPr/>
        <p:txBody>
          <a:bodyPr>
            <a:normAutofit/>
          </a:bodyPr>
          <a:lstStyle/>
          <a:p>
            <a:pPr marL="342900" indent="-342900">
              <a:buFont typeface="+mj-lt"/>
              <a:buAutoNum type="arabicPeriod"/>
            </a:pPr>
            <a:r>
              <a:rPr lang="en-US" sz="2400" dirty="0"/>
              <a:t>When will these things be? –referring to the destruction of the temple</a:t>
            </a:r>
          </a:p>
          <a:p>
            <a:pPr marL="342900" indent="-342900">
              <a:buFont typeface="+mj-lt"/>
              <a:buAutoNum type="arabicPeriod"/>
            </a:pPr>
            <a:r>
              <a:rPr lang="en-US" sz="2400" dirty="0"/>
              <a:t>What will be the sign of your coming? –the </a:t>
            </a:r>
            <a:r>
              <a:rPr lang="en-US" sz="2400" i="1" dirty="0"/>
              <a:t>Parousia, </a:t>
            </a:r>
            <a:r>
              <a:rPr lang="en-US" sz="2400" dirty="0"/>
              <a:t>which is </a:t>
            </a:r>
            <a:r>
              <a:rPr lang="en-US" sz="2400" i="1" dirty="0"/>
              <a:t>not </a:t>
            </a:r>
            <a:r>
              <a:rPr lang="en-US" sz="2400" dirty="0"/>
              <a:t>separated from the destruction of the temple. </a:t>
            </a:r>
          </a:p>
          <a:p>
            <a:pPr marL="342900" indent="-342900">
              <a:buFont typeface="+mj-lt"/>
              <a:buAutoNum type="arabicPeriod"/>
            </a:pPr>
            <a:r>
              <a:rPr lang="en-US" sz="2400" dirty="0"/>
              <a:t>What will be the sign of the end of the age? –the </a:t>
            </a:r>
            <a:r>
              <a:rPr lang="en-US" sz="2400" i="1" dirty="0"/>
              <a:t>end of the age, </a:t>
            </a:r>
            <a:r>
              <a:rPr lang="en-US" sz="2400" i="1" dirty="0" err="1"/>
              <a:t>suntelias</a:t>
            </a:r>
            <a:r>
              <a:rPr lang="en-US" sz="2400" i="1" dirty="0"/>
              <a:t>, </a:t>
            </a:r>
            <a:r>
              <a:rPr lang="en-US" sz="2400" dirty="0"/>
              <a:t>refers to the closure of a time.</a:t>
            </a:r>
          </a:p>
          <a:p>
            <a:endParaRPr lang="en-CA" sz="2000" dirty="0"/>
          </a:p>
        </p:txBody>
      </p:sp>
      <p:sp>
        <p:nvSpPr>
          <p:cNvPr id="4" name="Slide Number Placeholder 3">
            <a:extLst>
              <a:ext uri="{FF2B5EF4-FFF2-40B4-BE49-F238E27FC236}">
                <a16:creationId xmlns:a16="http://schemas.microsoft.com/office/drawing/2014/main" id="{235D36F3-1F80-7F08-8FB5-1184BF20F7D5}"/>
              </a:ext>
            </a:extLst>
          </p:cNvPr>
          <p:cNvSpPr>
            <a:spLocks noGrp="1"/>
          </p:cNvSpPr>
          <p:nvPr>
            <p:ph type="sldNum" sz="quarter" idx="12"/>
          </p:nvPr>
        </p:nvSpPr>
        <p:spPr/>
        <p:txBody>
          <a:bodyPr/>
          <a:lstStyle/>
          <a:p>
            <a:fld id="{34B7E4EF-A1BD-40F4-AB7B-04F084DD991D}" type="slidenum">
              <a:rPr lang="en-US" smtClean="0"/>
              <a:t>10</a:t>
            </a:fld>
            <a:endParaRPr lang="en-US"/>
          </a:p>
        </p:txBody>
      </p:sp>
    </p:spTree>
    <p:extLst>
      <p:ext uri="{BB962C8B-B14F-4D97-AF65-F5344CB8AC3E}">
        <p14:creationId xmlns:p14="http://schemas.microsoft.com/office/powerpoint/2010/main" val="660773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E8C25-03AB-EDA7-DC77-932167DECDEC}"/>
              </a:ext>
            </a:extLst>
          </p:cNvPr>
          <p:cNvSpPr>
            <a:spLocks noGrp="1"/>
          </p:cNvSpPr>
          <p:nvPr>
            <p:ph type="title"/>
          </p:nvPr>
        </p:nvSpPr>
        <p:spPr/>
        <p:txBody>
          <a:bodyPr/>
          <a:lstStyle/>
          <a:p>
            <a:r>
              <a:rPr lang="en-CA" dirty="0"/>
              <a:t>Parousia</a:t>
            </a:r>
          </a:p>
        </p:txBody>
      </p:sp>
      <p:sp>
        <p:nvSpPr>
          <p:cNvPr id="3" name="Content Placeholder 2">
            <a:extLst>
              <a:ext uri="{FF2B5EF4-FFF2-40B4-BE49-F238E27FC236}">
                <a16:creationId xmlns:a16="http://schemas.microsoft.com/office/drawing/2014/main" id="{6ADF2CBF-1983-7905-1083-E11807BD8CF4}"/>
              </a:ext>
            </a:extLst>
          </p:cNvPr>
          <p:cNvSpPr>
            <a:spLocks noGrp="1"/>
          </p:cNvSpPr>
          <p:nvPr>
            <p:ph idx="1"/>
          </p:nvPr>
        </p:nvSpPr>
        <p:spPr/>
        <p:txBody>
          <a:bodyPr>
            <a:normAutofit/>
          </a:bodyPr>
          <a:lstStyle/>
          <a:p>
            <a:pPr marL="0" indent="0">
              <a:buNone/>
            </a:pPr>
            <a:r>
              <a:rPr lang="en-CA" sz="2800" dirty="0"/>
              <a:t>Usually means </a:t>
            </a:r>
            <a:r>
              <a:rPr lang="en-CA" sz="2800" i="1" dirty="0"/>
              <a:t>coming of the Lord, </a:t>
            </a:r>
            <a:r>
              <a:rPr lang="en-CA" sz="2800" dirty="0"/>
              <a:t>but can also mean </a:t>
            </a:r>
            <a:r>
              <a:rPr lang="en-CA" sz="2800" i="1" dirty="0"/>
              <a:t>coming</a:t>
            </a:r>
            <a:r>
              <a:rPr lang="en-CA" sz="2800" dirty="0"/>
              <a:t> in a very human sense: </a:t>
            </a:r>
            <a:r>
              <a:rPr lang="en-US" sz="2800" dirty="0"/>
              <a:t>6 But God, who comforts the downcast, comforted us by the coming of Titus, 7 and not only by his coming but also by the comfort with which he was comforted by you, as he told us of your longing, your mourning, your zeal for me, so that I rejoiced still more. </a:t>
            </a:r>
          </a:p>
          <a:p>
            <a:pPr marL="0" indent="0">
              <a:buNone/>
            </a:pPr>
            <a:r>
              <a:rPr lang="en-US" sz="2800" dirty="0"/>
              <a:t>2 Corinthians 7:6-7</a:t>
            </a:r>
          </a:p>
        </p:txBody>
      </p:sp>
      <p:sp>
        <p:nvSpPr>
          <p:cNvPr id="4" name="Slide Number Placeholder 3">
            <a:extLst>
              <a:ext uri="{FF2B5EF4-FFF2-40B4-BE49-F238E27FC236}">
                <a16:creationId xmlns:a16="http://schemas.microsoft.com/office/drawing/2014/main" id="{13510DF9-0886-D3B3-2E5A-B8CC78FE592E}"/>
              </a:ext>
            </a:extLst>
          </p:cNvPr>
          <p:cNvSpPr>
            <a:spLocks noGrp="1"/>
          </p:cNvSpPr>
          <p:nvPr>
            <p:ph type="sldNum" sz="quarter" idx="12"/>
          </p:nvPr>
        </p:nvSpPr>
        <p:spPr/>
        <p:txBody>
          <a:bodyPr/>
          <a:lstStyle/>
          <a:p>
            <a:fld id="{34B7E4EF-A1BD-40F4-AB7B-04F084DD991D}" type="slidenum">
              <a:rPr lang="en-US" smtClean="0"/>
              <a:t>11</a:t>
            </a:fld>
            <a:endParaRPr lang="en-US"/>
          </a:p>
        </p:txBody>
      </p:sp>
    </p:spTree>
    <p:extLst>
      <p:ext uri="{BB962C8B-B14F-4D97-AF65-F5344CB8AC3E}">
        <p14:creationId xmlns:p14="http://schemas.microsoft.com/office/powerpoint/2010/main" val="1871101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4C5FBB-F426-AAD1-6DA8-186D87E193C1}"/>
              </a:ext>
            </a:extLst>
          </p:cNvPr>
          <p:cNvSpPr>
            <a:spLocks noGrp="1"/>
          </p:cNvSpPr>
          <p:nvPr>
            <p:ph idx="1"/>
          </p:nvPr>
        </p:nvSpPr>
        <p:spPr>
          <a:xfrm>
            <a:off x="1066800" y="615820"/>
            <a:ext cx="10058400" cy="5336924"/>
          </a:xfrm>
        </p:spPr>
        <p:txBody>
          <a:bodyPr>
            <a:noAutofit/>
          </a:bodyPr>
          <a:lstStyle/>
          <a:p>
            <a:pPr marL="0" indent="0">
              <a:buNone/>
            </a:pPr>
            <a:r>
              <a:rPr lang="en-US" sz="2000" dirty="0"/>
              <a:t>Matthew 13:39 and the enemy who sowed them is the devil. The harvest is the </a:t>
            </a:r>
            <a:r>
              <a:rPr lang="en-US" sz="2000" b="1" dirty="0"/>
              <a:t>end of the age</a:t>
            </a:r>
            <a:r>
              <a:rPr lang="en-US" sz="2000" dirty="0"/>
              <a:t>, and the reapers are angels. </a:t>
            </a:r>
          </a:p>
          <a:p>
            <a:pPr marL="0" indent="0">
              <a:buNone/>
            </a:pPr>
            <a:r>
              <a:rPr lang="en-US" sz="2000" dirty="0"/>
              <a:t>Matthew 13:40 Just as the weeds are gathered and burned with fire, so will it be at the </a:t>
            </a:r>
            <a:r>
              <a:rPr lang="en-US" sz="2000" b="1" dirty="0"/>
              <a:t>end of the age. </a:t>
            </a:r>
          </a:p>
          <a:p>
            <a:pPr marL="0" indent="0">
              <a:buNone/>
            </a:pPr>
            <a:r>
              <a:rPr lang="en-US" sz="2000" dirty="0"/>
              <a:t>Matthew 13:49 So it will be at </a:t>
            </a:r>
            <a:r>
              <a:rPr lang="en-US" sz="2000" b="1" dirty="0"/>
              <a:t>the end of the age</a:t>
            </a:r>
            <a:r>
              <a:rPr lang="en-US" sz="2000" dirty="0"/>
              <a:t>. The angels will come out and separate the evil from the righteous </a:t>
            </a:r>
          </a:p>
          <a:p>
            <a:pPr marL="0" indent="0">
              <a:buNone/>
            </a:pPr>
            <a:r>
              <a:rPr lang="en-US" sz="2000" dirty="0"/>
              <a:t>Matthew 24:3 As he sat on the Mount of Olives, the disciples came to him privately, saying, “Tell us, when will these things be, and what will be the sign of your coming and of </a:t>
            </a:r>
            <a:r>
              <a:rPr lang="en-US" sz="2000" b="1" dirty="0"/>
              <a:t>the end of the age</a:t>
            </a:r>
            <a:r>
              <a:rPr lang="en-US" sz="2000" dirty="0"/>
              <a:t>?” </a:t>
            </a:r>
          </a:p>
          <a:p>
            <a:pPr marL="0" indent="0">
              <a:buNone/>
            </a:pPr>
            <a:r>
              <a:rPr lang="en-US" sz="2000" dirty="0"/>
              <a:t>Matthew 28:20 teaching them to observe all that I have commanded you. And behold, I am with you always, to </a:t>
            </a:r>
            <a:r>
              <a:rPr lang="en-US" sz="2000" b="1" dirty="0"/>
              <a:t>the end of the age</a:t>
            </a:r>
            <a:r>
              <a:rPr lang="en-US" sz="2000" dirty="0"/>
              <a:t>.” </a:t>
            </a:r>
          </a:p>
          <a:p>
            <a:pPr marL="0" indent="0">
              <a:buNone/>
            </a:pPr>
            <a:r>
              <a:rPr lang="en-US" sz="2000" dirty="0"/>
              <a:t>Hebrews 9:26 for then he would have had to suffer repeatedly since the foundation of the world. But as it is, he has appeared once for all at the </a:t>
            </a:r>
            <a:r>
              <a:rPr lang="en-US" sz="2000" b="1" dirty="0"/>
              <a:t>end of the ages </a:t>
            </a:r>
            <a:r>
              <a:rPr lang="en-US" sz="2000" dirty="0"/>
              <a:t>to put away sin by the sacrifice of himself. </a:t>
            </a:r>
          </a:p>
          <a:p>
            <a:pPr marL="0" indent="0">
              <a:buNone/>
            </a:pPr>
            <a:endParaRPr lang="en-US" sz="2000" dirty="0"/>
          </a:p>
          <a:p>
            <a:pPr marL="0" indent="0">
              <a:buNone/>
            </a:pPr>
            <a:endParaRPr lang="en-CA" sz="2000" dirty="0"/>
          </a:p>
        </p:txBody>
      </p:sp>
      <p:sp>
        <p:nvSpPr>
          <p:cNvPr id="4" name="Slide Number Placeholder 3">
            <a:extLst>
              <a:ext uri="{FF2B5EF4-FFF2-40B4-BE49-F238E27FC236}">
                <a16:creationId xmlns:a16="http://schemas.microsoft.com/office/drawing/2014/main" id="{57D1F8FA-8F8E-E408-8C3D-781602F188F8}"/>
              </a:ext>
            </a:extLst>
          </p:cNvPr>
          <p:cNvSpPr>
            <a:spLocks noGrp="1"/>
          </p:cNvSpPr>
          <p:nvPr>
            <p:ph type="sldNum" sz="quarter" idx="12"/>
          </p:nvPr>
        </p:nvSpPr>
        <p:spPr/>
        <p:txBody>
          <a:bodyPr/>
          <a:lstStyle/>
          <a:p>
            <a:fld id="{34B7E4EF-A1BD-40F4-AB7B-04F084DD991D}" type="slidenum">
              <a:rPr lang="en-US" smtClean="0"/>
              <a:t>12</a:t>
            </a:fld>
            <a:endParaRPr lang="en-US"/>
          </a:p>
        </p:txBody>
      </p:sp>
    </p:spTree>
    <p:extLst>
      <p:ext uri="{BB962C8B-B14F-4D97-AF65-F5344CB8AC3E}">
        <p14:creationId xmlns:p14="http://schemas.microsoft.com/office/powerpoint/2010/main" val="3908210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4842C-7F35-FEB7-DCAB-390B26ADC736}"/>
              </a:ext>
            </a:extLst>
          </p:cNvPr>
          <p:cNvSpPr>
            <a:spLocks noGrp="1"/>
          </p:cNvSpPr>
          <p:nvPr>
            <p:ph type="title"/>
          </p:nvPr>
        </p:nvSpPr>
        <p:spPr/>
        <p:txBody>
          <a:bodyPr/>
          <a:lstStyle/>
          <a:p>
            <a:r>
              <a:rPr lang="en-CA" dirty="0"/>
              <a:t>Jesus’ response</a:t>
            </a:r>
          </a:p>
        </p:txBody>
      </p:sp>
      <p:sp>
        <p:nvSpPr>
          <p:cNvPr id="3" name="Content Placeholder 2">
            <a:extLst>
              <a:ext uri="{FF2B5EF4-FFF2-40B4-BE49-F238E27FC236}">
                <a16:creationId xmlns:a16="http://schemas.microsoft.com/office/drawing/2014/main" id="{D493DE3A-C444-FFD9-CD39-156ABB79A176}"/>
              </a:ext>
            </a:extLst>
          </p:cNvPr>
          <p:cNvSpPr>
            <a:spLocks noGrp="1"/>
          </p:cNvSpPr>
          <p:nvPr>
            <p:ph idx="1"/>
          </p:nvPr>
        </p:nvSpPr>
        <p:spPr/>
        <p:txBody>
          <a:bodyPr>
            <a:normAutofit/>
          </a:bodyPr>
          <a:lstStyle/>
          <a:p>
            <a:pPr marL="0" indent="0">
              <a:buNone/>
            </a:pPr>
            <a:r>
              <a:rPr lang="en-US" sz="2400" dirty="0"/>
              <a:t>4 And Jesus answered them, “See that no one leads you astray. 5 For many will come in my name, saying, ‘I am the Christ,’ and they will lead many astray. 6 And you will hear of wars and rumors of wars. See that you are not alarmed, for this must take place, but the </a:t>
            </a:r>
            <a:r>
              <a:rPr lang="en-US" sz="2400" b="1" i="1" dirty="0"/>
              <a:t>end</a:t>
            </a:r>
            <a:r>
              <a:rPr lang="en-US" sz="2400" dirty="0"/>
              <a:t> is not yet. 7 For nation will rise against nation, and kingdom against kingdom, and there will be famines and earthquakes in various places. 8 All these are but the beginning of the birth pains.</a:t>
            </a:r>
            <a:endParaRPr lang="en-CA" sz="2400" dirty="0"/>
          </a:p>
        </p:txBody>
      </p:sp>
      <p:sp>
        <p:nvSpPr>
          <p:cNvPr id="4" name="Slide Number Placeholder 3">
            <a:extLst>
              <a:ext uri="{FF2B5EF4-FFF2-40B4-BE49-F238E27FC236}">
                <a16:creationId xmlns:a16="http://schemas.microsoft.com/office/drawing/2014/main" id="{D691EB69-7712-5FBC-C0BF-4B69C65F277A}"/>
              </a:ext>
            </a:extLst>
          </p:cNvPr>
          <p:cNvSpPr>
            <a:spLocks noGrp="1"/>
          </p:cNvSpPr>
          <p:nvPr>
            <p:ph type="sldNum" sz="quarter" idx="12"/>
          </p:nvPr>
        </p:nvSpPr>
        <p:spPr/>
        <p:txBody>
          <a:bodyPr/>
          <a:lstStyle/>
          <a:p>
            <a:fld id="{34B7E4EF-A1BD-40F4-AB7B-04F084DD991D}" type="slidenum">
              <a:rPr lang="en-US" smtClean="0"/>
              <a:t>13</a:t>
            </a:fld>
            <a:endParaRPr lang="en-US"/>
          </a:p>
        </p:txBody>
      </p:sp>
    </p:spTree>
    <p:extLst>
      <p:ext uri="{BB962C8B-B14F-4D97-AF65-F5344CB8AC3E}">
        <p14:creationId xmlns:p14="http://schemas.microsoft.com/office/powerpoint/2010/main" val="1160556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1DF27-A223-E0AF-1CEB-122DC6301D56}"/>
              </a:ext>
            </a:extLst>
          </p:cNvPr>
          <p:cNvSpPr>
            <a:spLocks noGrp="1"/>
          </p:cNvSpPr>
          <p:nvPr>
            <p:ph type="title"/>
          </p:nvPr>
        </p:nvSpPr>
        <p:spPr/>
        <p:txBody>
          <a:bodyPr/>
          <a:lstStyle/>
          <a:p>
            <a:r>
              <a:rPr lang="en-CA" dirty="0"/>
              <a:t>Closer to the end</a:t>
            </a:r>
          </a:p>
        </p:txBody>
      </p:sp>
      <p:sp>
        <p:nvSpPr>
          <p:cNvPr id="3" name="Content Placeholder 2">
            <a:extLst>
              <a:ext uri="{FF2B5EF4-FFF2-40B4-BE49-F238E27FC236}">
                <a16:creationId xmlns:a16="http://schemas.microsoft.com/office/drawing/2014/main" id="{FE42BD23-1C33-776C-9377-20C1D0485767}"/>
              </a:ext>
            </a:extLst>
          </p:cNvPr>
          <p:cNvSpPr>
            <a:spLocks noGrp="1"/>
          </p:cNvSpPr>
          <p:nvPr>
            <p:ph idx="1"/>
          </p:nvPr>
        </p:nvSpPr>
        <p:spPr/>
        <p:txBody>
          <a:bodyPr>
            <a:normAutofit/>
          </a:bodyPr>
          <a:lstStyle/>
          <a:p>
            <a:pPr marL="0" indent="0">
              <a:buNone/>
            </a:pPr>
            <a:r>
              <a:rPr lang="en-US" sz="2400" dirty="0"/>
              <a:t>9 “Then they will deliver you up to tribulation and put you to death, and you will be hated by all nations for my name’s sake. 10 And then many will fall away and betray one another and hate one another. 11 And many false prophets will arise and lead many astray. 12 And because lawlessness will be increased, the love of many will grow cold. 13 But the one who endures to the end will be saved. 14 And this gospel of the kingdom will be proclaimed throughout the whole world as a testimony to all nations, and then the end will come.</a:t>
            </a:r>
            <a:endParaRPr lang="en-CA" sz="2400" dirty="0"/>
          </a:p>
        </p:txBody>
      </p:sp>
      <p:sp>
        <p:nvSpPr>
          <p:cNvPr id="4" name="Slide Number Placeholder 3">
            <a:extLst>
              <a:ext uri="{FF2B5EF4-FFF2-40B4-BE49-F238E27FC236}">
                <a16:creationId xmlns:a16="http://schemas.microsoft.com/office/drawing/2014/main" id="{23AC905C-9FA9-E397-0341-BE0847E920DB}"/>
              </a:ext>
            </a:extLst>
          </p:cNvPr>
          <p:cNvSpPr>
            <a:spLocks noGrp="1"/>
          </p:cNvSpPr>
          <p:nvPr>
            <p:ph type="sldNum" sz="quarter" idx="12"/>
          </p:nvPr>
        </p:nvSpPr>
        <p:spPr/>
        <p:txBody>
          <a:bodyPr/>
          <a:lstStyle/>
          <a:p>
            <a:fld id="{34B7E4EF-A1BD-40F4-AB7B-04F084DD991D}" type="slidenum">
              <a:rPr lang="en-US" smtClean="0"/>
              <a:t>14</a:t>
            </a:fld>
            <a:endParaRPr lang="en-US"/>
          </a:p>
        </p:txBody>
      </p:sp>
    </p:spTree>
    <p:extLst>
      <p:ext uri="{BB962C8B-B14F-4D97-AF65-F5344CB8AC3E}">
        <p14:creationId xmlns:p14="http://schemas.microsoft.com/office/powerpoint/2010/main" val="86373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A76E4-F7BD-28ED-AB8A-99B6A7022984}"/>
              </a:ext>
            </a:extLst>
          </p:cNvPr>
          <p:cNvSpPr>
            <a:spLocks noGrp="1"/>
          </p:cNvSpPr>
          <p:nvPr>
            <p:ph type="title"/>
          </p:nvPr>
        </p:nvSpPr>
        <p:spPr/>
        <p:txBody>
          <a:bodyPr/>
          <a:lstStyle/>
          <a:p>
            <a:r>
              <a:rPr lang="en-CA" dirty="0"/>
              <a:t>Events to expect</a:t>
            </a:r>
          </a:p>
        </p:txBody>
      </p:sp>
      <p:sp>
        <p:nvSpPr>
          <p:cNvPr id="3" name="Content Placeholder 2">
            <a:extLst>
              <a:ext uri="{FF2B5EF4-FFF2-40B4-BE49-F238E27FC236}">
                <a16:creationId xmlns:a16="http://schemas.microsoft.com/office/drawing/2014/main" id="{4B2CC66A-3335-F23A-7DCF-24C40A4EEDE3}"/>
              </a:ext>
            </a:extLst>
          </p:cNvPr>
          <p:cNvSpPr>
            <a:spLocks noGrp="1"/>
          </p:cNvSpPr>
          <p:nvPr>
            <p:ph idx="1"/>
          </p:nvPr>
        </p:nvSpPr>
        <p:spPr/>
        <p:txBody>
          <a:bodyPr>
            <a:normAutofit fontScale="92500" lnSpcReduction="10000"/>
          </a:bodyPr>
          <a:lstStyle/>
          <a:p>
            <a:pPr marL="342900" indent="-342900">
              <a:buFont typeface="+mj-lt"/>
              <a:buAutoNum type="arabicPeriod"/>
            </a:pPr>
            <a:r>
              <a:rPr lang="en-CA" sz="2800" dirty="0"/>
              <a:t>Being delivered up (betrayed, arrested, handed over) to tribulation.</a:t>
            </a:r>
          </a:p>
          <a:p>
            <a:pPr marL="342900" indent="-342900">
              <a:buFont typeface="+mj-lt"/>
              <a:buAutoNum type="arabicPeriod"/>
            </a:pPr>
            <a:r>
              <a:rPr lang="en-CA" sz="2800" dirty="0"/>
              <a:t>Put to death</a:t>
            </a:r>
          </a:p>
          <a:p>
            <a:pPr marL="342900" indent="-342900">
              <a:buFont typeface="+mj-lt"/>
              <a:buAutoNum type="arabicPeriod"/>
            </a:pPr>
            <a:r>
              <a:rPr lang="en-CA" sz="2800" dirty="0"/>
              <a:t>Hated</a:t>
            </a:r>
          </a:p>
          <a:p>
            <a:pPr marL="342900" indent="-342900">
              <a:buFont typeface="+mj-lt"/>
              <a:buAutoNum type="arabicPeriod"/>
            </a:pPr>
            <a:r>
              <a:rPr lang="en-CA" sz="2800" dirty="0"/>
              <a:t>Witnesses to apostasy</a:t>
            </a:r>
          </a:p>
          <a:p>
            <a:pPr marL="617220" lvl="1" indent="-342900">
              <a:buFont typeface="+mj-lt"/>
              <a:buAutoNum type="arabicPeriod"/>
            </a:pPr>
            <a:r>
              <a:rPr lang="en-CA" sz="2400" dirty="0"/>
              <a:t>Betrayal</a:t>
            </a:r>
          </a:p>
          <a:p>
            <a:pPr marL="617220" lvl="1" indent="-342900">
              <a:buFont typeface="+mj-lt"/>
              <a:buAutoNum type="arabicPeriod"/>
            </a:pPr>
            <a:r>
              <a:rPr lang="en-CA" sz="2400" dirty="0"/>
              <a:t>Hate </a:t>
            </a:r>
          </a:p>
          <a:p>
            <a:pPr marL="342900" indent="-342900">
              <a:buFont typeface="+mj-lt"/>
              <a:buAutoNum type="arabicPeriod"/>
            </a:pPr>
            <a:r>
              <a:rPr lang="en-CA" sz="2800" dirty="0"/>
              <a:t>False prophets</a:t>
            </a:r>
          </a:p>
          <a:p>
            <a:pPr marL="342900" indent="-342900">
              <a:buFont typeface="+mj-lt"/>
              <a:buAutoNum type="arabicPeriod"/>
            </a:pPr>
            <a:r>
              <a:rPr lang="en-CA" sz="2800" dirty="0"/>
              <a:t>Lawlessness resulting in love growing cold</a:t>
            </a:r>
          </a:p>
          <a:p>
            <a:pPr marL="342900" indent="-342900">
              <a:buFont typeface="+mj-lt"/>
              <a:buAutoNum type="arabicPeriod"/>
            </a:pPr>
            <a:endParaRPr lang="en-CA" sz="2800" dirty="0"/>
          </a:p>
        </p:txBody>
      </p:sp>
      <p:sp>
        <p:nvSpPr>
          <p:cNvPr id="4" name="Slide Number Placeholder 3">
            <a:extLst>
              <a:ext uri="{FF2B5EF4-FFF2-40B4-BE49-F238E27FC236}">
                <a16:creationId xmlns:a16="http://schemas.microsoft.com/office/drawing/2014/main" id="{AA02D7DD-8513-E91B-4547-5776E0A22C69}"/>
              </a:ext>
            </a:extLst>
          </p:cNvPr>
          <p:cNvSpPr>
            <a:spLocks noGrp="1"/>
          </p:cNvSpPr>
          <p:nvPr>
            <p:ph type="sldNum" sz="quarter" idx="12"/>
          </p:nvPr>
        </p:nvSpPr>
        <p:spPr/>
        <p:txBody>
          <a:bodyPr/>
          <a:lstStyle/>
          <a:p>
            <a:fld id="{34B7E4EF-A1BD-40F4-AB7B-04F084DD991D}" type="slidenum">
              <a:rPr lang="en-US" smtClean="0"/>
              <a:t>15</a:t>
            </a:fld>
            <a:endParaRPr lang="en-US"/>
          </a:p>
        </p:txBody>
      </p:sp>
    </p:spTree>
    <p:extLst>
      <p:ext uri="{BB962C8B-B14F-4D97-AF65-F5344CB8AC3E}">
        <p14:creationId xmlns:p14="http://schemas.microsoft.com/office/powerpoint/2010/main" val="1982981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F48D5-1E59-29C9-56E6-9D0B17AF3B03}"/>
              </a:ext>
            </a:extLst>
          </p:cNvPr>
          <p:cNvSpPr>
            <a:spLocks noGrp="1"/>
          </p:cNvSpPr>
          <p:nvPr>
            <p:ph type="title"/>
          </p:nvPr>
        </p:nvSpPr>
        <p:spPr/>
        <p:txBody>
          <a:bodyPr/>
          <a:lstStyle/>
          <a:p>
            <a:r>
              <a:rPr lang="en-CA" dirty="0"/>
              <a:t>Promise and Timing</a:t>
            </a:r>
          </a:p>
        </p:txBody>
      </p:sp>
      <p:sp>
        <p:nvSpPr>
          <p:cNvPr id="3" name="Content Placeholder 2">
            <a:extLst>
              <a:ext uri="{FF2B5EF4-FFF2-40B4-BE49-F238E27FC236}">
                <a16:creationId xmlns:a16="http://schemas.microsoft.com/office/drawing/2014/main" id="{369C587C-3B88-AB07-1616-1C2218374826}"/>
              </a:ext>
            </a:extLst>
          </p:cNvPr>
          <p:cNvSpPr>
            <a:spLocks noGrp="1"/>
          </p:cNvSpPr>
          <p:nvPr>
            <p:ph idx="1"/>
          </p:nvPr>
        </p:nvSpPr>
        <p:spPr/>
        <p:txBody>
          <a:bodyPr>
            <a:normAutofit/>
          </a:bodyPr>
          <a:lstStyle/>
          <a:p>
            <a:pPr marL="0" indent="0">
              <a:buNone/>
            </a:pPr>
            <a:r>
              <a:rPr lang="en-US" sz="2400" dirty="0">
                <a:effectLst/>
                <a:latin typeface="Times New Roman" panose="02020603050405020304" pitchFamily="18" charset="0"/>
                <a:ea typeface="Calibri" panose="020F0502020204030204" pitchFamily="34" charset="0"/>
              </a:rPr>
              <a:t>13 But the one who endures to the end will be saved. 14 And this gospel of the kingdom will be proclaimed throughout the whole world as a testimony to all nations, and then the end will come.</a:t>
            </a:r>
          </a:p>
          <a:p>
            <a:pPr marL="457200" indent="-457200">
              <a:buFont typeface="+mj-lt"/>
              <a:buAutoNum type="arabicPeriod"/>
            </a:pPr>
            <a:r>
              <a:rPr lang="en-CA" sz="2400" dirty="0">
                <a:effectLst/>
                <a:latin typeface="Times New Roman" panose="02020603050405020304" pitchFamily="18" charset="0"/>
                <a:ea typeface="Calibri" panose="020F0502020204030204" pitchFamily="34" charset="0"/>
              </a:rPr>
              <a:t>Endurance</a:t>
            </a:r>
          </a:p>
          <a:p>
            <a:pPr marL="457200" indent="-457200">
              <a:buFont typeface="+mj-lt"/>
              <a:buAutoNum type="arabicPeriod"/>
            </a:pPr>
            <a:r>
              <a:rPr lang="en-CA" sz="2400" dirty="0">
                <a:latin typeface="Times New Roman" panose="02020603050405020304" pitchFamily="18" charset="0"/>
                <a:ea typeface="Calibri" panose="020F0502020204030204" pitchFamily="34" charset="0"/>
              </a:rPr>
              <a:t>The Gospel proclamation </a:t>
            </a:r>
            <a:r>
              <a:rPr lang="en-CA" sz="2400" i="1" dirty="0">
                <a:latin typeface="Times New Roman" panose="02020603050405020304" pitchFamily="18" charset="0"/>
                <a:ea typeface="Calibri" panose="020F0502020204030204" pitchFamily="34" charset="0"/>
              </a:rPr>
              <a:t>to the whole world.</a:t>
            </a:r>
          </a:p>
          <a:p>
            <a:pPr marL="731520" lvl="1" indent="-457200">
              <a:buFont typeface="+mj-lt"/>
              <a:buAutoNum type="arabicPeriod"/>
            </a:pPr>
            <a:r>
              <a:rPr lang="en-CA" sz="2000" dirty="0">
                <a:effectLst/>
                <a:latin typeface="Times New Roman" panose="02020603050405020304" pitchFamily="18" charset="0"/>
                <a:ea typeface="Calibri" panose="020F0502020204030204" pitchFamily="34" charset="0"/>
              </a:rPr>
              <a:t>Could this have happened? Next slide!</a:t>
            </a:r>
          </a:p>
          <a:p>
            <a:endParaRPr lang="en-CA" sz="2000" dirty="0"/>
          </a:p>
        </p:txBody>
      </p:sp>
      <p:sp>
        <p:nvSpPr>
          <p:cNvPr id="4" name="Slide Number Placeholder 3">
            <a:extLst>
              <a:ext uri="{FF2B5EF4-FFF2-40B4-BE49-F238E27FC236}">
                <a16:creationId xmlns:a16="http://schemas.microsoft.com/office/drawing/2014/main" id="{BD30BAEB-D1C9-4132-1E5D-841F581D5571}"/>
              </a:ext>
            </a:extLst>
          </p:cNvPr>
          <p:cNvSpPr>
            <a:spLocks noGrp="1"/>
          </p:cNvSpPr>
          <p:nvPr>
            <p:ph type="sldNum" sz="quarter" idx="12"/>
          </p:nvPr>
        </p:nvSpPr>
        <p:spPr/>
        <p:txBody>
          <a:bodyPr/>
          <a:lstStyle/>
          <a:p>
            <a:fld id="{34B7E4EF-A1BD-40F4-AB7B-04F084DD991D}" type="slidenum">
              <a:rPr lang="en-US" smtClean="0"/>
              <a:t>16</a:t>
            </a:fld>
            <a:endParaRPr lang="en-US"/>
          </a:p>
        </p:txBody>
      </p:sp>
    </p:spTree>
    <p:extLst>
      <p:ext uri="{BB962C8B-B14F-4D97-AF65-F5344CB8AC3E}">
        <p14:creationId xmlns:p14="http://schemas.microsoft.com/office/powerpoint/2010/main" val="3852434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7CF30-2A1F-E880-167D-DD2A2067904E}"/>
              </a:ext>
            </a:extLst>
          </p:cNvPr>
          <p:cNvSpPr>
            <a:spLocks noGrp="1"/>
          </p:cNvSpPr>
          <p:nvPr>
            <p:ph type="title"/>
          </p:nvPr>
        </p:nvSpPr>
        <p:spPr/>
        <p:txBody>
          <a:bodyPr/>
          <a:lstStyle/>
          <a:p>
            <a:r>
              <a:rPr lang="en-CA" dirty="0"/>
              <a:t>The whole world as a timing of the end</a:t>
            </a:r>
          </a:p>
        </p:txBody>
      </p:sp>
      <p:sp>
        <p:nvSpPr>
          <p:cNvPr id="3" name="Content Placeholder 2">
            <a:extLst>
              <a:ext uri="{FF2B5EF4-FFF2-40B4-BE49-F238E27FC236}">
                <a16:creationId xmlns:a16="http://schemas.microsoft.com/office/drawing/2014/main" id="{C4E9A3B7-2854-7D33-432B-AC582E74C18A}"/>
              </a:ext>
            </a:extLst>
          </p:cNvPr>
          <p:cNvSpPr>
            <a:spLocks noGrp="1"/>
          </p:cNvSpPr>
          <p:nvPr>
            <p:ph idx="1"/>
          </p:nvPr>
        </p:nvSpPr>
        <p:spPr/>
        <p:txBody>
          <a:bodyPr>
            <a:normAutofit/>
          </a:bodyPr>
          <a:lstStyle/>
          <a:p>
            <a:pPr marL="0" indent="0">
              <a:buNone/>
            </a:pPr>
            <a:r>
              <a:rPr lang="en-CA" sz="2400" dirty="0"/>
              <a:t>Question: if the Gospel of the Kingdom must be proclaimed throughout the </a:t>
            </a:r>
            <a:r>
              <a:rPr lang="en-CA" sz="2400" i="1" dirty="0"/>
              <a:t>whole world, to all the nations, does that mean that Christ’s coming is delayed until that has occurred?</a:t>
            </a:r>
          </a:p>
          <a:p>
            <a:pPr marL="0" indent="0">
              <a:buNone/>
            </a:pPr>
            <a:r>
              <a:rPr lang="en-CA" sz="2400" dirty="0"/>
              <a:t>See Luke 2:1. What is meant by </a:t>
            </a:r>
            <a:r>
              <a:rPr lang="en-CA" sz="2400" i="1" dirty="0"/>
              <a:t>the whole world?</a:t>
            </a:r>
          </a:p>
          <a:p>
            <a:pPr marL="0" indent="0">
              <a:buNone/>
            </a:pPr>
            <a:r>
              <a:rPr lang="en-CA" sz="2400" dirty="0"/>
              <a:t>Acts 24:5; 11:25; 19:27</a:t>
            </a:r>
          </a:p>
          <a:p>
            <a:pPr marL="0" indent="0">
              <a:buNone/>
            </a:pPr>
            <a:r>
              <a:rPr lang="en-CA" sz="2400" dirty="0"/>
              <a:t>By the end of the writing of the New Testament, the Gospel had been spread to the entire </a:t>
            </a:r>
            <a:r>
              <a:rPr lang="en-CA" sz="2400" i="1" dirty="0"/>
              <a:t>know world.</a:t>
            </a:r>
            <a:endParaRPr lang="en-CA" sz="2400" dirty="0"/>
          </a:p>
        </p:txBody>
      </p:sp>
      <p:sp>
        <p:nvSpPr>
          <p:cNvPr id="4" name="Slide Number Placeholder 3">
            <a:extLst>
              <a:ext uri="{FF2B5EF4-FFF2-40B4-BE49-F238E27FC236}">
                <a16:creationId xmlns:a16="http://schemas.microsoft.com/office/drawing/2014/main" id="{6C7DCCF8-153C-B777-8F69-748EBD28346B}"/>
              </a:ext>
            </a:extLst>
          </p:cNvPr>
          <p:cNvSpPr>
            <a:spLocks noGrp="1"/>
          </p:cNvSpPr>
          <p:nvPr>
            <p:ph type="sldNum" sz="quarter" idx="12"/>
          </p:nvPr>
        </p:nvSpPr>
        <p:spPr/>
        <p:txBody>
          <a:bodyPr/>
          <a:lstStyle/>
          <a:p>
            <a:fld id="{34B7E4EF-A1BD-40F4-AB7B-04F084DD991D}" type="slidenum">
              <a:rPr lang="en-US" smtClean="0"/>
              <a:t>17</a:t>
            </a:fld>
            <a:endParaRPr lang="en-US"/>
          </a:p>
        </p:txBody>
      </p:sp>
    </p:spTree>
    <p:extLst>
      <p:ext uri="{BB962C8B-B14F-4D97-AF65-F5344CB8AC3E}">
        <p14:creationId xmlns:p14="http://schemas.microsoft.com/office/powerpoint/2010/main" val="16314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0492-A0EE-A095-C1A6-60EE798B1229}"/>
              </a:ext>
            </a:extLst>
          </p:cNvPr>
          <p:cNvSpPr>
            <a:spLocks noGrp="1"/>
          </p:cNvSpPr>
          <p:nvPr>
            <p:ph type="title"/>
          </p:nvPr>
        </p:nvSpPr>
        <p:spPr/>
        <p:txBody>
          <a:bodyPr/>
          <a:lstStyle/>
          <a:p>
            <a:r>
              <a:rPr lang="en-CA" dirty="0"/>
              <a:t>More on that:</a:t>
            </a:r>
          </a:p>
        </p:txBody>
      </p:sp>
      <p:sp>
        <p:nvSpPr>
          <p:cNvPr id="3" name="Content Placeholder 2">
            <a:extLst>
              <a:ext uri="{FF2B5EF4-FFF2-40B4-BE49-F238E27FC236}">
                <a16:creationId xmlns:a16="http://schemas.microsoft.com/office/drawing/2014/main" id="{199C7BA1-5A35-556B-6406-698A0BBFE5B4}"/>
              </a:ext>
            </a:extLst>
          </p:cNvPr>
          <p:cNvSpPr>
            <a:spLocks noGrp="1"/>
          </p:cNvSpPr>
          <p:nvPr>
            <p:ph idx="1"/>
          </p:nvPr>
        </p:nvSpPr>
        <p:spPr/>
        <p:txBody>
          <a:bodyPr/>
          <a:lstStyle/>
          <a:p>
            <a:pPr marL="0" indent="0">
              <a:buNone/>
            </a:pPr>
            <a:r>
              <a:rPr lang="en-CA" dirty="0"/>
              <a:t>Col 1:23, 6; Ro 1:8; 16:26; 2 </a:t>
            </a:r>
            <a:r>
              <a:rPr lang="en-CA" dirty="0" err="1"/>
              <a:t>Ti</a:t>
            </a:r>
            <a:r>
              <a:rPr lang="en-CA" dirty="0"/>
              <a:t> 4:17; Ro 15:24, 28; Ps 19:4; Ro 10:18</a:t>
            </a:r>
          </a:p>
          <a:p>
            <a:pPr marL="0" indent="0">
              <a:buNone/>
            </a:pPr>
            <a:endParaRPr lang="en-CA" dirty="0"/>
          </a:p>
        </p:txBody>
      </p:sp>
      <p:sp>
        <p:nvSpPr>
          <p:cNvPr id="4" name="Slide Number Placeholder 3">
            <a:extLst>
              <a:ext uri="{FF2B5EF4-FFF2-40B4-BE49-F238E27FC236}">
                <a16:creationId xmlns:a16="http://schemas.microsoft.com/office/drawing/2014/main" id="{DBA44AC1-EE70-1BD0-9775-535BC8F279EE}"/>
              </a:ext>
            </a:extLst>
          </p:cNvPr>
          <p:cNvSpPr>
            <a:spLocks noGrp="1"/>
          </p:cNvSpPr>
          <p:nvPr>
            <p:ph type="sldNum" sz="quarter" idx="12"/>
          </p:nvPr>
        </p:nvSpPr>
        <p:spPr/>
        <p:txBody>
          <a:bodyPr/>
          <a:lstStyle/>
          <a:p>
            <a:fld id="{34B7E4EF-A1BD-40F4-AB7B-04F084DD991D}" type="slidenum">
              <a:rPr lang="en-US" smtClean="0"/>
              <a:t>18</a:t>
            </a:fld>
            <a:endParaRPr lang="en-US"/>
          </a:p>
        </p:txBody>
      </p:sp>
    </p:spTree>
    <p:extLst>
      <p:ext uri="{BB962C8B-B14F-4D97-AF65-F5344CB8AC3E}">
        <p14:creationId xmlns:p14="http://schemas.microsoft.com/office/powerpoint/2010/main" val="392154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D19FC-A629-DCF9-80FC-241A849A9AE9}"/>
              </a:ext>
            </a:extLst>
          </p:cNvPr>
          <p:cNvSpPr>
            <a:spLocks noGrp="1"/>
          </p:cNvSpPr>
          <p:nvPr>
            <p:ph type="title"/>
          </p:nvPr>
        </p:nvSpPr>
        <p:spPr/>
        <p:txBody>
          <a:bodyPr/>
          <a:lstStyle/>
          <a:p>
            <a:r>
              <a:rPr lang="en-CA" dirty="0"/>
              <a:t>Opening the Text: Matthew 24</a:t>
            </a:r>
          </a:p>
        </p:txBody>
      </p:sp>
      <p:sp>
        <p:nvSpPr>
          <p:cNvPr id="3" name="Content Placeholder 2">
            <a:extLst>
              <a:ext uri="{FF2B5EF4-FFF2-40B4-BE49-F238E27FC236}">
                <a16:creationId xmlns:a16="http://schemas.microsoft.com/office/drawing/2014/main" id="{BEF9875A-0982-BC8E-5158-34561DEF390D}"/>
              </a:ext>
            </a:extLst>
          </p:cNvPr>
          <p:cNvSpPr>
            <a:spLocks noGrp="1"/>
          </p:cNvSpPr>
          <p:nvPr>
            <p:ph idx="1"/>
          </p:nvPr>
        </p:nvSpPr>
        <p:spPr/>
        <p:txBody>
          <a:bodyPr>
            <a:normAutofit lnSpcReduction="10000"/>
          </a:bodyPr>
          <a:lstStyle/>
          <a:p>
            <a:pPr marL="0" marR="0" indent="0">
              <a:lnSpc>
                <a:spcPct val="107000"/>
              </a:lnSpc>
              <a:spcBef>
                <a:spcPts val="0"/>
              </a:spcBef>
              <a:spcAft>
                <a:spcPts val="800"/>
              </a:spcAft>
              <a:buNone/>
            </a:pPr>
            <a:r>
              <a:rPr lang="en-CA" sz="1800" dirty="0">
                <a:effectLst/>
                <a:latin typeface="Times New Roman" panose="02020603050405020304" pitchFamily="18" charset="0"/>
                <a:ea typeface="Calibri" panose="020F0502020204030204" pitchFamily="34" charset="0"/>
              </a:rPr>
              <a:t>Context: Matthew 23:34–36 (ESV)</a:t>
            </a:r>
          </a:p>
          <a:p>
            <a:pPr marL="0" marR="0" indent="0">
              <a:lnSpc>
                <a:spcPct val="107000"/>
              </a:lnSpc>
              <a:spcBef>
                <a:spcPts val="0"/>
              </a:spcBef>
              <a:spcAft>
                <a:spcPts val="800"/>
              </a:spcAft>
              <a:buNone/>
            </a:pPr>
            <a:r>
              <a:rPr lang="en-CA" sz="1800" dirty="0">
                <a:effectLst/>
                <a:latin typeface="Times New Roman" panose="02020603050405020304" pitchFamily="18" charset="0"/>
                <a:ea typeface="Calibri" panose="020F0502020204030204" pitchFamily="34" charset="0"/>
              </a:rPr>
              <a:t>34 Therefore I send you prophets and wise men and scribes, some of whom you will kill and crucify, and some you will flog in your synagogues and persecute from town to town, 35 so that on you may come all the righteous blood shed on earth, from the blood of righteous Abel to the blood of Zechariah the son of </a:t>
            </a:r>
            <a:r>
              <a:rPr lang="en-CA" sz="1800" dirty="0" err="1">
                <a:effectLst/>
                <a:latin typeface="Times New Roman" panose="02020603050405020304" pitchFamily="18" charset="0"/>
                <a:ea typeface="Calibri" panose="020F0502020204030204" pitchFamily="34" charset="0"/>
              </a:rPr>
              <a:t>Barachiah</a:t>
            </a:r>
            <a:r>
              <a:rPr lang="en-CA" sz="1800" dirty="0">
                <a:effectLst/>
                <a:latin typeface="Times New Roman" panose="02020603050405020304" pitchFamily="18" charset="0"/>
                <a:ea typeface="Calibri" panose="020F0502020204030204" pitchFamily="34" charset="0"/>
              </a:rPr>
              <a:t>, whom you murdered between the sanctuary and the altar. 36 Truly, I say to you, all these things will come upon this generation.</a:t>
            </a:r>
          </a:p>
          <a:p>
            <a:pPr marL="0" indent="0">
              <a:lnSpc>
                <a:spcPct val="107000"/>
              </a:lnSpc>
              <a:spcBef>
                <a:spcPts val="0"/>
              </a:spcBef>
              <a:buNone/>
            </a:pPr>
            <a:r>
              <a:rPr lang="en-CA" sz="1800" dirty="0">
                <a:effectLst/>
                <a:latin typeface="Times New Roman" panose="02020603050405020304" pitchFamily="18" charset="0"/>
                <a:ea typeface="Calibri" panose="020F0502020204030204" pitchFamily="34" charset="0"/>
              </a:rPr>
              <a:t>The activity of the great tribulation</a:t>
            </a:r>
          </a:p>
          <a:p>
            <a:pPr lvl="1" indent="0">
              <a:lnSpc>
                <a:spcPct val="107000"/>
              </a:lnSpc>
              <a:spcBef>
                <a:spcPts val="0"/>
              </a:spcBef>
              <a:buNone/>
            </a:pPr>
            <a:r>
              <a:rPr lang="en-CA" sz="1800" dirty="0">
                <a:effectLst/>
                <a:latin typeface="Times New Roman" panose="02020603050405020304" pitchFamily="18" charset="0"/>
                <a:ea typeface="Calibri" panose="020F0502020204030204" pitchFamily="34" charset="0"/>
              </a:rPr>
              <a:t>Vs 34</a:t>
            </a:r>
          </a:p>
          <a:p>
            <a:pPr marL="0" indent="0">
              <a:lnSpc>
                <a:spcPct val="107000"/>
              </a:lnSpc>
              <a:spcBef>
                <a:spcPts val="0"/>
              </a:spcBef>
              <a:buNone/>
            </a:pPr>
            <a:r>
              <a:rPr lang="en-CA" sz="1800" dirty="0">
                <a:effectLst/>
                <a:latin typeface="Times New Roman" panose="02020603050405020304" pitchFamily="18" charset="0"/>
                <a:ea typeface="Calibri" panose="020F0502020204030204" pitchFamily="34" charset="0"/>
              </a:rPr>
              <a:t>Purpose: full judgement</a:t>
            </a:r>
          </a:p>
          <a:p>
            <a:pPr marL="0" indent="0">
              <a:lnSpc>
                <a:spcPct val="107000"/>
              </a:lnSpc>
              <a:spcBef>
                <a:spcPts val="0"/>
              </a:spcBef>
              <a:buNone/>
            </a:pPr>
            <a:r>
              <a:rPr lang="en-CA" sz="1800" dirty="0">
                <a:effectLst/>
                <a:latin typeface="Times New Roman" panose="02020603050405020304" pitchFamily="18" charset="0"/>
                <a:ea typeface="Calibri" panose="020F0502020204030204" pitchFamily="34" charset="0"/>
              </a:rPr>
              <a:t>Abel to Zechariah</a:t>
            </a:r>
          </a:p>
          <a:p>
            <a:pPr lvl="1" indent="0">
              <a:lnSpc>
                <a:spcPct val="107000"/>
              </a:lnSpc>
              <a:spcBef>
                <a:spcPts val="0"/>
              </a:spcBef>
              <a:spcAft>
                <a:spcPts val="800"/>
              </a:spcAft>
              <a:buNone/>
            </a:pPr>
            <a:r>
              <a:rPr lang="en-CA" sz="1800" dirty="0">
                <a:effectLst/>
                <a:latin typeface="Times New Roman" panose="02020603050405020304" pitchFamily="18" charset="0"/>
                <a:ea typeface="Calibri" panose="020F0502020204030204" pitchFamily="34" charset="0"/>
              </a:rPr>
              <a:t>2 Chronicles is the last book of the Hebrew Canon.</a:t>
            </a:r>
          </a:p>
          <a:p>
            <a:pPr indent="0">
              <a:lnSpc>
                <a:spcPct val="107000"/>
              </a:lnSpc>
              <a:spcBef>
                <a:spcPts val="0"/>
              </a:spcBef>
              <a:spcAft>
                <a:spcPts val="800"/>
              </a:spcAft>
              <a:buNone/>
            </a:pPr>
            <a:r>
              <a:rPr lang="en-CA" sz="2000" b="1" i="1" dirty="0">
                <a:effectLst/>
                <a:latin typeface="Times New Roman" panose="02020603050405020304" pitchFamily="18" charset="0"/>
                <a:ea typeface="Calibri" panose="020F0502020204030204" pitchFamily="34" charset="0"/>
              </a:rPr>
              <a:t>This generation</a:t>
            </a:r>
          </a:p>
          <a:p>
            <a:pPr marL="0" indent="0">
              <a:buNone/>
            </a:pPr>
            <a:endParaRPr lang="en-CA" sz="2400" dirty="0"/>
          </a:p>
        </p:txBody>
      </p:sp>
      <p:sp>
        <p:nvSpPr>
          <p:cNvPr id="4" name="Slide Number Placeholder 3">
            <a:extLst>
              <a:ext uri="{FF2B5EF4-FFF2-40B4-BE49-F238E27FC236}">
                <a16:creationId xmlns:a16="http://schemas.microsoft.com/office/drawing/2014/main" id="{52ACFACF-AA9F-A0A9-4775-3E5B898A7CE8}"/>
              </a:ext>
            </a:extLst>
          </p:cNvPr>
          <p:cNvSpPr>
            <a:spLocks noGrp="1"/>
          </p:cNvSpPr>
          <p:nvPr>
            <p:ph type="sldNum" sz="quarter" idx="12"/>
          </p:nvPr>
        </p:nvSpPr>
        <p:spPr/>
        <p:txBody>
          <a:bodyPr/>
          <a:lstStyle/>
          <a:p>
            <a:fld id="{34B7E4EF-A1BD-40F4-AB7B-04F084DD991D}" type="slidenum">
              <a:rPr lang="en-US" smtClean="0"/>
              <a:t>2</a:t>
            </a:fld>
            <a:endParaRPr lang="en-US"/>
          </a:p>
        </p:txBody>
      </p:sp>
    </p:spTree>
    <p:extLst>
      <p:ext uri="{BB962C8B-B14F-4D97-AF65-F5344CB8AC3E}">
        <p14:creationId xmlns:p14="http://schemas.microsoft.com/office/powerpoint/2010/main" val="3912574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856E1-DBBF-4D6D-C032-ECA4230731A8}"/>
              </a:ext>
            </a:extLst>
          </p:cNvPr>
          <p:cNvSpPr>
            <a:spLocks noGrp="1"/>
          </p:cNvSpPr>
          <p:nvPr>
            <p:ph type="title"/>
          </p:nvPr>
        </p:nvSpPr>
        <p:spPr/>
        <p:txBody>
          <a:bodyPr/>
          <a:lstStyle/>
          <a:p>
            <a:r>
              <a:rPr lang="en-CA" dirty="0"/>
              <a:t>Understanding the context</a:t>
            </a:r>
          </a:p>
        </p:txBody>
      </p:sp>
      <p:sp>
        <p:nvSpPr>
          <p:cNvPr id="3" name="Content Placeholder 2">
            <a:extLst>
              <a:ext uri="{FF2B5EF4-FFF2-40B4-BE49-F238E27FC236}">
                <a16:creationId xmlns:a16="http://schemas.microsoft.com/office/drawing/2014/main" id="{27252256-7C8F-82B7-D09E-870DF62651BA}"/>
              </a:ext>
            </a:extLst>
          </p:cNvPr>
          <p:cNvSpPr>
            <a:spLocks noGrp="1"/>
          </p:cNvSpPr>
          <p:nvPr>
            <p:ph idx="1"/>
          </p:nvPr>
        </p:nvSpPr>
        <p:spPr/>
        <p:txBody>
          <a:bodyPr>
            <a:normAutofit/>
          </a:bodyPr>
          <a:lstStyle/>
          <a:p>
            <a:pPr marL="342900" indent="-342900">
              <a:buFont typeface="+mj-lt"/>
              <a:buAutoNum type="arabicPeriod"/>
            </a:pPr>
            <a:r>
              <a:rPr lang="en-CA" sz="2400" dirty="0"/>
              <a:t>Geography: synagogues and town to town—local to Israel</a:t>
            </a:r>
          </a:p>
          <a:p>
            <a:pPr marL="342900" indent="-342900">
              <a:buFont typeface="+mj-lt"/>
              <a:buAutoNum type="arabicPeriod"/>
            </a:pPr>
            <a:r>
              <a:rPr lang="en-CA" sz="2400" dirty="0"/>
              <a:t>Fulfilment: “all the blood from Abel to Zechariah” full guilt</a:t>
            </a:r>
          </a:p>
          <a:p>
            <a:pPr marL="342900" indent="-342900">
              <a:buFont typeface="+mj-lt"/>
              <a:buAutoNum type="arabicPeriod"/>
            </a:pPr>
            <a:r>
              <a:rPr lang="en-CA" sz="2400" dirty="0"/>
              <a:t>Time: </a:t>
            </a:r>
            <a:r>
              <a:rPr lang="en-CA" sz="2400" i="1" dirty="0"/>
              <a:t>this generation</a:t>
            </a:r>
            <a:endParaRPr lang="en-CA" sz="2400" dirty="0"/>
          </a:p>
        </p:txBody>
      </p:sp>
      <p:sp>
        <p:nvSpPr>
          <p:cNvPr id="4" name="Slide Number Placeholder 3">
            <a:extLst>
              <a:ext uri="{FF2B5EF4-FFF2-40B4-BE49-F238E27FC236}">
                <a16:creationId xmlns:a16="http://schemas.microsoft.com/office/drawing/2014/main" id="{A93624E5-6B6B-DF4C-66F0-0CD33C8FB045}"/>
              </a:ext>
            </a:extLst>
          </p:cNvPr>
          <p:cNvSpPr>
            <a:spLocks noGrp="1"/>
          </p:cNvSpPr>
          <p:nvPr>
            <p:ph type="sldNum" sz="quarter" idx="12"/>
          </p:nvPr>
        </p:nvSpPr>
        <p:spPr/>
        <p:txBody>
          <a:bodyPr/>
          <a:lstStyle/>
          <a:p>
            <a:fld id="{34B7E4EF-A1BD-40F4-AB7B-04F084DD991D}" type="slidenum">
              <a:rPr lang="en-US" smtClean="0"/>
              <a:t>3</a:t>
            </a:fld>
            <a:endParaRPr lang="en-US"/>
          </a:p>
        </p:txBody>
      </p:sp>
    </p:spTree>
    <p:extLst>
      <p:ext uri="{BB962C8B-B14F-4D97-AF65-F5344CB8AC3E}">
        <p14:creationId xmlns:p14="http://schemas.microsoft.com/office/powerpoint/2010/main" val="3181637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9D58D-0D24-49B7-F040-4216402B7616}"/>
              </a:ext>
            </a:extLst>
          </p:cNvPr>
          <p:cNvSpPr>
            <a:spLocks noGrp="1"/>
          </p:cNvSpPr>
          <p:nvPr>
            <p:ph type="title"/>
          </p:nvPr>
        </p:nvSpPr>
        <p:spPr/>
        <p:txBody>
          <a:bodyPr/>
          <a:lstStyle/>
          <a:p>
            <a:r>
              <a:rPr lang="en-CA" dirty="0"/>
              <a:t>Context 2: Matthew 23:37-39</a:t>
            </a:r>
          </a:p>
        </p:txBody>
      </p:sp>
      <p:sp>
        <p:nvSpPr>
          <p:cNvPr id="3" name="Content Placeholder 2">
            <a:extLst>
              <a:ext uri="{FF2B5EF4-FFF2-40B4-BE49-F238E27FC236}">
                <a16:creationId xmlns:a16="http://schemas.microsoft.com/office/drawing/2014/main" id="{43A0201E-8006-BB07-6E99-B02FA19E1DA7}"/>
              </a:ext>
            </a:extLst>
          </p:cNvPr>
          <p:cNvSpPr>
            <a:spLocks noGrp="1"/>
          </p:cNvSpPr>
          <p:nvPr>
            <p:ph idx="1"/>
          </p:nvPr>
        </p:nvSpPr>
        <p:spPr/>
        <p:txBody>
          <a:bodyPr>
            <a:normAutofit/>
          </a:bodyPr>
          <a:lstStyle/>
          <a:p>
            <a:pPr marL="274320" lvl="1" indent="0">
              <a:buNone/>
            </a:pPr>
            <a:r>
              <a:rPr lang="en-CA" sz="2400" dirty="0">
                <a:effectLst/>
                <a:latin typeface="Times New Roman" panose="02020603050405020304" pitchFamily="18" charset="0"/>
                <a:ea typeface="Calibri" panose="020F0502020204030204" pitchFamily="34" charset="0"/>
              </a:rPr>
              <a:t>37 “O Jerusalem, Jerusalem, the city that kills the prophets and stones those who are sent to it! How often would I have gathered your children together as a hen gathers her brood under her wings, and you were not willing! 38 See, your house is left to you desolate. 39 For I tell you, you will not see me again, until you say, ‘Blessed is he who comes in the name of the Lord.’ ”</a:t>
            </a:r>
          </a:p>
          <a:p>
            <a:pPr marL="731520" lvl="1" indent="-457200">
              <a:buFont typeface="+mj-lt"/>
              <a:buAutoNum type="arabicPeriod"/>
            </a:pPr>
            <a:r>
              <a:rPr lang="en-CA" sz="2400" dirty="0">
                <a:latin typeface="Times New Roman" panose="02020603050405020304" pitchFamily="18" charset="0"/>
                <a:ea typeface="Calibri" panose="020F0502020204030204" pitchFamily="34" charset="0"/>
              </a:rPr>
              <a:t>Geographically specific: Jerusalem</a:t>
            </a:r>
          </a:p>
          <a:p>
            <a:pPr marL="731520" lvl="1" indent="-457200">
              <a:buFont typeface="+mj-lt"/>
              <a:buAutoNum type="arabicPeriod"/>
            </a:pPr>
            <a:r>
              <a:rPr lang="en-CA" sz="2400" dirty="0">
                <a:effectLst/>
                <a:latin typeface="Times New Roman" panose="02020603050405020304" pitchFamily="18" charset="0"/>
                <a:ea typeface="Calibri" panose="020F0502020204030204" pitchFamily="34" charset="0"/>
              </a:rPr>
              <a:t>House of Jerusalem must fall</a:t>
            </a:r>
          </a:p>
          <a:p>
            <a:pPr marL="731520" lvl="1" indent="-457200">
              <a:buFont typeface="+mj-lt"/>
              <a:buAutoNum type="arabicPeriod"/>
            </a:pPr>
            <a:r>
              <a:rPr lang="en-CA" sz="2400" dirty="0">
                <a:latin typeface="Times New Roman" panose="02020603050405020304" pitchFamily="18" charset="0"/>
                <a:ea typeface="Calibri" panose="020F0502020204030204" pitchFamily="34" charset="0"/>
              </a:rPr>
              <a:t>Vs 39, already happened in Matthew 21:9 (Psalm 118:26), so Jesus is saying here, “you refused to say this when the time came.”</a:t>
            </a:r>
            <a:endParaRPr lang="en-CA" sz="2400" dirty="0">
              <a:effectLst/>
              <a:latin typeface="Times New Roman" panose="02020603050405020304" pitchFamily="18" charset="0"/>
              <a:ea typeface="Calibri" panose="020F0502020204030204" pitchFamily="34" charset="0"/>
            </a:endParaRPr>
          </a:p>
        </p:txBody>
      </p:sp>
      <p:sp>
        <p:nvSpPr>
          <p:cNvPr id="4" name="Slide Number Placeholder 3">
            <a:extLst>
              <a:ext uri="{FF2B5EF4-FFF2-40B4-BE49-F238E27FC236}">
                <a16:creationId xmlns:a16="http://schemas.microsoft.com/office/drawing/2014/main" id="{1B364838-DEEE-82A7-75DC-F6EA6C01397D}"/>
              </a:ext>
            </a:extLst>
          </p:cNvPr>
          <p:cNvSpPr>
            <a:spLocks noGrp="1"/>
          </p:cNvSpPr>
          <p:nvPr>
            <p:ph type="sldNum" sz="quarter" idx="12"/>
          </p:nvPr>
        </p:nvSpPr>
        <p:spPr/>
        <p:txBody>
          <a:bodyPr/>
          <a:lstStyle/>
          <a:p>
            <a:fld id="{34B7E4EF-A1BD-40F4-AB7B-04F084DD991D}" type="slidenum">
              <a:rPr lang="en-US" smtClean="0"/>
              <a:t>4</a:t>
            </a:fld>
            <a:endParaRPr lang="en-US"/>
          </a:p>
        </p:txBody>
      </p:sp>
    </p:spTree>
    <p:extLst>
      <p:ext uri="{BB962C8B-B14F-4D97-AF65-F5344CB8AC3E}">
        <p14:creationId xmlns:p14="http://schemas.microsoft.com/office/powerpoint/2010/main" val="430059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425A4-D5A8-B816-5F39-0B5A947C4B25}"/>
              </a:ext>
            </a:extLst>
          </p:cNvPr>
          <p:cNvSpPr>
            <a:spLocks noGrp="1"/>
          </p:cNvSpPr>
          <p:nvPr>
            <p:ph type="title"/>
          </p:nvPr>
        </p:nvSpPr>
        <p:spPr/>
        <p:txBody>
          <a:bodyPr/>
          <a:lstStyle/>
          <a:p>
            <a:r>
              <a:rPr lang="en-CA" dirty="0"/>
              <a:t>Summary</a:t>
            </a:r>
          </a:p>
        </p:txBody>
      </p:sp>
      <p:sp>
        <p:nvSpPr>
          <p:cNvPr id="3" name="Content Placeholder 2">
            <a:extLst>
              <a:ext uri="{FF2B5EF4-FFF2-40B4-BE49-F238E27FC236}">
                <a16:creationId xmlns:a16="http://schemas.microsoft.com/office/drawing/2014/main" id="{7BA31180-0C3C-A3CF-CEFB-B5F5AAE16134}"/>
              </a:ext>
            </a:extLst>
          </p:cNvPr>
          <p:cNvSpPr>
            <a:spLocks noGrp="1"/>
          </p:cNvSpPr>
          <p:nvPr>
            <p:ph idx="1"/>
          </p:nvPr>
        </p:nvSpPr>
        <p:spPr/>
        <p:txBody>
          <a:bodyPr>
            <a:normAutofit/>
          </a:bodyPr>
          <a:lstStyle/>
          <a:p>
            <a:pPr marL="342900" indent="-342900">
              <a:buFont typeface="+mj-lt"/>
              <a:buAutoNum type="arabicPeriod"/>
            </a:pPr>
            <a:r>
              <a:rPr lang="en-CA" sz="2800" dirty="0"/>
              <a:t>Geographically limited: synagogues, towns in the area</a:t>
            </a:r>
          </a:p>
          <a:p>
            <a:pPr marL="342900" indent="-342900">
              <a:buFont typeface="+mj-lt"/>
              <a:buAutoNum type="arabicPeriod"/>
            </a:pPr>
            <a:r>
              <a:rPr lang="en-CA" sz="2800" dirty="0"/>
              <a:t>Within </a:t>
            </a:r>
            <a:r>
              <a:rPr lang="en-CA" sz="2800" i="1" dirty="0"/>
              <a:t>this generation</a:t>
            </a:r>
            <a:endParaRPr lang="en-CA" sz="2800" dirty="0"/>
          </a:p>
          <a:p>
            <a:pPr marL="342900" indent="-342900">
              <a:buFont typeface="+mj-lt"/>
              <a:buAutoNum type="arabicPeriod"/>
            </a:pPr>
            <a:r>
              <a:rPr lang="en-CA" sz="2800" dirty="0"/>
              <a:t>Purpose to fulfill the guilt of Jerusalem</a:t>
            </a:r>
          </a:p>
          <a:p>
            <a:pPr marL="342900" indent="-342900">
              <a:buFont typeface="+mj-lt"/>
              <a:buAutoNum type="arabicPeriod"/>
            </a:pPr>
            <a:r>
              <a:rPr lang="en-CA" sz="2800" dirty="0"/>
              <a:t>Certainty of the fall of their house</a:t>
            </a:r>
          </a:p>
          <a:p>
            <a:pPr marL="342900" indent="-342900">
              <a:buFont typeface="+mj-lt"/>
              <a:buAutoNum type="arabicPeriod"/>
            </a:pPr>
            <a:r>
              <a:rPr lang="en-CA" sz="2800" dirty="0"/>
              <a:t>Jesus is announcing their refusal and that it is too late</a:t>
            </a:r>
          </a:p>
        </p:txBody>
      </p:sp>
      <p:sp>
        <p:nvSpPr>
          <p:cNvPr id="4" name="Slide Number Placeholder 3">
            <a:extLst>
              <a:ext uri="{FF2B5EF4-FFF2-40B4-BE49-F238E27FC236}">
                <a16:creationId xmlns:a16="http://schemas.microsoft.com/office/drawing/2014/main" id="{9265B7FF-CA09-168E-5781-FF002DCC3894}"/>
              </a:ext>
            </a:extLst>
          </p:cNvPr>
          <p:cNvSpPr>
            <a:spLocks noGrp="1"/>
          </p:cNvSpPr>
          <p:nvPr>
            <p:ph type="sldNum" sz="quarter" idx="12"/>
          </p:nvPr>
        </p:nvSpPr>
        <p:spPr/>
        <p:txBody>
          <a:bodyPr/>
          <a:lstStyle/>
          <a:p>
            <a:fld id="{34B7E4EF-A1BD-40F4-AB7B-04F084DD991D}" type="slidenum">
              <a:rPr lang="en-US" smtClean="0"/>
              <a:t>5</a:t>
            </a:fld>
            <a:endParaRPr lang="en-US"/>
          </a:p>
        </p:txBody>
      </p:sp>
    </p:spTree>
    <p:extLst>
      <p:ext uri="{BB962C8B-B14F-4D97-AF65-F5344CB8AC3E}">
        <p14:creationId xmlns:p14="http://schemas.microsoft.com/office/powerpoint/2010/main" val="2599242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8" name="Rectangle 17">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0" name="Group 19">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1" name="Straight Connector 20">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5" name="Rectangle 24">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915FB13B-555E-6101-99CD-759FB78953C8}"/>
              </a:ext>
            </a:extLst>
          </p:cNvPr>
          <p:cNvPicPr>
            <a:picLocks noChangeAspect="1"/>
          </p:cNvPicPr>
          <p:nvPr/>
        </p:nvPicPr>
        <p:blipFill rotWithShape="1">
          <a:blip r:embed="rId2"/>
          <a:srcRect t="9638"/>
          <a:stretch/>
        </p:blipFill>
        <p:spPr>
          <a:xfrm>
            <a:off x="20" y="-22"/>
            <a:ext cx="12191977" cy="6858022"/>
          </a:xfrm>
          <a:prstGeom prst="rect">
            <a:avLst/>
          </a:prstGeom>
        </p:spPr>
      </p:pic>
      <p:sp>
        <p:nvSpPr>
          <p:cNvPr id="27" name="Rectangle 26">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103377" y="1100316"/>
            <a:ext cx="6858003" cy="4657347"/>
          </a:xfrm>
          <a:prstGeom prst="rect">
            <a:avLst/>
          </a:prstGeom>
          <a:gradFill flip="none" rotWithShape="1">
            <a:gsLst>
              <a:gs pos="48000">
                <a:schemeClr val="tx1">
                  <a:alpha val="24000"/>
                </a:schemeClr>
              </a:gs>
              <a:gs pos="85000">
                <a:schemeClr val="tx1">
                  <a:alpha val="4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5DF268B0-79CC-D855-A99B-B6EB97834570}"/>
              </a:ext>
            </a:extLst>
          </p:cNvPr>
          <p:cNvSpPr>
            <a:spLocks noGrp="1"/>
          </p:cNvSpPr>
          <p:nvPr>
            <p:ph type="title"/>
          </p:nvPr>
        </p:nvSpPr>
        <p:spPr>
          <a:xfrm>
            <a:off x="643466" y="643467"/>
            <a:ext cx="5452529" cy="3569242"/>
          </a:xfrm>
        </p:spPr>
        <p:txBody>
          <a:bodyPr vert="horz" lIns="91440" tIns="45720" rIns="91440" bIns="45720" rtlCol="0" anchor="t">
            <a:normAutofit/>
          </a:bodyPr>
          <a:lstStyle/>
          <a:p>
            <a:pPr algn="l"/>
            <a:r>
              <a:rPr lang="en-US" sz="6000" cap="all">
                <a:solidFill>
                  <a:schemeClr val="bg1"/>
                </a:solidFill>
              </a:rPr>
              <a:t>Matthew 24</a:t>
            </a:r>
          </a:p>
        </p:txBody>
      </p:sp>
      <p:sp>
        <p:nvSpPr>
          <p:cNvPr id="6" name="Text Placeholder 5">
            <a:extLst>
              <a:ext uri="{FF2B5EF4-FFF2-40B4-BE49-F238E27FC236}">
                <a16:creationId xmlns:a16="http://schemas.microsoft.com/office/drawing/2014/main" id="{2A6406E7-BFB0-556E-E92D-36158188D49D}"/>
              </a:ext>
            </a:extLst>
          </p:cNvPr>
          <p:cNvSpPr>
            <a:spLocks noGrp="1"/>
          </p:cNvSpPr>
          <p:nvPr>
            <p:ph type="body" idx="1"/>
          </p:nvPr>
        </p:nvSpPr>
        <p:spPr>
          <a:xfrm>
            <a:off x="643466" y="4551031"/>
            <a:ext cx="5449479" cy="1663493"/>
          </a:xfrm>
        </p:spPr>
        <p:txBody>
          <a:bodyPr vert="horz" lIns="91440" tIns="45720" rIns="91440" bIns="45720" rtlCol="0" anchor="b">
            <a:normAutofit/>
          </a:bodyPr>
          <a:lstStyle/>
          <a:p>
            <a:pPr algn="l">
              <a:lnSpc>
                <a:spcPct val="100000"/>
              </a:lnSpc>
              <a:spcBef>
                <a:spcPts val="0"/>
              </a:spcBef>
            </a:pPr>
            <a:endParaRPr lang="en-US" sz="2400" spc="80">
              <a:solidFill>
                <a:schemeClr val="bg1"/>
              </a:solidFill>
            </a:endParaRPr>
          </a:p>
        </p:txBody>
      </p:sp>
      <p:sp>
        <p:nvSpPr>
          <p:cNvPr id="29" name="Rectangle 28">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731935" y="1397930"/>
            <a:ext cx="6858003" cy="4062128"/>
          </a:xfrm>
          <a:prstGeom prst="rect">
            <a:avLst/>
          </a:prstGeom>
          <a:gradFill flip="none" rotWithShape="1">
            <a:gsLst>
              <a:gs pos="48000">
                <a:schemeClr val="tx1">
                  <a:alpha val="24000"/>
                </a:schemeClr>
              </a:gs>
              <a:gs pos="85000">
                <a:schemeClr val="tx1">
                  <a:alpha val="4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635C1453-43FB-7B2F-4222-EBD31BD04FEB}"/>
              </a:ext>
            </a:extLst>
          </p:cNvPr>
          <p:cNvSpPr>
            <a:spLocks noGrp="1"/>
          </p:cNvSpPr>
          <p:nvPr>
            <p:ph type="sldNum" sz="quarter" idx="12"/>
          </p:nvPr>
        </p:nvSpPr>
        <p:spPr>
          <a:xfrm>
            <a:off x="11137392" y="5849399"/>
            <a:ext cx="402336" cy="365125"/>
          </a:xfrm>
        </p:spPr>
        <p:txBody>
          <a:bodyPr vert="horz" lIns="91440" tIns="45720" rIns="91440" bIns="45720" rtlCol="0" anchor="b">
            <a:normAutofit/>
          </a:bodyPr>
          <a:lstStyle/>
          <a:p>
            <a:pPr>
              <a:spcAft>
                <a:spcPts val="600"/>
              </a:spcAft>
            </a:pPr>
            <a:fld id="{34B7E4EF-A1BD-40F4-AB7B-04F084DD991D}" type="slidenum">
              <a:rPr lang="en-US" sz="1200">
                <a:solidFill>
                  <a:schemeClr val="bg1"/>
                </a:solidFill>
              </a:rPr>
              <a:pPr>
                <a:spcAft>
                  <a:spcPts val="600"/>
                </a:spcAft>
              </a:pPr>
              <a:t>6</a:t>
            </a:fld>
            <a:endParaRPr lang="en-US" sz="1200">
              <a:solidFill>
                <a:schemeClr val="bg1"/>
              </a:solidFill>
            </a:endParaRPr>
          </a:p>
        </p:txBody>
      </p:sp>
    </p:spTree>
    <p:extLst>
      <p:ext uri="{BB962C8B-B14F-4D97-AF65-F5344CB8AC3E}">
        <p14:creationId xmlns:p14="http://schemas.microsoft.com/office/powerpoint/2010/main" val="3436139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0F18238-76C5-BC43-3A65-BF30A99E5E5E}"/>
              </a:ext>
            </a:extLst>
          </p:cNvPr>
          <p:cNvSpPr>
            <a:spLocks noGrp="1"/>
          </p:cNvSpPr>
          <p:nvPr>
            <p:ph type="title"/>
          </p:nvPr>
        </p:nvSpPr>
        <p:spPr/>
        <p:txBody>
          <a:bodyPr/>
          <a:lstStyle/>
          <a:p>
            <a:r>
              <a:rPr lang="en-CA" dirty="0"/>
              <a:t>The ultimate event</a:t>
            </a:r>
          </a:p>
        </p:txBody>
      </p:sp>
      <p:sp>
        <p:nvSpPr>
          <p:cNvPr id="6" name="Content Placeholder 5">
            <a:extLst>
              <a:ext uri="{FF2B5EF4-FFF2-40B4-BE49-F238E27FC236}">
                <a16:creationId xmlns:a16="http://schemas.microsoft.com/office/drawing/2014/main" id="{40A4D5E2-70C2-46D7-7B9F-8A19DA26D675}"/>
              </a:ext>
            </a:extLst>
          </p:cNvPr>
          <p:cNvSpPr>
            <a:spLocks noGrp="1"/>
          </p:cNvSpPr>
          <p:nvPr>
            <p:ph idx="1"/>
          </p:nvPr>
        </p:nvSpPr>
        <p:spPr/>
        <p:txBody>
          <a:bodyPr>
            <a:normAutofit/>
          </a:bodyPr>
          <a:lstStyle/>
          <a:p>
            <a:pPr marL="0" indent="0">
              <a:buNone/>
            </a:pPr>
            <a:r>
              <a:rPr lang="en-US" sz="2400" dirty="0">
                <a:effectLst/>
                <a:latin typeface="Times New Roman" panose="02020603050405020304" pitchFamily="18" charset="0"/>
                <a:ea typeface="Calibri" panose="020F0502020204030204" pitchFamily="34" charset="0"/>
              </a:rPr>
              <a:t>24 Jesus left the temple and was going away, when his disciples came to point out to him the buildings of the temple. 2 But he answered them, “You see all these, do you not? Truly, I say to you, there will not be left here one stone upon another that will not be thrown down.” </a:t>
            </a:r>
          </a:p>
          <a:p>
            <a:pPr marL="0" indent="0">
              <a:buNone/>
            </a:pPr>
            <a:endParaRPr lang="en-US" sz="2400" dirty="0">
              <a:latin typeface="Times New Roman" panose="02020603050405020304" pitchFamily="18" charset="0"/>
              <a:ea typeface="Calibri" panose="020F0502020204030204" pitchFamily="34" charset="0"/>
            </a:endParaRPr>
          </a:p>
          <a:p>
            <a:pPr marL="0" indent="0">
              <a:buNone/>
            </a:pPr>
            <a:r>
              <a:rPr lang="en-US" sz="2400" dirty="0">
                <a:effectLst/>
                <a:latin typeface="Times New Roman" panose="02020603050405020304" pitchFamily="18" charset="0"/>
                <a:ea typeface="Calibri" panose="020F0502020204030204" pitchFamily="34" charset="0"/>
              </a:rPr>
              <a:t>The destruction of the temple is a destruction of the nation.</a:t>
            </a:r>
            <a:endParaRPr lang="en-CA" sz="2400" dirty="0">
              <a:effectLst/>
              <a:latin typeface="Times New Roman" panose="02020603050405020304" pitchFamily="18" charset="0"/>
              <a:ea typeface="Calibri" panose="020F0502020204030204" pitchFamily="34" charset="0"/>
            </a:endParaRPr>
          </a:p>
          <a:p>
            <a:pPr marL="0" indent="0">
              <a:buNone/>
            </a:pPr>
            <a:endParaRPr lang="en-CA" sz="2000" dirty="0"/>
          </a:p>
        </p:txBody>
      </p:sp>
      <p:sp>
        <p:nvSpPr>
          <p:cNvPr id="4" name="Slide Number Placeholder 3">
            <a:extLst>
              <a:ext uri="{FF2B5EF4-FFF2-40B4-BE49-F238E27FC236}">
                <a16:creationId xmlns:a16="http://schemas.microsoft.com/office/drawing/2014/main" id="{634C0106-8AED-18C9-32A2-ED9426DA8F9C}"/>
              </a:ext>
            </a:extLst>
          </p:cNvPr>
          <p:cNvSpPr>
            <a:spLocks noGrp="1"/>
          </p:cNvSpPr>
          <p:nvPr>
            <p:ph type="sldNum" sz="quarter" idx="12"/>
          </p:nvPr>
        </p:nvSpPr>
        <p:spPr/>
        <p:txBody>
          <a:bodyPr/>
          <a:lstStyle/>
          <a:p>
            <a:fld id="{34B7E4EF-A1BD-40F4-AB7B-04F084DD991D}" type="slidenum">
              <a:rPr lang="en-US" smtClean="0"/>
              <a:t>7</a:t>
            </a:fld>
            <a:endParaRPr lang="en-US" dirty="0"/>
          </a:p>
        </p:txBody>
      </p:sp>
    </p:spTree>
    <p:extLst>
      <p:ext uri="{BB962C8B-B14F-4D97-AF65-F5344CB8AC3E}">
        <p14:creationId xmlns:p14="http://schemas.microsoft.com/office/powerpoint/2010/main" val="3187163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AE407-78DE-ADB5-68FA-9D7481F9F62E}"/>
              </a:ext>
            </a:extLst>
          </p:cNvPr>
          <p:cNvSpPr>
            <a:spLocks noGrp="1"/>
          </p:cNvSpPr>
          <p:nvPr>
            <p:ph type="title"/>
          </p:nvPr>
        </p:nvSpPr>
        <p:spPr/>
        <p:txBody>
          <a:bodyPr/>
          <a:lstStyle/>
          <a:p>
            <a:r>
              <a:rPr lang="en-CA" dirty="0"/>
              <a:t>Three Questions or One? Matthew 24:3</a:t>
            </a:r>
          </a:p>
        </p:txBody>
      </p:sp>
      <p:sp>
        <p:nvSpPr>
          <p:cNvPr id="3" name="Content Placeholder 2">
            <a:extLst>
              <a:ext uri="{FF2B5EF4-FFF2-40B4-BE49-F238E27FC236}">
                <a16:creationId xmlns:a16="http://schemas.microsoft.com/office/drawing/2014/main" id="{F101AEB0-EBF9-ED1D-84C4-7DA402ED5A37}"/>
              </a:ext>
            </a:extLst>
          </p:cNvPr>
          <p:cNvSpPr>
            <a:spLocks noGrp="1"/>
          </p:cNvSpPr>
          <p:nvPr>
            <p:ph idx="1"/>
          </p:nvPr>
        </p:nvSpPr>
        <p:spPr/>
        <p:txBody>
          <a:bodyPr>
            <a:normAutofit/>
          </a:bodyPr>
          <a:lstStyle/>
          <a:p>
            <a:pPr marL="0" indent="0">
              <a:buNone/>
            </a:pPr>
            <a:r>
              <a:rPr lang="en-US" sz="2400" dirty="0"/>
              <a:t>3 As he sat on the Mount of Olives, the disciples came to him privately, saying, “Tell us, when will these things be, and what will be the sign of your coming and of the end of the age?” </a:t>
            </a:r>
          </a:p>
          <a:p>
            <a:pPr marL="342900" indent="-342900">
              <a:buFont typeface="+mj-lt"/>
              <a:buAutoNum type="arabicPeriod"/>
            </a:pPr>
            <a:r>
              <a:rPr lang="en-US" sz="2400" dirty="0"/>
              <a:t>When will these things be?</a:t>
            </a:r>
          </a:p>
          <a:p>
            <a:pPr marL="342900" indent="-342900">
              <a:buFont typeface="+mj-lt"/>
              <a:buAutoNum type="arabicPeriod"/>
            </a:pPr>
            <a:r>
              <a:rPr lang="en-US" sz="2400" dirty="0"/>
              <a:t>What will be the sign of your coming?</a:t>
            </a:r>
          </a:p>
          <a:p>
            <a:pPr marL="342900" indent="-342900">
              <a:buFont typeface="+mj-lt"/>
              <a:buAutoNum type="arabicPeriod"/>
            </a:pPr>
            <a:r>
              <a:rPr lang="en-US" sz="2400" dirty="0"/>
              <a:t>What will be the sign of the end of the age?</a:t>
            </a:r>
          </a:p>
          <a:p>
            <a:pPr marL="0" indent="0">
              <a:buNone/>
            </a:pPr>
            <a:endParaRPr lang="en-CA" sz="2400" dirty="0"/>
          </a:p>
        </p:txBody>
      </p:sp>
      <p:sp>
        <p:nvSpPr>
          <p:cNvPr id="4" name="Slide Number Placeholder 3">
            <a:extLst>
              <a:ext uri="{FF2B5EF4-FFF2-40B4-BE49-F238E27FC236}">
                <a16:creationId xmlns:a16="http://schemas.microsoft.com/office/drawing/2014/main" id="{9ADDD8D9-E85E-7E9B-7EF3-52C626D484F0}"/>
              </a:ext>
            </a:extLst>
          </p:cNvPr>
          <p:cNvSpPr>
            <a:spLocks noGrp="1"/>
          </p:cNvSpPr>
          <p:nvPr>
            <p:ph type="sldNum" sz="quarter" idx="12"/>
          </p:nvPr>
        </p:nvSpPr>
        <p:spPr/>
        <p:txBody>
          <a:bodyPr/>
          <a:lstStyle/>
          <a:p>
            <a:fld id="{34B7E4EF-A1BD-40F4-AB7B-04F084DD991D}" type="slidenum">
              <a:rPr lang="en-US" smtClean="0"/>
              <a:t>8</a:t>
            </a:fld>
            <a:endParaRPr lang="en-US"/>
          </a:p>
        </p:txBody>
      </p:sp>
    </p:spTree>
    <p:extLst>
      <p:ext uri="{BB962C8B-B14F-4D97-AF65-F5344CB8AC3E}">
        <p14:creationId xmlns:p14="http://schemas.microsoft.com/office/powerpoint/2010/main" val="265120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6498A-52FA-5972-8C01-E0F61945DBAA}"/>
              </a:ext>
            </a:extLst>
          </p:cNvPr>
          <p:cNvSpPr>
            <a:spLocks noGrp="1"/>
          </p:cNvSpPr>
          <p:nvPr>
            <p:ph type="title"/>
          </p:nvPr>
        </p:nvSpPr>
        <p:spPr/>
        <p:txBody>
          <a:bodyPr/>
          <a:lstStyle/>
          <a:p>
            <a:r>
              <a:rPr lang="en-CA" dirty="0"/>
              <a:t>The Questions</a:t>
            </a:r>
          </a:p>
        </p:txBody>
      </p:sp>
      <p:sp>
        <p:nvSpPr>
          <p:cNvPr id="3" name="Content Placeholder 2">
            <a:extLst>
              <a:ext uri="{FF2B5EF4-FFF2-40B4-BE49-F238E27FC236}">
                <a16:creationId xmlns:a16="http://schemas.microsoft.com/office/drawing/2014/main" id="{B59990FA-260E-B0AC-C0E1-D800BE54F0A0}"/>
              </a:ext>
            </a:extLst>
          </p:cNvPr>
          <p:cNvSpPr>
            <a:spLocks noGrp="1"/>
          </p:cNvSpPr>
          <p:nvPr>
            <p:ph idx="1"/>
          </p:nvPr>
        </p:nvSpPr>
        <p:spPr/>
        <p:txBody>
          <a:bodyPr>
            <a:normAutofit/>
          </a:bodyPr>
          <a:lstStyle/>
          <a:p>
            <a:pPr marL="0" indent="0">
              <a:buNone/>
            </a:pPr>
            <a:r>
              <a:rPr lang="en-US" sz="2400" dirty="0"/>
              <a:t>It is doubtful that they were asking three questions. Consider their question in Acts 1:6 “So when they had come together, they asked him, ‘Lord, will you at this time restore the kingdom to Israel?’”</a:t>
            </a:r>
          </a:p>
          <a:p>
            <a:pPr marL="0" indent="0">
              <a:buNone/>
            </a:pPr>
            <a:r>
              <a:rPr lang="en-US" sz="2400" dirty="0"/>
              <a:t>The disciples, after witnessing Christ’s death, resurrection (for 40 days), were still confused at His ascension. This is why I doubt that their questions in Matthew 24:3 were precise.</a:t>
            </a:r>
          </a:p>
          <a:p>
            <a:pPr marL="0" indent="0">
              <a:buNone/>
            </a:pPr>
            <a:r>
              <a:rPr lang="en-US" sz="2400" dirty="0"/>
              <a:t>The three questions, however, are answered by Christ in a manner that does not indicate great gaps in time.</a:t>
            </a:r>
          </a:p>
          <a:p>
            <a:pPr marL="0" indent="0">
              <a:buNone/>
            </a:pPr>
            <a:endParaRPr lang="en-CA" sz="2400" dirty="0"/>
          </a:p>
        </p:txBody>
      </p:sp>
      <p:sp>
        <p:nvSpPr>
          <p:cNvPr id="4" name="Slide Number Placeholder 3">
            <a:extLst>
              <a:ext uri="{FF2B5EF4-FFF2-40B4-BE49-F238E27FC236}">
                <a16:creationId xmlns:a16="http://schemas.microsoft.com/office/drawing/2014/main" id="{BF52BAD9-D4BD-5932-635A-DF1C227E70C0}"/>
              </a:ext>
            </a:extLst>
          </p:cNvPr>
          <p:cNvSpPr>
            <a:spLocks noGrp="1"/>
          </p:cNvSpPr>
          <p:nvPr>
            <p:ph type="sldNum" sz="quarter" idx="12"/>
          </p:nvPr>
        </p:nvSpPr>
        <p:spPr/>
        <p:txBody>
          <a:bodyPr/>
          <a:lstStyle/>
          <a:p>
            <a:fld id="{34B7E4EF-A1BD-40F4-AB7B-04F084DD991D}" type="slidenum">
              <a:rPr lang="en-US" smtClean="0"/>
              <a:t>9</a:t>
            </a:fld>
            <a:endParaRPr lang="en-US"/>
          </a:p>
        </p:txBody>
      </p:sp>
    </p:spTree>
    <p:extLst>
      <p:ext uri="{BB962C8B-B14F-4D97-AF65-F5344CB8AC3E}">
        <p14:creationId xmlns:p14="http://schemas.microsoft.com/office/powerpoint/2010/main" val="10712810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LightSeedRightStep">
      <a:dk1>
        <a:srgbClr val="000000"/>
      </a:dk1>
      <a:lt1>
        <a:srgbClr val="FFFFFF"/>
      </a:lt1>
      <a:dk2>
        <a:srgbClr val="233E30"/>
      </a:dk2>
      <a:lt2>
        <a:srgbClr val="E6EBEC"/>
      </a:lt2>
      <a:accent1>
        <a:srgbClr val="D2918A"/>
      </a:accent1>
      <a:accent2>
        <a:srgbClr val="C69A6C"/>
      </a:accent2>
      <a:accent3>
        <a:srgbClr val="AAA670"/>
      </a:accent3>
      <a:accent4>
        <a:srgbClr val="91AB60"/>
      </a:accent4>
      <a:accent5>
        <a:srgbClr val="81AE73"/>
      </a:accent5>
      <a:accent6>
        <a:srgbClr val="65B373"/>
      </a:accent6>
      <a:hlink>
        <a:srgbClr val="588C92"/>
      </a:hlink>
      <a:folHlink>
        <a:srgbClr val="848484"/>
      </a:folHlink>
    </a:clrScheme>
    <a:fontScheme name="Savon">
      <a:majorFont>
        <a:latin typeface="Goudy Old Style"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oudy Old Style"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3526</TotalTime>
  <Words>1411</Words>
  <Application>Microsoft Office PowerPoint</Application>
  <PresentationFormat>Widescreen</PresentationFormat>
  <Paragraphs>97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Garamond</vt:lpstr>
      <vt:lpstr>Goudy Old Style</vt:lpstr>
      <vt:lpstr>Times New Roman</vt:lpstr>
      <vt:lpstr>SavonVTI</vt:lpstr>
      <vt:lpstr>Eschatology: Matthew 24</vt:lpstr>
      <vt:lpstr>Opening the Text: Matthew 24</vt:lpstr>
      <vt:lpstr>Understanding the context</vt:lpstr>
      <vt:lpstr>Context 2: Matthew 23:37-39</vt:lpstr>
      <vt:lpstr>Summary</vt:lpstr>
      <vt:lpstr>Matthew 24</vt:lpstr>
      <vt:lpstr>The ultimate event</vt:lpstr>
      <vt:lpstr>Three Questions or One? Matthew 24:3</vt:lpstr>
      <vt:lpstr>The Questions</vt:lpstr>
      <vt:lpstr>The answers to the questions</vt:lpstr>
      <vt:lpstr>Parousia</vt:lpstr>
      <vt:lpstr>PowerPoint Presentation</vt:lpstr>
      <vt:lpstr>Jesus’ response</vt:lpstr>
      <vt:lpstr>Closer to the end</vt:lpstr>
      <vt:lpstr>Events to expect</vt:lpstr>
      <vt:lpstr>Promise and Timing</vt:lpstr>
      <vt:lpstr>The whole world as a timing of the end</vt:lpstr>
      <vt:lpstr>More on that: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T31 Eschatology</dc:title>
  <dc:creator>Scott Jacobsen</dc:creator>
  <cp:lastModifiedBy>Scott Jacobsen</cp:lastModifiedBy>
  <cp:revision>37</cp:revision>
  <dcterms:created xsi:type="dcterms:W3CDTF">2020-02-04T03:45:41Z</dcterms:created>
  <dcterms:modified xsi:type="dcterms:W3CDTF">2023-03-22T22:12:26Z</dcterms:modified>
</cp:coreProperties>
</file>