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5"/>
  </p:notesMasterIdLst>
  <p:sldIdLst>
    <p:sldId id="256" r:id="rId2"/>
    <p:sldId id="293" r:id="rId3"/>
    <p:sldId id="301" r:id="rId4"/>
    <p:sldId id="294" r:id="rId5"/>
    <p:sldId id="280" r:id="rId6"/>
    <p:sldId id="295" r:id="rId7"/>
    <p:sldId id="296" r:id="rId8"/>
    <p:sldId id="298" r:id="rId9"/>
    <p:sldId id="297" r:id="rId10"/>
    <p:sldId id="299" r:id="rId11"/>
    <p:sldId id="300" r:id="rId12"/>
    <p:sldId id="302" r:id="rId13"/>
    <p:sldId id="29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42E3E4-8E00-45F7-A16C-762685455DDB}"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1B3FB3A7-09BE-4BAD-AAF5-9EF01AA242A7}">
      <dgm:prSet/>
      <dgm:spPr/>
      <dgm:t>
        <a:bodyPr/>
        <a:lstStyle/>
        <a:p>
          <a:r>
            <a:rPr lang="en-CA"/>
            <a:t>The Seven-year tribulation is nowhere stated in Scripture</a:t>
          </a:r>
          <a:endParaRPr lang="en-US"/>
        </a:p>
      </dgm:t>
    </dgm:pt>
    <dgm:pt modelId="{25136E29-8E84-4086-9E14-1B41105D0EA7}" type="parTrans" cxnId="{09466FCE-961B-4E38-8339-C5A4379E96D6}">
      <dgm:prSet/>
      <dgm:spPr/>
      <dgm:t>
        <a:bodyPr/>
        <a:lstStyle/>
        <a:p>
          <a:endParaRPr lang="en-US"/>
        </a:p>
      </dgm:t>
    </dgm:pt>
    <dgm:pt modelId="{8263EF01-5671-4852-A4EF-2F735E44DDEE}" type="sibTrans" cxnId="{09466FCE-961B-4E38-8339-C5A4379E96D6}">
      <dgm:prSet/>
      <dgm:spPr/>
      <dgm:t>
        <a:bodyPr/>
        <a:lstStyle/>
        <a:p>
          <a:endParaRPr lang="en-US"/>
        </a:p>
      </dgm:t>
    </dgm:pt>
    <dgm:pt modelId="{305BE1AD-1E3F-4BA2-BA9F-0247E3300EF1}">
      <dgm:prSet/>
      <dgm:spPr/>
      <dgm:t>
        <a:bodyPr/>
        <a:lstStyle/>
        <a:p>
          <a:r>
            <a:rPr lang="en-CA"/>
            <a:t>The </a:t>
          </a:r>
          <a:r>
            <a:rPr lang="en-CA" i="1"/>
            <a:t>Great Tribulation</a:t>
          </a:r>
          <a:r>
            <a:rPr lang="en-CA"/>
            <a:t> is not called this by Jesus in Matthew 24 or </a:t>
          </a:r>
          <a:r>
            <a:rPr lang="en-US"/>
            <a:t>Mark 13:1–37 or Luke 21:5–36 but is called this in Revelation 7:14</a:t>
          </a:r>
        </a:p>
      </dgm:t>
    </dgm:pt>
    <dgm:pt modelId="{22AB0B88-1365-43BE-8FEF-B732C2DF8605}" type="parTrans" cxnId="{3C4757F7-742C-4C82-9050-25197F224C9E}">
      <dgm:prSet/>
      <dgm:spPr/>
      <dgm:t>
        <a:bodyPr/>
        <a:lstStyle/>
        <a:p>
          <a:endParaRPr lang="en-US"/>
        </a:p>
      </dgm:t>
    </dgm:pt>
    <dgm:pt modelId="{A5F0A20F-6D03-47C1-8D1B-5A6CD449FB6C}" type="sibTrans" cxnId="{3C4757F7-742C-4C82-9050-25197F224C9E}">
      <dgm:prSet/>
      <dgm:spPr/>
      <dgm:t>
        <a:bodyPr/>
        <a:lstStyle/>
        <a:p>
          <a:endParaRPr lang="en-US"/>
        </a:p>
      </dgm:t>
    </dgm:pt>
    <dgm:pt modelId="{D5853C03-E361-430F-9FB3-43B2A09968B2}">
      <dgm:prSet/>
      <dgm:spPr/>
      <dgm:t>
        <a:bodyPr/>
        <a:lstStyle/>
        <a:p>
          <a:r>
            <a:rPr lang="en-CA"/>
            <a:t>The doctrine of a </a:t>
          </a:r>
          <a:r>
            <a:rPr lang="en-CA" i="1"/>
            <a:t>future </a:t>
          </a:r>
          <a:r>
            <a:rPr lang="en-CA"/>
            <a:t>seven-year tribulation is dependent upon a </a:t>
          </a:r>
          <a:r>
            <a:rPr lang="en-CA" i="1"/>
            <a:t>gap in time</a:t>
          </a:r>
          <a:r>
            <a:rPr lang="en-CA"/>
            <a:t> between Daniel’s 69</a:t>
          </a:r>
          <a:r>
            <a:rPr lang="en-CA" baseline="30000"/>
            <a:t>th</a:t>
          </a:r>
          <a:r>
            <a:rPr lang="en-CA"/>
            <a:t> and 70</a:t>
          </a:r>
          <a:r>
            <a:rPr lang="en-CA" baseline="30000"/>
            <a:t>th</a:t>
          </a:r>
          <a:r>
            <a:rPr lang="en-CA"/>
            <a:t> weeks (Daniel chapter 9)</a:t>
          </a:r>
          <a:endParaRPr lang="en-US"/>
        </a:p>
      </dgm:t>
    </dgm:pt>
    <dgm:pt modelId="{BD1CCE90-DDB6-477B-8CAA-9AD2453D5200}" type="parTrans" cxnId="{ECED29BD-9CB7-4BFC-82CC-0E68653BAEEC}">
      <dgm:prSet/>
      <dgm:spPr/>
      <dgm:t>
        <a:bodyPr/>
        <a:lstStyle/>
        <a:p>
          <a:endParaRPr lang="en-US"/>
        </a:p>
      </dgm:t>
    </dgm:pt>
    <dgm:pt modelId="{142BD6A7-282B-4647-96E4-4F18310F9BE3}" type="sibTrans" cxnId="{ECED29BD-9CB7-4BFC-82CC-0E68653BAEEC}">
      <dgm:prSet/>
      <dgm:spPr/>
      <dgm:t>
        <a:bodyPr/>
        <a:lstStyle/>
        <a:p>
          <a:endParaRPr lang="en-US"/>
        </a:p>
      </dgm:t>
    </dgm:pt>
    <dgm:pt modelId="{6DA6A254-3663-470C-918B-BEB5D7D68F23}" type="pres">
      <dgm:prSet presAssocID="{4642E3E4-8E00-45F7-A16C-762685455DDB}" presName="Name0" presStyleCnt="0">
        <dgm:presLayoutVars>
          <dgm:dir/>
          <dgm:animLvl val="lvl"/>
          <dgm:resizeHandles val="exact"/>
        </dgm:presLayoutVars>
      </dgm:prSet>
      <dgm:spPr/>
    </dgm:pt>
    <dgm:pt modelId="{61296491-C333-4AEF-8316-FC6831968E4E}" type="pres">
      <dgm:prSet presAssocID="{D5853C03-E361-430F-9FB3-43B2A09968B2}" presName="boxAndChildren" presStyleCnt="0"/>
      <dgm:spPr/>
    </dgm:pt>
    <dgm:pt modelId="{FC6B601A-6732-4954-BAFB-07AED28F56C3}" type="pres">
      <dgm:prSet presAssocID="{D5853C03-E361-430F-9FB3-43B2A09968B2}" presName="parentTextBox" presStyleLbl="node1" presStyleIdx="0" presStyleCnt="2"/>
      <dgm:spPr/>
    </dgm:pt>
    <dgm:pt modelId="{302ADF15-F774-4B49-8A4C-D9B93D722EA7}" type="pres">
      <dgm:prSet presAssocID="{8263EF01-5671-4852-A4EF-2F735E44DDEE}" presName="sp" presStyleCnt="0"/>
      <dgm:spPr/>
    </dgm:pt>
    <dgm:pt modelId="{E405F9A1-79A9-4DDD-B187-FE855964FB9C}" type="pres">
      <dgm:prSet presAssocID="{1B3FB3A7-09BE-4BAD-AAF5-9EF01AA242A7}" presName="arrowAndChildren" presStyleCnt="0"/>
      <dgm:spPr/>
    </dgm:pt>
    <dgm:pt modelId="{8082E9D9-E1F2-4233-9CE7-6963BB201236}" type="pres">
      <dgm:prSet presAssocID="{1B3FB3A7-09BE-4BAD-AAF5-9EF01AA242A7}" presName="parentTextArrow" presStyleLbl="node1" presStyleIdx="0" presStyleCnt="2"/>
      <dgm:spPr/>
    </dgm:pt>
    <dgm:pt modelId="{A07006A4-33C6-4A7F-83C5-9CC3F4C6256A}" type="pres">
      <dgm:prSet presAssocID="{1B3FB3A7-09BE-4BAD-AAF5-9EF01AA242A7}" presName="arrow" presStyleLbl="node1" presStyleIdx="1" presStyleCnt="2"/>
      <dgm:spPr/>
    </dgm:pt>
    <dgm:pt modelId="{25914E63-BD03-4F71-90B0-87AE380770ED}" type="pres">
      <dgm:prSet presAssocID="{1B3FB3A7-09BE-4BAD-AAF5-9EF01AA242A7}" presName="descendantArrow" presStyleCnt="0"/>
      <dgm:spPr/>
    </dgm:pt>
    <dgm:pt modelId="{B15F2C10-13FA-42FE-9585-6A9A9267A39B}" type="pres">
      <dgm:prSet presAssocID="{305BE1AD-1E3F-4BA2-BA9F-0247E3300EF1}" presName="childTextArrow" presStyleLbl="fgAccFollowNode1" presStyleIdx="0" presStyleCnt="1">
        <dgm:presLayoutVars>
          <dgm:bulletEnabled val="1"/>
        </dgm:presLayoutVars>
      </dgm:prSet>
      <dgm:spPr/>
    </dgm:pt>
  </dgm:ptLst>
  <dgm:cxnLst>
    <dgm:cxn modelId="{C4090B4E-D7A1-40BD-ADB0-B622F4EA5F32}" type="presOf" srcId="{4642E3E4-8E00-45F7-A16C-762685455DDB}" destId="{6DA6A254-3663-470C-918B-BEB5D7D68F23}" srcOrd="0" destOrd="0" presId="urn:microsoft.com/office/officeart/2005/8/layout/process4"/>
    <dgm:cxn modelId="{4E7F457E-3DC5-431E-A6A9-A4F67FC6527B}" type="presOf" srcId="{1B3FB3A7-09BE-4BAD-AAF5-9EF01AA242A7}" destId="{8082E9D9-E1F2-4233-9CE7-6963BB201236}" srcOrd="0" destOrd="0" presId="urn:microsoft.com/office/officeart/2005/8/layout/process4"/>
    <dgm:cxn modelId="{FAA13F89-DB5B-45AA-AFAF-B5397D9FD4F1}" type="presOf" srcId="{1B3FB3A7-09BE-4BAD-AAF5-9EF01AA242A7}" destId="{A07006A4-33C6-4A7F-83C5-9CC3F4C6256A}" srcOrd="1" destOrd="0" presId="urn:microsoft.com/office/officeart/2005/8/layout/process4"/>
    <dgm:cxn modelId="{76D36295-44DA-4341-BD5B-FF6EC5DC9A48}" type="presOf" srcId="{D5853C03-E361-430F-9FB3-43B2A09968B2}" destId="{FC6B601A-6732-4954-BAFB-07AED28F56C3}" srcOrd="0" destOrd="0" presId="urn:microsoft.com/office/officeart/2005/8/layout/process4"/>
    <dgm:cxn modelId="{ECED29BD-9CB7-4BFC-82CC-0E68653BAEEC}" srcId="{4642E3E4-8E00-45F7-A16C-762685455DDB}" destId="{D5853C03-E361-430F-9FB3-43B2A09968B2}" srcOrd="1" destOrd="0" parTransId="{BD1CCE90-DDB6-477B-8CAA-9AD2453D5200}" sibTransId="{142BD6A7-282B-4647-96E4-4F18310F9BE3}"/>
    <dgm:cxn modelId="{09466FCE-961B-4E38-8339-C5A4379E96D6}" srcId="{4642E3E4-8E00-45F7-A16C-762685455DDB}" destId="{1B3FB3A7-09BE-4BAD-AAF5-9EF01AA242A7}" srcOrd="0" destOrd="0" parTransId="{25136E29-8E84-4086-9E14-1B41105D0EA7}" sibTransId="{8263EF01-5671-4852-A4EF-2F735E44DDEE}"/>
    <dgm:cxn modelId="{207A70E2-B893-4421-93F0-620089D4543D}" type="presOf" srcId="{305BE1AD-1E3F-4BA2-BA9F-0247E3300EF1}" destId="{B15F2C10-13FA-42FE-9585-6A9A9267A39B}" srcOrd="0" destOrd="0" presId="urn:microsoft.com/office/officeart/2005/8/layout/process4"/>
    <dgm:cxn modelId="{3C4757F7-742C-4C82-9050-25197F224C9E}" srcId="{1B3FB3A7-09BE-4BAD-AAF5-9EF01AA242A7}" destId="{305BE1AD-1E3F-4BA2-BA9F-0247E3300EF1}" srcOrd="0" destOrd="0" parTransId="{22AB0B88-1365-43BE-8FEF-B732C2DF8605}" sibTransId="{A5F0A20F-6D03-47C1-8D1B-5A6CD449FB6C}"/>
    <dgm:cxn modelId="{DBC93E22-9742-48A7-8024-DB33482DD51F}" type="presParOf" srcId="{6DA6A254-3663-470C-918B-BEB5D7D68F23}" destId="{61296491-C333-4AEF-8316-FC6831968E4E}" srcOrd="0" destOrd="0" presId="urn:microsoft.com/office/officeart/2005/8/layout/process4"/>
    <dgm:cxn modelId="{34F1BC78-9D6B-480A-B559-697B400ECEB1}" type="presParOf" srcId="{61296491-C333-4AEF-8316-FC6831968E4E}" destId="{FC6B601A-6732-4954-BAFB-07AED28F56C3}" srcOrd="0" destOrd="0" presId="urn:microsoft.com/office/officeart/2005/8/layout/process4"/>
    <dgm:cxn modelId="{F01BB8A0-D2A5-4B9F-82E1-C410D0084198}" type="presParOf" srcId="{6DA6A254-3663-470C-918B-BEB5D7D68F23}" destId="{302ADF15-F774-4B49-8A4C-D9B93D722EA7}" srcOrd="1" destOrd="0" presId="urn:microsoft.com/office/officeart/2005/8/layout/process4"/>
    <dgm:cxn modelId="{D8CD7AFA-297E-4D74-A466-6CB8CAC1F408}" type="presParOf" srcId="{6DA6A254-3663-470C-918B-BEB5D7D68F23}" destId="{E405F9A1-79A9-4DDD-B187-FE855964FB9C}" srcOrd="2" destOrd="0" presId="urn:microsoft.com/office/officeart/2005/8/layout/process4"/>
    <dgm:cxn modelId="{E8B7D2D7-5A56-4D4C-976A-56F225899A91}" type="presParOf" srcId="{E405F9A1-79A9-4DDD-B187-FE855964FB9C}" destId="{8082E9D9-E1F2-4233-9CE7-6963BB201236}" srcOrd="0" destOrd="0" presId="urn:microsoft.com/office/officeart/2005/8/layout/process4"/>
    <dgm:cxn modelId="{CA96C0D4-BCAF-4EC3-B530-7C74C7BA2F78}" type="presParOf" srcId="{E405F9A1-79A9-4DDD-B187-FE855964FB9C}" destId="{A07006A4-33C6-4A7F-83C5-9CC3F4C6256A}" srcOrd="1" destOrd="0" presId="urn:microsoft.com/office/officeart/2005/8/layout/process4"/>
    <dgm:cxn modelId="{9E12D811-3AA8-4B56-B1B4-DA1FFF0C830F}" type="presParOf" srcId="{E405F9A1-79A9-4DDD-B187-FE855964FB9C}" destId="{25914E63-BD03-4F71-90B0-87AE380770ED}" srcOrd="2" destOrd="0" presId="urn:microsoft.com/office/officeart/2005/8/layout/process4"/>
    <dgm:cxn modelId="{BE098633-6B6F-4089-ACE7-0DA48DA948FF}" type="presParOf" srcId="{25914E63-BD03-4F71-90B0-87AE380770ED}" destId="{B15F2C10-13FA-42FE-9585-6A9A9267A39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B601A-6732-4954-BAFB-07AED28F56C3}">
      <dsp:nvSpPr>
        <dsp:cNvPr id="0" name=""/>
        <dsp:cNvSpPr/>
      </dsp:nvSpPr>
      <dsp:spPr>
        <a:xfrm>
          <a:off x="0" y="3157015"/>
          <a:ext cx="5906181" cy="20713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CA" sz="2600" kern="1200"/>
            <a:t>The doctrine of a </a:t>
          </a:r>
          <a:r>
            <a:rPr lang="en-CA" sz="2600" i="1" kern="1200"/>
            <a:t>future </a:t>
          </a:r>
          <a:r>
            <a:rPr lang="en-CA" sz="2600" kern="1200"/>
            <a:t>seven-year tribulation is dependent upon a </a:t>
          </a:r>
          <a:r>
            <a:rPr lang="en-CA" sz="2600" i="1" kern="1200"/>
            <a:t>gap in time</a:t>
          </a:r>
          <a:r>
            <a:rPr lang="en-CA" sz="2600" kern="1200"/>
            <a:t> between Daniel’s 69</a:t>
          </a:r>
          <a:r>
            <a:rPr lang="en-CA" sz="2600" kern="1200" baseline="30000"/>
            <a:t>th</a:t>
          </a:r>
          <a:r>
            <a:rPr lang="en-CA" sz="2600" kern="1200"/>
            <a:t> and 70</a:t>
          </a:r>
          <a:r>
            <a:rPr lang="en-CA" sz="2600" kern="1200" baseline="30000"/>
            <a:t>th</a:t>
          </a:r>
          <a:r>
            <a:rPr lang="en-CA" sz="2600" kern="1200"/>
            <a:t> weeks (Daniel chapter 9)</a:t>
          </a:r>
          <a:endParaRPr lang="en-US" sz="2600" kern="1200"/>
        </a:p>
      </dsp:txBody>
      <dsp:txXfrm>
        <a:off x="0" y="3157015"/>
        <a:ext cx="5906181" cy="2071343"/>
      </dsp:txXfrm>
    </dsp:sp>
    <dsp:sp modelId="{A07006A4-33C6-4A7F-83C5-9CC3F4C6256A}">
      <dsp:nvSpPr>
        <dsp:cNvPr id="0" name=""/>
        <dsp:cNvSpPr/>
      </dsp:nvSpPr>
      <dsp:spPr>
        <a:xfrm rot="10800000">
          <a:off x="0" y="2358"/>
          <a:ext cx="5906181" cy="3185726"/>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CA" sz="2600" kern="1200"/>
            <a:t>The Seven-year tribulation is nowhere stated in Scripture</a:t>
          </a:r>
          <a:endParaRPr lang="en-US" sz="2600" kern="1200"/>
        </a:p>
      </dsp:txBody>
      <dsp:txXfrm rot="-10800000">
        <a:off x="0" y="2358"/>
        <a:ext cx="5906181" cy="1118190"/>
      </dsp:txXfrm>
    </dsp:sp>
    <dsp:sp modelId="{B15F2C10-13FA-42FE-9585-6A9A9267A39B}">
      <dsp:nvSpPr>
        <dsp:cNvPr id="0" name=""/>
        <dsp:cNvSpPr/>
      </dsp:nvSpPr>
      <dsp:spPr>
        <a:xfrm>
          <a:off x="0" y="1120548"/>
          <a:ext cx="5906181" cy="95253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en-CA" sz="2100" kern="1200"/>
            <a:t>The </a:t>
          </a:r>
          <a:r>
            <a:rPr lang="en-CA" sz="2100" i="1" kern="1200"/>
            <a:t>Great Tribulation</a:t>
          </a:r>
          <a:r>
            <a:rPr lang="en-CA" sz="2100" kern="1200"/>
            <a:t> is not called this by Jesus in Matthew 24 or </a:t>
          </a:r>
          <a:r>
            <a:rPr lang="en-US" sz="2100" kern="1200"/>
            <a:t>Mark 13:1–37 or Luke 21:5–36 but is called this in Revelation 7:14</a:t>
          </a:r>
        </a:p>
      </dsp:txBody>
      <dsp:txXfrm>
        <a:off x="0" y="1120548"/>
        <a:ext cx="5906181" cy="9525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7D29F-1E65-44F2-833F-F53A8B71F301}" type="datetimeFigureOut">
              <a:rPr lang="en-CA" smtClean="0"/>
              <a:t>2023-02-01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39D35-BB4C-48D2-B7B6-971747984642}" type="slidenum">
              <a:rPr lang="en-CA" smtClean="0"/>
              <a:t>‹#›</a:t>
            </a:fld>
            <a:endParaRPr lang="en-CA"/>
          </a:p>
        </p:txBody>
      </p:sp>
    </p:spTree>
    <p:extLst>
      <p:ext uri="{BB962C8B-B14F-4D97-AF65-F5344CB8AC3E}">
        <p14:creationId xmlns:p14="http://schemas.microsoft.com/office/powerpoint/2010/main" val="65022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C2B2E819-82E3-4082-A00F-2261174CC15F}" type="datetime1">
              <a:rPr lang="en-US" smtClean="0"/>
              <a:t>2/1/2023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83345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6B82EF-D0F3-4272-A183-C54F5F3046D6}" type="datetime1">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30282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C46806-BB75-429E-96E8-7B6C96D7D0A4}" type="datetime1">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9132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9A13E-1A00-4C76-B1BB-6DDF4D94C595}" type="datetime1">
              <a:rPr lang="en-US" smtClean="0"/>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1419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0CBE5EF2-6A2A-4BE4-BB87-302CA90E70BF}" type="datetime1">
              <a:rPr lang="en-US" smtClean="0"/>
              <a:t>2/1/2023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6212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2F84BC-53E3-412F-A00E-9E3BE42EAEC3}" type="datetime1">
              <a:rPr lang="en-US" smtClean="0"/>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914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0B89399-7886-46EB-B4F6-52134ACB040D}" type="datetime1">
              <a:rPr lang="en-US" smtClean="0"/>
              <a:t>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3139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2543C-3F91-4618-8649-646D9E1040AF}" type="datetime1">
              <a:rPr lang="en-US" smtClean="0"/>
              <a:t>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7344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3AF9-D9FA-4890-BF6C-A8D413560CF8}" type="datetime1">
              <a:rPr lang="en-US" smtClean="0"/>
              <a:t>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8514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A9E73243-8B14-4397-BF14-2AEF14C84DD9}" type="datetime1">
              <a:rPr lang="en-US" smtClean="0"/>
              <a:t>2/1/2023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5756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FDD243F6-608B-4100-8D8F-2D066BCC4496}" type="datetime1">
              <a:rPr lang="en-US" smtClean="0"/>
              <a:t>2/1/2023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8771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6990304-9255-4E1B-AA5A-1BBD34C4DA36}" type="datetime1">
              <a:rPr lang="en-US" smtClean="0"/>
              <a:t>2/1/2023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85595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9" name="Rectangle 3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0F6163E5-0CE1-4EE0-B190-1549815EC7F9}"/>
              </a:ext>
            </a:extLst>
          </p:cNvPr>
          <p:cNvSpPr>
            <a:spLocks noGrp="1"/>
          </p:cNvSpPr>
          <p:nvPr>
            <p:ph type="ctrTitle"/>
          </p:nvPr>
        </p:nvSpPr>
        <p:spPr>
          <a:xfrm>
            <a:off x="1256493" y="1559768"/>
            <a:ext cx="2978281" cy="3135379"/>
          </a:xfrm>
        </p:spPr>
        <p:txBody>
          <a:bodyPr vert="horz" lIns="91440" tIns="45720" rIns="91440" bIns="45720" rtlCol="0">
            <a:normAutofit/>
          </a:bodyPr>
          <a:lstStyle/>
          <a:p>
            <a:r>
              <a:rPr lang="en-US" sz="4800" spc="0" dirty="0">
                <a:solidFill>
                  <a:schemeClr val="bg1"/>
                </a:solidFill>
              </a:rPr>
              <a:t>Eschatology:</a:t>
            </a:r>
            <a:br>
              <a:rPr lang="en-US" sz="4800" spc="0" dirty="0">
                <a:solidFill>
                  <a:schemeClr val="bg1"/>
                </a:solidFill>
              </a:rPr>
            </a:br>
            <a:r>
              <a:rPr lang="en-US" sz="3200" spc="0" dirty="0">
                <a:solidFill>
                  <a:schemeClr val="bg1"/>
                </a:solidFill>
              </a:rPr>
              <a:t>Millennial Views</a:t>
            </a:r>
            <a:br>
              <a:rPr lang="en-US" sz="3200" spc="0" dirty="0">
                <a:solidFill>
                  <a:schemeClr val="bg1"/>
                </a:solidFill>
              </a:rPr>
            </a:br>
            <a:r>
              <a:rPr lang="en-US" sz="3200" spc="0" dirty="0">
                <a:solidFill>
                  <a:schemeClr val="bg1"/>
                </a:solidFill>
              </a:rPr>
              <a:t>Gaps</a:t>
            </a:r>
          </a:p>
        </p:txBody>
      </p:sp>
      <p:sp>
        <p:nvSpPr>
          <p:cNvPr id="3" name="Subtitle 2">
            <a:extLst>
              <a:ext uri="{FF2B5EF4-FFF2-40B4-BE49-F238E27FC236}">
                <a16:creationId xmlns:a16="http://schemas.microsoft.com/office/drawing/2014/main" id="{B384F869-4E69-4AF8-9018-59EDBEEE0F85}"/>
              </a:ext>
            </a:extLst>
          </p:cNvPr>
          <p:cNvSpPr>
            <a:spLocks noGrp="1"/>
          </p:cNvSpPr>
          <p:nvPr>
            <p:ph type="subTitle" idx="1"/>
          </p:nvPr>
        </p:nvSpPr>
        <p:spPr>
          <a:xfrm>
            <a:off x="1256493" y="4708186"/>
            <a:ext cx="2978282" cy="992223"/>
          </a:xfrm>
        </p:spPr>
        <p:txBody>
          <a:bodyPr vert="horz" lIns="91440" tIns="45720" rIns="91440" bIns="45720" rtlCol="0">
            <a:normAutofit/>
          </a:bodyPr>
          <a:lstStyle/>
          <a:p>
            <a:pPr indent="-182880">
              <a:lnSpc>
                <a:spcPct val="100000"/>
              </a:lnSpc>
              <a:spcAft>
                <a:spcPts val="600"/>
              </a:spcAft>
              <a:buFont typeface="Garamond" pitchFamily="18" charset="0"/>
              <a:buChar char="◦"/>
            </a:pPr>
            <a:r>
              <a:rPr lang="en-US" sz="1400" dirty="0">
                <a:solidFill>
                  <a:schemeClr val="bg1"/>
                </a:solidFill>
              </a:rPr>
              <a:t>1 February 2023</a:t>
            </a:r>
          </a:p>
          <a:p>
            <a:pPr indent="-182880">
              <a:lnSpc>
                <a:spcPct val="100000"/>
              </a:lnSpc>
              <a:spcAft>
                <a:spcPts val="600"/>
              </a:spcAft>
              <a:buFont typeface="Garamond" pitchFamily="18" charset="0"/>
              <a:buChar char="◦"/>
            </a:pPr>
            <a:r>
              <a:rPr lang="en-US" sz="1400" dirty="0">
                <a:solidFill>
                  <a:schemeClr val="bg1"/>
                </a:solidFill>
              </a:rPr>
              <a:t>Winter</a:t>
            </a:r>
          </a:p>
          <a:p>
            <a:pPr indent="-182880">
              <a:lnSpc>
                <a:spcPct val="100000"/>
              </a:lnSpc>
              <a:spcAft>
                <a:spcPts val="600"/>
              </a:spcAft>
              <a:buFont typeface="Garamond" pitchFamily="18" charset="0"/>
              <a:buChar char="◦"/>
            </a:pPr>
            <a:endParaRPr lang="en-US" sz="1400" dirty="0">
              <a:solidFill>
                <a:schemeClr val="bg1"/>
              </a:solidFill>
            </a:endParaRPr>
          </a:p>
        </p:txBody>
      </p:sp>
      <p:sp>
        <p:nvSpPr>
          <p:cNvPr id="41" name="Rectangle 3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3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9" name="Picture 4">
            <a:extLst>
              <a:ext uri="{FF2B5EF4-FFF2-40B4-BE49-F238E27FC236}">
                <a16:creationId xmlns:a16="http://schemas.microsoft.com/office/drawing/2014/main" id="{6A7F50BB-CFE6-4590-BE8F-F196F509479D}"/>
              </a:ext>
            </a:extLst>
          </p:cNvPr>
          <p:cNvPicPr>
            <a:picLocks noChangeAspect="1"/>
          </p:cNvPicPr>
          <p:nvPr/>
        </p:nvPicPr>
        <p:blipFill rotWithShape="1">
          <a:blip r:embed="rId3"/>
          <a:srcRect t="15393" r="-1" b="-1"/>
          <a:stretch/>
        </p:blipFill>
        <p:spPr>
          <a:xfrm>
            <a:off x="5346570" y="1682631"/>
            <a:ext cx="6202238" cy="3489612"/>
          </a:xfrm>
          <a:prstGeom prst="rect">
            <a:avLst/>
          </a:prstGeom>
        </p:spPr>
      </p:pic>
      <p:sp>
        <p:nvSpPr>
          <p:cNvPr id="6" name="Slide Number Placeholder 5">
            <a:extLst>
              <a:ext uri="{FF2B5EF4-FFF2-40B4-BE49-F238E27FC236}">
                <a16:creationId xmlns:a16="http://schemas.microsoft.com/office/drawing/2014/main" id="{2A9B1FF8-23FA-408F-9A1D-CEDAFF61B373}"/>
              </a:ext>
            </a:extLst>
          </p:cNvPr>
          <p:cNvSpPr>
            <a:spLocks noGrp="1"/>
          </p:cNvSpPr>
          <p:nvPr>
            <p:ph type="sldNum" sz="quarter" idx="12"/>
          </p:nvPr>
        </p:nvSpPr>
        <p:spPr/>
        <p:txBody>
          <a:bodyPr/>
          <a:lstStyle/>
          <a:p>
            <a:fld id="{34B7E4EF-A1BD-40F4-AB7B-04F084DD991D}" type="slidenum">
              <a:rPr lang="en-US" smtClean="0"/>
              <a:t>1</a:t>
            </a:fld>
            <a:endParaRPr lang="en-US" dirty="0"/>
          </a:p>
        </p:txBody>
      </p:sp>
    </p:spTree>
    <p:extLst>
      <p:ext uri="{BB962C8B-B14F-4D97-AF65-F5344CB8AC3E}">
        <p14:creationId xmlns:p14="http://schemas.microsoft.com/office/powerpoint/2010/main" val="23930253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8636"/>
    </mc:Choice>
    <mc:Fallback xmlns="">
      <p:transition spd="slow" advTm="863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3" name="Content Placeholder 2">
            <a:extLst>
              <a:ext uri="{FF2B5EF4-FFF2-40B4-BE49-F238E27FC236}">
                <a16:creationId xmlns:a16="http://schemas.microsoft.com/office/drawing/2014/main" id="{8A94EF78-F898-1E33-2CA9-774021B86D63}"/>
              </a:ext>
            </a:extLst>
          </p:cNvPr>
          <p:cNvSpPr>
            <a:spLocks noGrp="1"/>
          </p:cNvSpPr>
          <p:nvPr>
            <p:ph idx="1"/>
          </p:nvPr>
        </p:nvSpPr>
        <p:spPr>
          <a:xfrm>
            <a:off x="1175512" y="766916"/>
            <a:ext cx="9792208" cy="5198795"/>
          </a:xfrm>
        </p:spPr>
        <p:txBody>
          <a:bodyPr>
            <a:normAutofit/>
          </a:bodyPr>
          <a:lstStyle/>
          <a:p>
            <a:pPr marL="0" indent="0">
              <a:lnSpc>
                <a:spcPct val="100000"/>
              </a:lnSpc>
              <a:buNone/>
            </a:pPr>
            <a:r>
              <a:rPr lang="en-US" sz="2000" b="1" dirty="0">
                <a:latin typeface="Calibri" panose="020F0502020204030204" pitchFamily="34" charset="0"/>
              </a:rPr>
              <a:t>483 years accounted for so far:</a:t>
            </a:r>
          </a:p>
          <a:p>
            <a:pPr marL="0" indent="0">
              <a:lnSpc>
                <a:spcPct val="100000"/>
              </a:lnSpc>
              <a:buNone/>
            </a:pPr>
            <a:r>
              <a:rPr lang="en-US" sz="2000" b="1" dirty="0">
                <a:effectLst/>
                <a:latin typeface="Calibri" panose="020F0502020204030204" pitchFamily="34" charset="0"/>
              </a:rPr>
              <a:t>{-457+483 years=26 AD} </a:t>
            </a:r>
          </a:p>
          <a:p>
            <a:pPr marL="0" indent="0">
              <a:lnSpc>
                <a:spcPct val="100000"/>
              </a:lnSpc>
              <a:buNone/>
            </a:pPr>
            <a:r>
              <a:rPr lang="en-US" sz="2000" b="1" dirty="0">
                <a:latin typeface="Calibri" panose="020F0502020204030204" pitchFamily="34" charset="0"/>
              </a:rPr>
              <a:t>What happened?</a:t>
            </a:r>
          </a:p>
          <a:p>
            <a:pPr marL="0" indent="0">
              <a:lnSpc>
                <a:spcPct val="100000"/>
              </a:lnSpc>
              <a:buNone/>
            </a:pPr>
            <a:endParaRPr lang="en-US" sz="2000" dirty="0">
              <a:effectLst/>
              <a:latin typeface="Calibri" panose="020F0502020204030204" pitchFamily="34" charset="0"/>
            </a:endParaRPr>
          </a:p>
          <a:p>
            <a:pPr marL="457200" indent="-457200">
              <a:lnSpc>
                <a:spcPct val="100000"/>
              </a:lnSpc>
              <a:buAutoNum type="arabicPeriod"/>
            </a:pPr>
            <a:r>
              <a:rPr lang="en-US" sz="2000" baseline="30000" dirty="0">
                <a:effectLst/>
                <a:latin typeface="Calibri" panose="020F0502020204030204" pitchFamily="34" charset="0"/>
              </a:rPr>
              <a:t>26 </a:t>
            </a:r>
            <a:r>
              <a:rPr lang="en-US" sz="2000" dirty="0">
                <a:effectLst/>
                <a:latin typeface="Calibri" panose="020F0502020204030204" pitchFamily="34" charset="0"/>
              </a:rPr>
              <a:t>And after the sixty-two weeks </a:t>
            </a:r>
            <a:r>
              <a:rPr lang="en-US" sz="2000" i="1" dirty="0">
                <a:effectLst/>
                <a:latin typeface="Calibri" panose="020F0502020204030204" pitchFamily="34" charset="0"/>
              </a:rPr>
              <a:t>(but counting the first seven, so 483 years)</a:t>
            </a:r>
            <a:r>
              <a:rPr lang="en-US" sz="2000" dirty="0">
                <a:effectLst/>
                <a:latin typeface="Calibri" panose="020F0502020204030204" pitchFamily="34" charset="0"/>
              </a:rPr>
              <a:t>, an anointed one shall be cut off </a:t>
            </a:r>
          </a:p>
          <a:p>
            <a:pPr marL="457200" indent="-457200">
              <a:lnSpc>
                <a:spcPct val="100000"/>
              </a:lnSpc>
              <a:buAutoNum type="arabicPeriod"/>
            </a:pPr>
            <a:r>
              <a:rPr lang="en-US" sz="2000" dirty="0">
                <a:effectLst/>
                <a:latin typeface="Calibri" panose="020F0502020204030204" pitchFamily="34" charset="0"/>
              </a:rPr>
              <a:t>and shall have nothing. </a:t>
            </a:r>
          </a:p>
          <a:p>
            <a:pPr marL="457200" indent="-457200">
              <a:lnSpc>
                <a:spcPct val="100000"/>
              </a:lnSpc>
              <a:buAutoNum type="arabicPeriod"/>
            </a:pPr>
            <a:r>
              <a:rPr lang="en-US" sz="2000" dirty="0">
                <a:effectLst/>
                <a:latin typeface="Calibri" panose="020F0502020204030204" pitchFamily="34" charset="0"/>
              </a:rPr>
              <a:t>And the people of the prince who is to come shall destroy the city and the sanctuary. </a:t>
            </a:r>
          </a:p>
          <a:p>
            <a:pPr marL="457200" indent="-457200">
              <a:lnSpc>
                <a:spcPct val="100000"/>
              </a:lnSpc>
              <a:buAutoNum type="arabicPeriod"/>
            </a:pPr>
            <a:r>
              <a:rPr lang="en-US" sz="2000" dirty="0">
                <a:effectLst/>
                <a:latin typeface="Calibri" panose="020F0502020204030204" pitchFamily="34" charset="0"/>
              </a:rPr>
              <a:t>Its end shall come with a flood, and to the end there shall be war. </a:t>
            </a:r>
          </a:p>
          <a:p>
            <a:pPr marL="457200" indent="-457200">
              <a:lnSpc>
                <a:spcPct val="100000"/>
              </a:lnSpc>
              <a:buAutoNum type="arabicPeriod"/>
            </a:pPr>
            <a:r>
              <a:rPr lang="en-US" sz="2000" dirty="0">
                <a:effectLst/>
                <a:latin typeface="Calibri" panose="020F0502020204030204" pitchFamily="34" charset="0"/>
              </a:rPr>
              <a:t>Desolations are decreed. </a:t>
            </a:r>
            <a:r>
              <a:rPr lang="en-US" sz="2000" baseline="30000" dirty="0">
                <a:effectLst/>
                <a:latin typeface="Calibri" panose="020F0502020204030204" pitchFamily="34" charset="0"/>
              </a:rPr>
              <a:t>27 </a:t>
            </a:r>
            <a:r>
              <a:rPr lang="en-US" sz="2000" dirty="0">
                <a:effectLst/>
                <a:latin typeface="Calibri" panose="020F0502020204030204" pitchFamily="34" charset="0"/>
              </a:rPr>
              <a:t>And he shall make a strong covenant with many for one week, and for half of the week he shall put an end to sacrifice and offering. </a:t>
            </a:r>
          </a:p>
          <a:p>
            <a:pPr marL="457200" indent="-457200">
              <a:lnSpc>
                <a:spcPct val="100000"/>
              </a:lnSpc>
              <a:buAutoNum type="arabicPeriod"/>
            </a:pPr>
            <a:r>
              <a:rPr lang="en-US" sz="2000" dirty="0">
                <a:effectLst/>
                <a:latin typeface="Calibri" panose="020F0502020204030204" pitchFamily="34" charset="0"/>
              </a:rPr>
              <a:t>And on the wing of abominations shall come one who makes desolate, until the decreed end is poured out on the desolator.”</a:t>
            </a:r>
            <a:endParaRPr lang="en-CA" sz="2000" dirty="0"/>
          </a:p>
        </p:txBody>
      </p:sp>
      <p:sp>
        <p:nvSpPr>
          <p:cNvPr id="4" name="Slide Number Placeholder 3">
            <a:extLst>
              <a:ext uri="{FF2B5EF4-FFF2-40B4-BE49-F238E27FC236}">
                <a16:creationId xmlns:a16="http://schemas.microsoft.com/office/drawing/2014/main" id="{D02ED500-B3FB-B834-F609-FB5F74588467}"/>
              </a:ext>
            </a:extLst>
          </p:cNvPr>
          <p:cNvSpPr>
            <a:spLocks noGrp="1"/>
          </p:cNvSpPr>
          <p:nvPr>
            <p:ph type="sldNum" sz="quarter" idx="12"/>
          </p:nvPr>
        </p:nvSpPr>
        <p:spPr>
          <a:xfrm>
            <a:off x="9504680" y="6221173"/>
            <a:ext cx="1463040" cy="274320"/>
          </a:xfrm>
        </p:spPr>
        <p:txBody>
          <a:bodyPr>
            <a:normAutofit/>
          </a:bodyPr>
          <a:lstStyle/>
          <a:p>
            <a:pPr>
              <a:spcAft>
                <a:spcPts val="600"/>
              </a:spcAft>
            </a:pPr>
            <a:fld id="{34B7E4EF-A1BD-40F4-AB7B-04F084DD991D}" type="slidenum">
              <a:rPr lang="en-US" smtClean="0"/>
              <a:pPr>
                <a:spcAft>
                  <a:spcPts val="600"/>
                </a:spcAft>
              </a:pPr>
              <a:t>10</a:t>
            </a:fld>
            <a:endParaRPr lang="en-US"/>
          </a:p>
        </p:txBody>
      </p:sp>
    </p:spTree>
    <p:extLst>
      <p:ext uri="{BB962C8B-B14F-4D97-AF65-F5344CB8AC3E}">
        <p14:creationId xmlns:p14="http://schemas.microsoft.com/office/powerpoint/2010/main" val="3444997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DC961D83-206A-FCC7-8EDB-7E2B8B877306}"/>
              </a:ext>
            </a:extLst>
          </p:cNvPr>
          <p:cNvSpPr>
            <a:spLocks noGrp="1"/>
          </p:cNvSpPr>
          <p:nvPr>
            <p:ph type="title"/>
          </p:nvPr>
        </p:nvSpPr>
        <p:spPr>
          <a:xfrm>
            <a:off x="1175512" y="870132"/>
            <a:ext cx="9792208" cy="1527078"/>
          </a:xfrm>
        </p:spPr>
        <p:txBody>
          <a:bodyPr>
            <a:normAutofit/>
          </a:bodyPr>
          <a:lstStyle/>
          <a:p>
            <a:r>
              <a:rPr lang="en-CA" dirty="0"/>
              <a:t>The last week: Daniel 9:27</a:t>
            </a:r>
          </a:p>
        </p:txBody>
      </p:sp>
      <p:sp>
        <p:nvSpPr>
          <p:cNvPr id="3" name="Content Placeholder 2">
            <a:extLst>
              <a:ext uri="{FF2B5EF4-FFF2-40B4-BE49-F238E27FC236}">
                <a16:creationId xmlns:a16="http://schemas.microsoft.com/office/drawing/2014/main" id="{80C92B12-7F3B-83F0-461D-57F66FE3CEAC}"/>
              </a:ext>
            </a:extLst>
          </p:cNvPr>
          <p:cNvSpPr>
            <a:spLocks noGrp="1"/>
          </p:cNvSpPr>
          <p:nvPr>
            <p:ph idx="1"/>
          </p:nvPr>
        </p:nvSpPr>
        <p:spPr>
          <a:xfrm>
            <a:off x="1175512" y="1897626"/>
            <a:ext cx="9792208" cy="4068085"/>
          </a:xfrm>
        </p:spPr>
        <p:txBody>
          <a:bodyPr>
            <a:normAutofit lnSpcReduction="10000"/>
          </a:bodyPr>
          <a:lstStyle/>
          <a:p>
            <a:pPr marL="0" marR="0" indent="0">
              <a:spcBef>
                <a:spcPts val="0"/>
              </a:spcBef>
              <a:spcAft>
                <a:spcPts val="0"/>
              </a:spcAft>
              <a:buNone/>
            </a:pPr>
            <a:r>
              <a:rPr lang="en-US" sz="2400" b="1" baseline="30000" dirty="0">
                <a:effectLst/>
                <a:latin typeface="Calibri" panose="020F0502020204030204" pitchFamily="34" charset="0"/>
              </a:rPr>
              <a:t>27 </a:t>
            </a:r>
            <a:r>
              <a:rPr lang="en-US" sz="2400" dirty="0">
                <a:effectLst/>
                <a:latin typeface="Calibri" panose="020F0502020204030204" pitchFamily="34" charset="0"/>
              </a:rPr>
              <a:t>And he shall make a strong covenant with many for one week, and for half of the week he shall put an end to sacrifice and offering. And on the wing of abominations shall come one who makes desolate, until the decreed end is poured out on the desolator.” </a:t>
            </a:r>
          </a:p>
          <a:p>
            <a:pPr marL="0" marR="0" indent="0">
              <a:spcBef>
                <a:spcPts val="0"/>
              </a:spcBef>
              <a:spcAft>
                <a:spcPts val="0"/>
              </a:spcAft>
              <a:buNone/>
            </a:pPr>
            <a:endParaRPr lang="en-US" sz="2400" dirty="0">
              <a:latin typeface="Calibri" panose="020F0502020204030204" pitchFamily="34" charset="0"/>
            </a:endParaRPr>
          </a:p>
          <a:p>
            <a:pPr marL="342900" marR="0" indent="-342900">
              <a:spcBef>
                <a:spcPts val="0"/>
              </a:spcBef>
              <a:spcAft>
                <a:spcPts val="0"/>
              </a:spcAft>
              <a:buFont typeface="+mj-lt"/>
              <a:buAutoNum type="arabicPeriod"/>
            </a:pPr>
            <a:r>
              <a:rPr lang="en-US" sz="2400" dirty="0">
                <a:latin typeface="Calibri" panose="020F0502020204030204" pitchFamily="34" charset="0"/>
              </a:rPr>
              <a:t>Strong Covenant: New Covenant</a:t>
            </a:r>
          </a:p>
          <a:p>
            <a:pPr marL="342900" marR="0" indent="-342900">
              <a:spcBef>
                <a:spcPts val="0"/>
              </a:spcBef>
              <a:spcAft>
                <a:spcPts val="0"/>
              </a:spcAft>
              <a:buFont typeface="+mj-lt"/>
              <a:buAutoNum type="arabicPeriod"/>
            </a:pPr>
            <a:r>
              <a:rPr lang="en-US" sz="2400" dirty="0">
                <a:latin typeface="Calibri" panose="020F0502020204030204" pitchFamily="34" charset="0"/>
              </a:rPr>
              <a:t>One week=seven years</a:t>
            </a:r>
          </a:p>
          <a:p>
            <a:pPr marL="617220" lvl="1" indent="-342900">
              <a:spcBef>
                <a:spcPts val="0"/>
              </a:spcBef>
              <a:buFont typeface="+mj-lt"/>
              <a:buAutoNum type="arabicPeriod"/>
            </a:pPr>
            <a:r>
              <a:rPr lang="en-US" sz="2000" dirty="0">
                <a:latin typeface="Calibri" panose="020F0502020204030204" pitchFamily="34" charset="0"/>
              </a:rPr>
              <a:t>Jesus’ ministry was 40 months</a:t>
            </a:r>
          </a:p>
          <a:p>
            <a:pPr marL="617220" lvl="1" indent="-342900">
              <a:spcBef>
                <a:spcPts val="0"/>
              </a:spcBef>
              <a:buFont typeface="+mj-lt"/>
              <a:buAutoNum type="arabicPeriod"/>
            </a:pPr>
            <a:r>
              <a:rPr lang="en-US" sz="2000" dirty="0">
                <a:latin typeface="Calibri" panose="020F0502020204030204" pitchFamily="34" charset="0"/>
              </a:rPr>
              <a:t>The Gentiles were added to the church about 40 months after Christ’s ascension</a:t>
            </a:r>
          </a:p>
          <a:p>
            <a:pPr marL="342900" marR="0" indent="-342900">
              <a:spcBef>
                <a:spcPts val="0"/>
              </a:spcBef>
              <a:spcAft>
                <a:spcPts val="0"/>
              </a:spcAft>
              <a:buFont typeface="+mj-lt"/>
              <a:buAutoNum type="arabicPeriod"/>
            </a:pPr>
            <a:r>
              <a:rPr lang="en-US" sz="2400" dirty="0">
                <a:effectLst/>
                <a:latin typeface="Calibri" panose="020F0502020204030204" pitchFamily="34" charset="0"/>
              </a:rPr>
              <a:t>End of sacrifice and offering (Hebrews 10:1-10)</a:t>
            </a:r>
          </a:p>
          <a:p>
            <a:pPr marL="342900" marR="0" indent="-342900">
              <a:spcBef>
                <a:spcPts val="0"/>
              </a:spcBef>
              <a:spcAft>
                <a:spcPts val="0"/>
              </a:spcAft>
              <a:buFont typeface="+mj-lt"/>
              <a:buAutoNum type="arabicPeriod"/>
            </a:pPr>
            <a:r>
              <a:rPr lang="en-US" sz="2400" dirty="0">
                <a:latin typeface="Calibri" panose="020F0502020204030204" pitchFamily="34" charset="0"/>
              </a:rPr>
              <a:t>Desolation (and the New Covenant) are not limited to the final week.</a:t>
            </a:r>
            <a:endParaRPr lang="en-US" sz="2400" dirty="0">
              <a:effectLst/>
              <a:latin typeface="Calibri" panose="020F0502020204030204" pitchFamily="34" charset="0"/>
            </a:endParaRPr>
          </a:p>
          <a:p>
            <a:pPr marL="0" marR="0" indent="0">
              <a:spcBef>
                <a:spcPts val="0"/>
              </a:spcBef>
              <a:spcAft>
                <a:spcPts val="0"/>
              </a:spcAft>
              <a:buNone/>
            </a:pPr>
            <a:endParaRPr lang="en-US" sz="2400" dirty="0">
              <a:effectLst/>
              <a:latin typeface="Calibri" panose="020F0502020204030204" pitchFamily="34" charset="0"/>
            </a:endParaRPr>
          </a:p>
          <a:p>
            <a:pPr marL="0" indent="0">
              <a:buNone/>
            </a:pPr>
            <a:endParaRPr lang="en-CA" sz="2400" b="1" dirty="0"/>
          </a:p>
        </p:txBody>
      </p:sp>
      <p:sp>
        <p:nvSpPr>
          <p:cNvPr id="4" name="Slide Number Placeholder 3">
            <a:extLst>
              <a:ext uri="{FF2B5EF4-FFF2-40B4-BE49-F238E27FC236}">
                <a16:creationId xmlns:a16="http://schemas.microsoft.com/office/drawing/2014/main" id="{8F51B678-9492-1F3C-DEB6-A95AC8A90B8D}"/>
              </a:ext>
            </a:extLst>
          </p:cNvPr>
          <p:cNvSpPr>
            <a:spLocks noGrp="1"/>
          </p:cNvSpPr>
          <p:nvPr>
            <p:ph type="sldNum" sz="quarter" idx="12"/>
          </p:nvPr>
        </p:nvSpPr>
        <p:spPr>
          <a:xfrm>
            <a:off x="9504680" y="6221173"/>
            <a:ext cx="1463040" cy="274320"/>
          </a:xfrm>
        </p:spPr>
        <p:txBody>
          <a:bodyPr>
            <a:normAutofit/>
          </a:bodyPr>
          <a:lstStyle/>
          <a:p>
            <a:pPr>
              <a:spcAft>
                <a:spcPts val="600"/>
              </a:spcAft>
            </a:pPr>
            <a:fld id="{34B7E4EF-A1BD-40F4-AB7B-04F084DD991D}" type="slidenum">
              <a:rPr lang="en-US" smtClean="0"/>
              <a:pPr>
                <a:spcAft>
                  <a:spcPts val="600"/>
                </a:spcAft>
              </a:pPr>
              <a:t>11</a:t>
            </a:fld>
            <a:endParaRPr lang="en-US"/>
          </a:p>
        </p:txBody>
      </p:sp>
    </p:spTree>
    <p:extLst>
      <p:ext uri="{BB962C8B-B14F-4D97-AF65-F5344CB8AC3E}">
        <p14:creationId xmlns:p14="http://schemas.microsoft.com/office/powerpoint/2010/main" val="3793908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4A29A85A-1C1E-CF2A-1F47-FFF6D199EE59}"/>
              </a:ext>
            </a:extLst>
          </p:cNvPr>
          <p:cNvSpPr>
            <a:spLocks noGrp="1"/>
          </p:cNvSpPr>
          <p:nvPr>
            <p:ph type="title"/>
          </p:nvPr>
        </p:nvSpPr>
        <p:spPr>
          <a:xfrm>
            <a:off x="676240" y="875324"/>
            <a:ext cx="3536510" cy="5093520"/>
          </a:xfrm>
        </p:spPr>
        <p:txBody>
          <a:bodyPr>
            <a:normAutofit/>
          </a:bodyPr>
          <a:lstStyle/>
          <a:p>
            <a:pPr algn="ctr"/>
            <a:r>
              <a:rPr lang="en-CA" sz="4100">
                <a:solidFill>
                  <a:schemeClr val="tx1"/>
                </a:solidFill>
              </a:rPr>
              <a:t>Dispensationalism</a:t>
            </a:r>
          </a:p>
        </p:txBody>
      </p:sp>
      <p:sp>
        <p:nvSpPr>
          <p:cNvPr id="3" name="Content Placeholder 2">
            <a:extLst>
              <a:ext uri="{FF2B5EF4-FFF2-40B4-BE49-F238E27FC236}">
                <a16:creationId xmlns:a16="http://schemas.microsoft.com/office/drawing/2014/main" id="{9EF22F7C-61DA-4564-6DF8-FCFCE9E3F6D9}"/>
              </a:ext>
            </a:extLst>
          </p:cNvPr>
          <p:cNvSpPr>
            <a:spLocks noGrp="1"/>
          </p:cNvSpPr>
          <p:nvPr>
            <p:ph idx="1"/>
          </p:nvPr>
        </p:nvSpPr>
        <p:spPr>
          <a:xfrm>
            <a:off x="5478124" y="559477"/>
            <a:ext cx="5647076" cy="5475563"/>
          </a:xfrm>
        </p:spPr>
        <p:txBody>
          <a:bodyPr anchor="ctr">
            <a:normAutofit/>
          </a:bodyPr>
          <a:lstStyle/>
          <a:p>
            <a:pPr marL="342900" indent="-342900">
              <a:buFont typeface="+mj-lt"/>
              <a:buAutoNum type="arabicPeriod"/>
            </a:pPr>
            <a:r>
              <a:rPr lang="en-CA" sz="2000" dirty="0"/>
              <a:t>The one spoken of in 9:26-27 is the Antichrist, not the Messiah. Affirms that vs 25 and 26-27 are not speaking of the same person</a:t>
            </a:r>
          </a:p>
          <a:p>
            <a:pPr marL="342900" indent="-342900">
              <a:buFont typeface="+mj-lt"/>
              <a:buAutoNum type="arabicPeriod"/>
            </a:pPr>
            <a:r>
              <a:rPr lang="en-CA" sz="2000" dirty="0"/>
              <a:t>it is therefore the </a:t>
            </a:r>
            <a:r>
              <a:rPr lang="en-CA" sz="2000" i="1" dirty="0"/>
              <a:t>antichrist</a:t>
            </a:r>
            <a:r>
              <a:rPr lang="en-CA" sz="2000" dirty="0"/>
              <a:t> who makes a strong covenant and makes sacrifices to end</a:t>
            </a:r>
          </a:p>
          <a:p>
            <a:pPr marL="342900" indent="-342900">
              <a:buFont typeface="+mj-lt"/>
              <a:buAutoNum type="arabicPeriod"/>
            </a:pPr>
            <a:r>
              <a:rPr lang="en-CA" sz="2000" dirty="0"/>
              <a:t>This is why it is essential in Dispensationalism that the temple in Jerusalem be rebuilt. If Daniel 9:26-27 speak of the actions of the antichrist, the temple is a part of it.</a:t>
            </a:r>
          </a:p>
          <a:p>
            <a:pPr marL="0" indent="0">
              <a:buNone/>
            </a:pPr>
            <a:r>
              <a:rPr lang="en-CA" sz="2000" dirty="0"/>
              <a:t>Criticism:</a:t>
            </a:r>
          </a:p>
          <a:p>
            <a:pPr marL="342900" indent="-342900">
              <a:buAutoNum type="arabicPeriod"/>
            </a:pPr>
            <a:r>
              <a:rPr lang="en-CA" sz="2000" dirty="0"/>
              <a:t>There is no indicators in these verses that vs 25 and 26, 27 refer to different people. </a:t>
            </a:r>
          </a:p>
          <a:p>
            <a:pPr marL="342900" indent="-342900">
              <a:buAutoNum type="arabicPeriod"/>
            </a:pPr>
            <a:r>
              <a:rPr lang="en-CA" sz="2000" dirty="0"/>
              <a:t>There is no indicator of a gap here.</a:t>
            </a:r>
          </a:p>
          <a:p>
            <a:pPr marL="617220" lvl="1" indent="-342900">
              <a:buFont typeface="+mj-lt"/>
              <a:buAutoNum type="arabicPeriod"/>
            </a:pPr>
            <a:endParaRPr lang="en-CA" sz="2000" dirty="0"/>
          </a:p>
          <a:p>
            <a:pPr marL="0" indent="0">
              <a:buNone/>
            </a:pPr>
            <a:endParaRPr lang="en-CA" sz="2000" dirty="0"/>
          </a:p>
        </p:txBody>
      </p:sp>
      <p:sp>
        <p:nvSpPr>
          <p:cNvPr id="4" name="Slide Number Placeholder 3">
            <a:extLst>
              <a:ext uri="{FF2B5EF4-FFF2-40B4-BE49-F238E27FC236}">
                <a16:creationId xmlns:a16="http://schemas.microsoft.com/office/drawing/2014/main" id="{4A2D78F7-D270-F8F2-73C5-3187ED1A70C4}"/>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12</a:t>
            </a:fld>
            <a:endParaRPr lang="en-US">
              <a:solidFill>
                <a:schemeClr val="tx1"/>
              </a:solidFill>
            </a:endParaRPr>
          </a:p>
        </p:txBody>
      </p:sp>
    </p:spTree>
    <p:extLst>
      <p:ext uri="{BB962C8B-B14F-4D97-AF65-F5344CB8AC3E}">
        <p14:creationId xmlns:p14="http://schemas.microsoft.com/office/powerpoint/2010/main" val="3548093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6" name="Rectangle 15">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8"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56F7F177-4AE8-4934-A7F6-B3910259F2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DAC2350-FA6C-4B24-9A17-926C160E8C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2A637C44-0146-4C54-A1A1-57BC8E6C3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bg1">
              <a:lumMod val="75000"/>
              <a:lumOff val="25000"/>
            </a:schemeClr>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B336C8D3-288F-43A6-B94B-0FBE9CB641E8}"/>
              </a:ext>
            </a:extLst>
          </p:cNvPr>
          <p:cNvSpPr>
            <a:spLocks noGrp="1"/>
          </p:cNvSpPr>
          <p:nvPr>
            <p:ph type="title"/>
          </p:nvPr>
        </p:nvSpPr>
        <p:spPr>
          <a:xfrm>
            <a:off x="1241170" y="3755360"/>
            <a:ext cx="9732773" cy="1465112"/>
          </a:xfrm>
        </p:spPr>
        <p:txBody>
          <a:bodyPr vert="horz" lIns="91440" tIns="45720" rIns="91440" bIns="45720" rtlCol="0" anchor="ctr">
            <a:normAutofit/>
          </a:bodyPr>
          <a:lstStyle/>
          <a:p>
            <a:pPr algn="ctr">
              <a:lnSpc>
                <a:spcPct val="83000"/>
              </a:lnSpc>
            </a:pPr>
            <a:r>
              <a:rPr lang="en-US" sz="6000" cap="all" spc="-100"/>
              <a:t>Dividing Daniel’s Weeks</a:t>
            </a:r>
          </a:p>
        </p:txBody>
      </p:sp>
      <p:sp>
        <p:nvSpPr>
          <p:cNvPr id="29" name="Rectangle 28">
            <a:extLst>
              <a:ext uri="{FF2B5EF4-FFF2-40B4-BE49-F238E27FC236}">
                <a16:creationId xmlns:a16="http://schemas.microsoft.com/office/drawing/2014/main" id="{6AB310E7-DE5C-4964-8CBB-E87A22B5B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BC6D0BA2-2FCA-496D-A55A-C56A7B3E09D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A158404-99A1-4EB0-B63C-8744C273AC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1848EA8-FE52-4762-AE9B-5D1DD4C3362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Content Placeholder 4" descr="Graphical user interface&#10;&#10;Description automatically generated with medium confidence">
            <a:extLst>
              <a:ext uri="{FF2B5EF4-FFF2-40B4-BE49-F238E27FC236}">
                <a16:creationId xmlns:a16="http://schemas.microsoft.com/office/drawing/2014/main" id="{828A0BFE-7B92-48AC-AF6A-7F3C90FA1775}"/>
              </a:ext>
            </a:extLst>
          </p:cNvPr>
          <p:cNvPicPr>
            <a:picLocks noGrp="1" noChangeAspect="1"/>
          </p:cNvPicPr>
          <p:nvPr>
            <p:ph idx="1"/>
          </p:nvPr>
        </p:nvPicPr>
        <p:blipFill>
          <a:blip r:embed="rId2"/>
          <a:stretch>
            <a:fillRect/>
          </a:stretch>
        </p:blipFill>
        <p:spPr>
          <a:xfrm>
            <a:off x="1384891" y="1395172"/>
            <a:ext cx="9432800" cy="2216708"/>
          </a:xfrm>
          <a:prstGeom prst="rect">
            <a:avLst/>
          </a:prstGeom>
        </p:spPr>
      </p:pic>
      <p:sp>
        <p:nvSpPr>
          <p:cNvPr id="4" name="Slide Number Placeholder 3">
            <a:extLst>
              <a:ext uri="{FF2B5EF4-FFF2-40B4-BE49-F238E27FC236}">
                <a16:creationId xmlns:a16="http://schemas.microsoft.com/office/drawing/2014/main" id="{16AFDDE6-99C5-4533-917D-37093D2B5293}"/>
              </a:ext>
            </a:extLst>
          </p:cNvPr>
          <p:cNvSpPr>
            <a:spLocks noGrp="1"/>
          </p:cNvSpPr>
          <p:nvPr>
            <p:ph type="sldNum" sz="quarter" idx="12"/>
          </p:nvPr>
        </p:nvSpPr>
        <p:spPr>
          <a:xfrm>
            <a:off x="10282344" y="5897843"/>
            <a:ext cx="1097280" cy="228600"/>
          </a:xfrm>
        </p:spPr>
        <p:txBody>
          <a:bodyPr vert="horz" lIns="91440" tIns="45720" rIns="91440" bIns="45720" rtlCol="0" anchor="b">
            <a:normAutofit/>
          </a:bodyPr>
          <a:lstStyle/>
          <a:p>
            <a:pPr algn="l">
              <a:lnSpc>
                <a:spcPct val="90000"/>
              </a:lnSpc>
              <a:spcAft>
                <a:spcPts val="600"/>
              </a:spcAft>
            </a:pPr>
            <a:fld id="{34B7E4EF-A1BD-40F4-AB7B-04F084DD991D}" type="slidenum">
              <a:rPr lang="en-US">
                <a:solidFill>
                  <a:schemeClr val="tx1"/>
                </a:solidFill>
              </a:rPr>
              <a:pPr algn="l">
                <a:lnSpc>
                  <a:spcPct val="90000"/>
                </a:lnSpc>
                <a:spcAft>
                  <a:spcPts val="600"/>
                </a:spcAft>
              </a:pPr>
              <a:t>13</a:t>
            </a:fld>
            <a:endParaRPr lang="en-US">
              <a:solidFill>
                <a:schemeClr val="tx1"/>
              </a:solidFill>
            </a:endParaRPr>
          </a:p>
        </p:txBody>
      </p:sp>
    </p:spTree>
    <p:extLst>
      <p:ext uri="{BB962C8B-B14F-4D97-AF65-F5344CB8AC3E}">
        <p14:creationId xmlns:p14="http://schemas.microsoft.com/office/powerpoint/2010/main" val="2422188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AE20ED15-C806-E4BF-84EE-9B3B0DD6053F}"/>
              </a:ext>
            </a:extLst>
          </p:cNvPr>
          <p:cNvSpPr>
            <a:spLocks noGrp="1"/>
          </p:cNvSpPr>
          <p:nvPr>
            <p:ph type="title"/>
          </p:nvPr>
        </p:nvSpPr>
        <p:spPr>
          <a:xfrm>
            <a:off x="573409" y="559477"/>
            <a:ext cx="3765200" cy="5709931"/>
          </a:xfrm>
        </p:spPr>
        <p:txBody>
          <a:bodyPr>
            <a:normAutofit/>
          </a:bodyPr>
          <a:lstStyle/>
          <a:p>
            <a:pPr algn="ctr"/>
            <a:r>
              <a:rPr lang="en-CA" dirty="0"/>
              <a:t>If there is a future seven-year tribulation, there is a need for a gap in Daniel’s weeks.</a:t>
            </a:r>
            <a:endParaRPr lang="en-CA"/>
          </a:p>
        </p:txBody>
      </p:sp>
      <p:sp>
        <p:nvSpPr>
          <p:cNvPr id="14" name="Rectangle 13">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sp>
        <p:nvSpPr>
          <p:cNvPr id="4" name="Slide Number Placeholder 3">
            <a:extLst>
              <a:ext uri="{FF2B5EF4-FFF2-40B4-BE49-F238E27FC236}">
                <a16:creationId xmlns:a16="http://schemas.microsoft.com/office/drawing/2014/main" id="{9B7E3E9F-ECB2-2C9E-85FF-2FEDB08D918F}"/>
              </a:ext>
            </a:extLst>
          </p:cNvPr>
          <p:cNvSpPr>
            <a:spLocks noGrp="1"/>
          </p:cNvSpPr>
          <p:nvPr>
            <p:ph type="sldNum" sz="quarter" idx="12"/>
          </p:nvPr>
        </p:nvSpPr>
        <p:spPr>
          <a:xfrm>
            <a:off x="10972825" y="6200664"/>
            <a:ext cx="822960" cy="274320"/>
          </a:xfrm>
        </p:spPr>
        <p:txBody>
          <a:bodyPr>
            <a:normAutofit/>
          </a:bodyPr>
          <a:lstStyle/>
          <a:p>
            <a:pPr>
              <a:spcAft>
                <a:spcPts val="600"/>
              </a:spcAft>
            </a:pPr>
            <a:fld id="{34B7E4EF-A1BD-40F4-AB7B-04F084DD991D}" type="slidenum">
              <a:rPr lang="en-US" smtClean="0"/>
              <a:pPr>
                <a:spcAft>
                  <a:spcPts val="600"/>
                </a:spcAft>
              </a:pPr>
              <a:t>2</a:t>
            </a:fld>
            <a:endParaRPr lang="en-US"/>
          </a:p>
        </p:txBody>
      </p:sp>
      <p:graphicFrame>
        <p:nvGraphicFramePr>
          <p:cNvPr id="6" name="Content Placeholder 2">
            <a:extLst>
              <a:ext uri="{FF2B5EF4-FFF2-40B4-BE49-F238E27FC236}">
                <a16:creationId xmlns:a16="http://schemas.microsoft.com/office/drawing/2014/main" id="{C3ACF351-EA22-F062-DAB3-CFE789D7D0E6}"/>
              </a:ext>
            </a:extLst>
          </p:cNvPr>
          <p:cNvGraphicFramePr>
            <a:graphicFrameLocks noGrp="1"/>
          </p:cNvGraphicFramePr>
          <p:nvPr>
            <p:ph idx="1"/>
            <p:extLst>
              <p:ext uri="{D42A27DB-BD31-4B8C-83A1-F6EECF244321}">
                <p14:modId xmlns:p14="http://schemas.microsoft.com/office/powerpoint/2010/main" val="326205490"/>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9318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758A997-A279-0B4A-A04A-D8EC89B8BABE}"/>
              </a:ext>
            </a:extLst>
          </p:cNvPr>
          <p:cNvSpPr>
            <a:spLocks noGrp="1"/>
          </p:cNvSpPr>
          <p:nvPr>
            <p:ph type="title"/>
          </p:nvPr>
        </p:nvSpPr>
        <p:spPr>
          <a:xfrm>
            <a:off x="676240" y="875324"/>
            <a:ext cx="3536510" cy="5093520"/>
          </a:xfrm>
        </p:spPr>
        <p:txBody>
          <a:bodyPr>
            <a:normAutofit/>
          </a:bodyPr>
          <a:lstStyle/>
          <a:p>
            <a:pPr algn="ctr"/>
            <a:r>
              <a:rPr lang="en-CA" sz="4100">
                <a:solidFill>
                  <a:schemeClr val="tx1"/>
                </a:solidFill>
              </a:rPr>
              <a:t>Basic Dispensationalism</a:t>
            </a:r>
          </a:p>
        </p:txBody>
      </p:sp>
      <p:sp>
        <p:nvSpPr>
          <p:cNvPr id="3" name="Content Placeholder 2">
            <a:extLst>
              <a:ext uri="{FF2B5EF4-FFF2-40B4-BE49-F238E27FC236}">
                <a16:creationId xmlns:a16="http://schemas.microsoft.com/office/drawing/2014/main" id="{D3C810B5-BC82-3EC9-E131-DB45C42C475C}"/>
              </a:ext>
            </a:extLst>
          </p:cNvPr>
          <p:cNvSpPr>
            <a:spLocks noGrp="1"/>
          </p:cNvSpPr>
          <p:nvPr>
            <p:ph idx="1"/>
          </p:nvPr>
        </p:nvSpPr>
        <p:spPr>
          <a:xfrm>
            <a:off x="5478124" y="559477"/>
            <a:ext cx="5647076" cy="5475563"/>
          </a:xfrm>
        </p:spPr>
        <p:txBody>
          <a:bodyPr anchor="ctr">
            <a:normAutofit/>
          </a:bodyPr>
          <a:lstStyle/>
          <a:p>
            <a:pPr marL="342900" indent="-342900">
              <a:buFont typeface="+mj-lt"/>
              <a:buAutoNum type="arabicPeriod"/>
            </a:pPr>
            <a:r>
              <a:rPr lang="en-CA" sz="2000"/>
              <a:t>Daniel’s 69 weeks</a:t>
            </a:r>
          </a:p>
          <a:p>
            <a:pPr marL="342900" indent="-342900">
              <a:buFont typeface="+mj-lt"/>
              <a:buAutoNum type="arabicPeriod"/>
            </a:pPr>
            <a:r>
              <a:rPr lang="en-CA" sz="2000"/>
              <a:t>At the end of the 69 weeks there is a “gap.” The Church (“mystery parenthesis”), so far 2000 years (we are here). Also called “The church age.”</a:t>
            </a:r>
          </a:p>
          <a:p>
            <a:pPr marL="342900" indent="-342900">
              <a:buFont typeface="+mj-lt"/>
              <a:buAutoNum type="arabicPeriod"/>
            </a:pPr>
            <a:r>
              <a:rPr lang="en-CA" sz="2000"/>
              <a:t>Jesus comes once: Rapture </a:t>
            </a:r>
          </a:p>
          <a:p>
            <a:pPr marL="342900" indent="-342900">
              <a:buFont typeface="+mj-lt"/>
              <a:buAutoNum type="arabicPeriod"/>
            </a:pPr>
            <a:r>
              <a:rPr lang="en-CA" sz="2000"/>
              <a:t>Seven year tribulation</a:t>
            </a:r>
          </a:p>
          <a:p>
            <a:pPr marL="617220" lvl="1" indent="-342900">
              <a:buFont typeface="+mj-lt"/>
              <a:buAutoNum type="arabicPeriod"/>
            </a:pPr>
            <a:r>
              <a:rPr lang="en-CA" sz="2000"/>
              <a:t>Or rapture occurs mid-tribulation</a:t>
            </a:r>
          </a:p>
          <a:p>
            <a:pPr marL="617220" lvl="1" indent="-342900">
              <a:buFont typeface="+mj-lt"/>
              <a:buAutoNum type="arabicPeriod"/>
            </a:pPr>
            <a:r>
              <a:rPr lang="en-CA" sz="2000"/>
              <a:t>Or rapture occurs after the tribulation</a:t>
            </a:r>
          </a:p>
          <a:p>
            <a:pPr marL="342900" indent="-342900">
              <a:buFont typeface="+mj-lt"/>
              <a:buAutoNum type="arabicPeriod"/>
            </a:pPr>
            <a:r>
              <a:rPr lang="en-CA" sz="2000"/>
              <a:t>Armageddon</a:t>
            </a:r>
          </a:p>
          <a:p>
            <a:pPr marL="342900" indent="-342900">
              <a:buFont typeface="+mj-lt"/>
              <a:buAutoNum type="arabicPeriod"/>
            </a:pPr>
            <a:r>
              <a:rPr lang="en-CA" sz="2000"/>
              <a:t>1000 year reign</a:t>
            </a:r>
          </a:p>
          <a:p>
            <a:pPr marL="342900" indent="-342900">
              <a:buFont typeface="+mj-lt"/>
              <a:buAutoNum type="arabicPeriod"/>
            </a:pPr>
            <a:r>
              <a:rPr lang="en-CA" sz="2000"/>
              <a:t>Rebellion </a:t>
            </a:r>
          </a:p>
          <a:p>
            <a:pPr marL="342900" indent="-342900">
              <a:buFont typeface="+mj-lt"/>
              <a:buAutoNum type="arabicPeriod"/>
            </a:pPr>
            <a:r>
              <a:rPr lang="en-CA" sz="2000"/>
              <a:t>Final judgement.</a:t>
            </a:r>
            <a:endParaRPr lang="en-CA" sz="2000" dirty="0"/>
          </a:p>
        </p:txBody>
      </p:sp>
      <p:sp>
        <p:nvSpPr>
          <p:cNvPr id="4" name="Slide Number Placeholder 3">
            <a:extLst>
              <a:ext uri="{FF2B5EF4-FFF2-40B4-BE49-F238E27FC236}">
                <a16:creationId xmlns:a16="http://schemas.microsoft.com/office/drawing/2014/main" id="{3BE5103D-DD11-B3E2-3DC6-F9AE5C67E760}"/>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3</a:t>
            </a:fld>
            <a:endParaRPr lang="en-US">
              <a:solidFill>
                <a:schemeClr val="tx1"/>
              </a:solidFill>
            </a:endParaRPr>
          </a:p>
        </p:txBody>
      </p:sp>
    </p:spTree>
    <p:extLst>
      <p:ext uri="{BB962C8B-B14F-4D97-AF65-F5344CB8AC3E}">
        <p14:creationId xmlns:p14="http://schemas.microsoft.com/office/powerpoint/2010/main" val="798345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54522-239B-A3DE-F7EB-AC624C0CEAE4}"/>
              </a:ext>
            </a:extLst>
          </p:cNvPr>
          <p:cNvSpPr>
            <a:spLocks noGrp="1"/>
          </p:cNvSpPr>
          <p:nvPr>
            <p:ph type="title"/>
          </p:nvPr>
        </p:nvSpPr>
        <p:spPr/>
        <p:txBody>
          <a:bodyPr/>
          <a:lstStyle/>
          <a:p>
            <a:r>
              <a:rPr lang="en-CA" dirty="0"/>
              <a:t>Understanding Daniel’s Weeks of Years</a:t>
            </a:r>
          </a:p>
        </p:txBody>
      </p:sp>
      <p:sp>
        <p:nvSpPr>
          <p:cNvPr id="3" name="Content Placeholder 2">
            <a:extLst>
              <a:ext uri="{FF2B5EF4-FFF2-40B4-BE49-F238E27FC236}">
                <a16:creationId xmlns:a16="http://schemas.microsoft.com/office/drawing/2014/main" id="{BBF4B22B-8C6B-3D02-CDD8-DBEB161A97E4}"/>
              </a:ext>
            </a:extLst>
          </p:cNvPr>
          <p:cNvSpPr>
            <a:spLocks noGrp="1"/>
          </p:cNvSpPr>
          <p:nvPr>
            <p:ph idx="1"/>
          </p:nvPr>
        </p:nvSpPr>
        <p:spPr/>
        <p:txBody>
          <a:bodyPr>
            <a:normAutofit/>
          </a:bodyPr>
          <a:lstStyle/>
          <a:p>
            <a:endParaRPr lang="en-CA" sz="2800" dirty="0"/>
          </a:p>
          <a:p>
            <a:r>
              <a:rPr lang="en-CA" sz="2800" dirty="0"/>
              <a:t>Jeremiah 25:12—seventy years</a:t>
            </a:r>
          </a:p>
          <a:p>
            <a:r>
              <a:rPr lang="en-CA" sz="2800" dirty="0"/>
              <a:t>Daniel’s prayer: 9:1-19</a:t>
            </a:r>
          </a:p>
          <a:p>
            <a:r>
              <a:rPr lang="en-CA" sz="2800" dirty="0"/>
              <a:t>70 x 7=490 years.</a:t>
            </a:r>
          </a:p>
        </p:txBody>
      </p:sp>
      <p:sp>
        <p:nvSpPr>
          <p:cNvPr id="4" name="Slide Number Placeholder 3">
            <a:extLst>
              <a:ext uri="{FF2B5EF4-FFF2-40B4-BE49-F238E27FC236}">
                <a16:creationId xmlns:a16="http://schemas.microsoft.com/office/drawing/2014/main" id="{5B1BDB69-42B6-F1AD-B331-B8B29D35B712}"/>
              </a:ext>
            </a:extLst>
          </p:cNvPr>
          <p:cNvSpPr>
            <a:spLocks noGrp="1"/>
          </p:cNvSpPr>
          <p:nvPr>
            <p:ph type="sldNum" sz="quarter" idx="12"/>
          </p:nvPr>
        </p:nvSpPr>
        <p:spPr/>
        <p:txBody>
          <a:bodyPr/>
          <a:lstStyle/>
          <a:p>
            <a:fld id="{34B7E4EF-A1BD-40F4-AB7B-04F084DD991D}" type="slidenum">
              <a:rPr lang="en-US" smtClean="0"/>
              <a:t>4</a:t>
            </a:fld>
            <a:endParaRPr lang="en-US"/>
          </a:p>
        </p:txBody>
      </p:sp>
    </p:spTree>
    <p:extLst>
      <p:ext uri="{BB962C8B-B14F-4D97-AF65-F5344CB8AC3E}">
        <p14:creationId xmlns:p14="http://schemas.microsoft.com/office/powerpoint/2010/main" val="325855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3C723BAF-4448-45CA-9813-0F931B820289}"/>
              </a:ext>
            </a:extLst>
          </p:cNvPr>
          <p:cNvSpPr>
            <a:spLocks noGrp="1"/>
          </p:cNvSpPr>
          <p:nvPr>
            <p:ph type="title"/>
          </p:nvPr>
        </p:nvSpPr>
        <p:spPr>
          <a:xfrm>
            <a:off x="676240" y="875324"/>
            <a:ext cx="3536510" cy="5093520"/>
          </a:xfrm>
        </p:spPr>
        <p:txBody>
          <a:bodyPr>
            <a:normAutofit/>
          </a:bodyPr>
          <a:lstStyle/>
          <a:p>
            <a:pPr algn="ctr"/>
            <a:r>
              <a:rPr lang="en-CA" sz="4400">
                <a:solidFill>
                  <a:schemeClr val="tx1"/>
                </a:solidFill>
              </a:rPr>
              <a:t>Dating the Tribulation</a:t>
            </a:r>
          </a:p>
        </p:txBody>
      </p:sp>
      <p:sp>
        <p:nvSpPr>
          <p:cNvPr id="3" name="Content Placeholder 2">
            <a:extLst>
              <a:ext uri="{FF2B5EF4-FFF2-40B4-BE49-F238E27FC236}">
                <a16:creationId xmlns:a16="http://schemas.microsoft.com/office/drawing/2014/main" id="{6E174AF8-4FE1-48C1-B689-7224001465C6}"/>
              </a:ext>
            </a:extLst>
          </p:cNvPr>
          <p:cNvSpPr>
            <a:spLocks noGrp="1"/>
          </p:cNvSpPr>
          <p:nvPr>
            <p:ph idx="1"/>
          </p:nvPr>
        </p:nvSpPr>
        <p:spPr>
          <a:xfrm>
            <a:off x="5478124" y="559477"/>
            <a:ext cx="5647076" cy="5475563"/>
          </a:xfrm>
        </p:spPr>
        <p:txBody>
          <a:bodyPr anchor="ctr">
            <a:normAutofit/>
          </a:bodyPr>
          <a:lstStyle/>
          <a:p>
            <a:pPr marL="0" indent="0">
              <a:lnSpc>
                <a:spcPct val="100000"/>
              </a:lnSpc>
              <a:buNone/>
            </a:pPr>
            <a:r>
              <a:rPr lang="en-CA" sz="2000"/>
              <a:t>Four possible “start dates” of Daniel’s 490 years</a:t>
            </a:r>
          </a:p>
          <a:p>
            <a:pPr marL="0" indent="0">
              <a:lnSpc>
                <a:spcPct val="100000"/>
              </a:lnSpc>
              <a:buNone/>
            </a:pPr>
            <a:r>
              <a:rPr lang="en-CA" sz="2000"/>
              <a:t>586 BC = God’s word at the fall of Jerusalem (Jer. 25:11–12; 29:10) brings us to 96 BC</a:t>
            </a:r>
          </a:p>
          <a:p>
            <a:pPr marL="0" indent="0">
              <a:lnSpc>
                <a:spcPct val="100000"/>
              </a:lnSpc>
              <a:buNone/>
            </a:pPr>
            <a:r>
              <a:rPr lang="en-CA" sz="2000"/>
              <a:t>537 BC = Cyrus’s word allowing the return from exile (2 Chron. 36:23; Ezra 1:1–4) brings us to 47 BC</a:t>
            </a:r>
          </a:p>
          <a:p>
            <a:pPr marL="0" indent="0">
              <a:lnSpc>
                <a:spcPct val="100000"/>
              </a:lnSpc>
              <a:buNone/>
            </a:pPr>
            <a:r>
              <a:rPr lang="en-CA" sz="2000" b="1">
                <a:highlight>
                  <a:srgbClr val="FFFF00"/>
                </a:highlight>
              </a:rPr>
              <a:t>457 BC = Artaxerxes’s commission to Ezra (Ezra 7:11–26) brings us to 33 AD</a:t>
            </a:r>
          </a:p>
          <a:p>
            <a:pPr marL="0" indent="0">
              <a:lnSpc>
                <a:spcPct val="100000"/>
              </a:lnSpc>
              <a:buNone/>
            </a:pPr>
            <a:r>
              <a:rPr lang="en-CA" sz="2000"/>
              <a:t>444 BC = Artaxerxes’s commission to Nehemiah (Neh. 2:1–6) brings us to 46 AD</a:t>
            </a:r>
          </a:p>
          <a:p>
            <a:pPr>
              <a:lnSpc>
                <a:spcPct val="100000"/>
              </a:lnSpc>
            </a:pPr>
            <a:endParaRPr lang="en-CA" sz="2000"/>
          </a:p>
          <a:p>
            <a:pPr>
              <a:lnSpc>
                <a:spcPct val="100000"/>
              </a:lnSpc>
            </a:pPr>
            <a:endParaRPr lang="en-CA" sz="2000"/>
          </a:p>
          <a:p>
            <a:pPr>
              <a:lnSpc>
                <a:spcPct val="100000"/>
              </a:lnSpc>
            </a:pPr>
            <a:r>
              <a:rPr lang="en-CA" sz="2000"/>
              <a:t>Peter J. Gentry and Stephen J. Wellum, Kingdom through Covenant: A Biblical-Theological Understanding of the Covenants, Second Edition. (Wheaton, IL: Crossway, 2018), 617.</a:t>
            </a:r>
          </a:p>
        </p:txBody>
      </p:sp>
      <p:sp>
        <p:nvSpPr>
          <p:cNvPr id="4" name="Slide Number Placeholder 3">
            <a:extLst>
              <a:ext uri="{FF2B5EF4-FFF2-40B4-BE49-F238E27FC236}">
                <a16:creationId xmlns:a16="http://schemas.microsoft.com/office/drawing/2014/main" id="{5E1D6E06-07A1-459D-8FE3-04F12BC408EC}"/>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5</a:t>
            </a:fld>
            <a:endParaRPr lang="en-US">
              <a:solidFill>
                <a:schemeClr val="tx1"/>
              </a:solidFill>
            </a:endParaRPr>
          </a:p>
        </p:txBody>
      </p:sp>
    </p:spTree>
    <p:extLst>
      <p:ext uri="{BB962C8B-B14F-4D97-AF65-F5344CB8AC3E}">
        <p14:creationId xmlns:p14="http://schemas.microsoft.com/office/powerpoint/2010/main" val="291327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49D4A-77F5-9976-B07D-791A3D495CC1}"/>
              </a:ext>
            </a:extLst>
          </p:cNvPr>
          <p:cNvSpPr>
            <a:spLocks noGrp="1"/>
          </p:cNvSpPr>
          <p:nvPr>
            <p:ph type="title"/>
          </p:nvPr>
        </p:nvSpPr>
        <p:spPr/>
        <p:txBody>
          <a:bodyPr/>
          <a:lstStyle/>
          <a:p>
            <a:r>
              <a:rPr lang="en-CA"/>
              <a:t>69 weeks, then 1 week  (483 then 7)</a:t>
            </a:r>
            <a:endParaRPr lang="en-CA" dirty="0"/>
          </a:p>
        </p:txBody>
      </p:sp>
      <p:sp>
        <p:nvSpPr>
          <p:cNvPr id="3" name="Content Placeholder 2">
            <a:extLst>
              <a:ext uri="{FF2B5EF4-FFF2-40B4-BE49-F238E27FC236}">
                <a16:creationId xmlns:a16="http://schemas.microsoft.com/office/drawing/2014/main" id="{853C022A-EC5A-1A8F-9F59-6AEDC5F17263}"/>
              </a:ext>
            </a:extLst>
          </p:cNvPr>
          <p:cNvSpPr>
            <a:spLocks noGrp="1"/>
          </p:cNvSpPr>
          <p:nvPr>
            <p:ph idx="1"/>
          </p:nvPr>
        </p:nvSpPr>
        <p:spPr/>
        <p:txBody>
          <a:bodyPr/>
          <a:lstStyle/>
          <a:p>
            <a:pPr marL="0" indent="0">
              <a:buNone/>
            </a:pPr>
            <a:r>
              <a:rPr lang="en-CA" dirty="0"/>
              <a:t>Four possible “start dates” of Daniel’s 490 years</a:t>
            </a:r>
          </a:p>
          <a:p>
            <a:pPr marL="0" indent="0">
              <a:buNone/>
            </a:pPr>
            <a:r>
              <a:rPr lang="en-CA" dirty="0"/>
              <a:t>586 BC = God’s word at the fall of Jerusalem (Jer. 25:11–12; 29:10) brings us to 103 BC</a:t>
            </a:r>
          </a:p>
          <a:p>
            <a:pPr marL="0" indent="0">
              <a:buNone/>
            </a:pPr>
            <a:r>
              <a:rPr lang="en-CA" dirty="0"/>
              <a:t>537 BC = Cyrus’s word allowing the return from exile (2 Chron. 36:23; Ezra 1:1–4) brings us to 54 BC</a:t>
            </a:r>
          </a:p>
          <a:p>
            <a:pPr marL="0" indent="0">
              <a:buNone/>
            </a:pPr>
            <a:r>
              <a:rPr lang="en-CA" b="1" dirty="0">
                <a:highlight>
                  <a:srgbClr val="FFFF00"/>
                </a:highlight>
              </a:rPr>
              <a:t>457 BC = Artaxerxes’s commission to Ezra (Ezra 7:11–26) brings us to 26 AD</a:t>
            </a:r>
          </a:p>
          <a:p>
            <a:pPr marL="0" indent="0">
              <a:buNone/>
            </a:pPr>
            <a:r>
              <a:rPr lang="en-CA" dirty="0"/>
              <a:t>444 BC = Artaxerxes’s commission to Nehemiah (Neh. 2:1–6) brings us to 39 AD</a:t>
            </a:r>
          </a:p>
          <a:p>
            <a:endParaRPr lang="en-CA" dirty="0"/>
          </a:p>
          <a:p>
            <a:endParaRPr lang="en-CA" dirty="0"/>
          </a:p>
        </p:txBody>
      </p:sp>
      <p:sp>
        <p:nvSpPr>
          <p:cNvPr id="4" name="Slide Number Placeholder 3">
            <a:extLst>
              <a:ext uri="{FF2B5EF4-FFF2-40B4-BE49-F238E27FC236}">
                <a16:creationId xmlns:a16="http://schemas.microsoft.com/office/drawing/2014/main" id="{A6EF3DD3-1A08-0F1D-5032-C607C114826D}"/>
              </a:ext>
            </a:extLst>
          </p:cNvPr>
          <p:cNvSpPr>
            <a:spLocks noGrp="1"/>
          </p:cNvSpPr>
          <p:nvPr>
            <p:ph type="sldNum" sz="quarter" idx="12"/>
          </p:nvPr>
        </p:nvSpPr>
        <p:spPr/>
        <p:txBody>
          <a:bodyPr/>
          <a:lstStyle/>
          <a:p>
            <a:fld id="{34B7E4EF-A1BD-40F4-AB7B-04F084DD991D}" type="slidenum">
              <a:rPr lang="en-US" smtClean="0"/>
              <a:t>6</a:t>
            </a:fld>
            <a:endParaRPr lang="en-US"/>
          </a:p>
        </p:txBody>
      </p:sp>
    </p:spTree>
    <p:extLst>
      <p:ext uri="{BB962C8B-B14F-4D97-AF65-F5344CB8AC3E}">
        <p14:creationId xmlns:p14="http://schemas.microsoft.com/office/powerpoint/2010/main" val="1815612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5A52D1DC-DEAB-8873-9D8D-7B48905864E7}"/>
              </a:ext>
            </a:extLst>
          </p:cNvPr>
          <p:cNvSpPr>
            <a:spLocks noGrp="1"/>
          </p:cNvSpPr>
          <p:nvPr>
            <p:ph type="title"/>
          </p:nvPr>
        </p:nvSpPr>
        <p:spPr>
          <a:xfrm>
            <a:off x="1175512" y="870132"/>
            <a:ext cx="9792208" cy="1527078"/>
          </a:xfrm>
        </p:spPr>
        <p:txBody>
          <a:bodyPr>
            <a:normAutofit/>
          </a:bodyPr>
          <a:lstStyle/>
          <a:p>
            <a:r>
              <a:rPr lang="en-CA" dirty="0"/>
              <a:t>Daniel 9:24-27</a:t>
            </a:r>
          </a:p>
        </p:txBody>
      </p:sp>
      <p:sp>
        <p:nvSpPr>
          <p:cNvPr id="3" name="Content Placeholder 2">
            <a:extLst>
              <a:ext uri="{FF2B5EF4-FFF2-40B4-BE49-F238E27FC236}">
                <a16:creationId xmlns:a16="http://schemas.microsoft.com/office/drawing/2014/main" id="{4D40F9F8-B334-3D14-C6E3-E359DA586849}"/>
              </a:ext>
            </a:extLst>
          </p:cNvPr>
          <p:cNvSpPr>
            <a:spLocks noGrp="1"/>
          </p:cNvSpPr>
          <p:nvPr>
            <p:ph idx="1"/>
          </p:nvPr>
        </p:nvSpPr>
        <p:spPr>
          <a:xfrm>
            <a:off x="1175512" y="2015613"/>
            <a:ext cx="9792208" cy="3950098"/>
          </a:xfrm>
        </p:spPr>
        <p:txBody>
          <a:bodyPr>
            <a:normAutofit lnSpcReduction="10000"/>
          </a:bodyPr>
          <a:lstStyle/>
          <a:p>
            <a:pPr marL="0" marR="0" indent="0">
              <a:spcBef>
                <a:spcPts val="0"/>
              </a:spcBef>
              <a:spcAft>
                <a:spcPts val="0"/>
              </a:spcAft>
              <a:buNone/>
            </a:pPr>
            <a:r>
              <a:rPr lang="en-US" sz="2000" b="1" baseline="30000" dirty="0">
                <a:effectLst/>
                <a:latin typeface="Calibri" panose="020F0502020204030204" pitchFamily="34" charset="0"/>
              </a:rPr>
              <a:t>24 </a:t>
            </a:r>
            <a:r>
              <a:rPr lang="en-US" sz="2000" dirty="0">
                <a:effectLst/>
                <a:latin typeface="Calibri" panose="020F0502020204030204" pitchFamily="34" charset="0"/>
              </a:rPr>
              <a:t>“Seventy weeks are decreed about your people and your holy city, to finish the transgression, to put an end to sin, and to atone for iniquity, to bring in everlasting righteousness, to seal both vision and prophet, and to anoint a most holy place. </a:t>
            </a:r>
            <a:r>
              <a:rPr lang="en-US" sz="2000" b="1" baseline="30000" dirty="0">
                <a:effectLst/>
                <a:latin typeface="Calibri" panose="020F0502020204030204" pitchFamily="34" charset="0"/>
              </a:rPr>
              <a:t>25 </a:t>
            </a:r>
            <a:r>
              <a:rPr lang="en-US" sz="2000" dirty="0">
                <a:effectLst/>
                <a:latin typeface="Calibri" panose="020F0502020204030204" pitchFamily="34" charset="0"/>
              </a:rPr>
              <a:t>Know therefore and understand that from the going out of the word to restore and build Jerusalem to the coming of an anointed one, a prince, there shall be seven weeks. Then for sixty-two weeks it shall be built again with squares and moat, but in a troubled time. </a:t>
            </a:r>
            <a:r>
              <a:rPr lang="en-US" sz="2000" b="1" baseline="30000" dirty="0">
                <a:effectLst/>
                <a:latin typeface="Calibri" panose="020F0502020204030204" pitchFamily="34" charset="0"/>
              </a:rPr>
              <a:t>26 </a:t>
            </a:r>
            <a:r>
              <a:rPr lang="en-US" sz="2000" dirty="0">
                <a:effectLst/>
                <a:latin typeface="Calibri" panose="020F0502020204030204" pitchFamily="34" charset="0"/>
              </a:rPr>
              <a:t>And after the sixty-two weeks, an anointed one shall be cut off and shall have nothing. And the people of the prince who is to come shall destroy the city and the sanctuary. Its end shall come with a flood, and to the end there shall be war. Desolations are decreed. </a:t>
            </a:r>
            <a:r>
              <a:rPr lang="en-US" sz="2000" b="1" baseline="30000" dirty="0">
                <a:effectLst/>
                <a:latin typeface="Calibri" panose="020F0502020204030204" pitchFamily="34" charset="0"/>
              </a:rPr>
              <a:t>27 </a:t>
            </a:r>
            <a:r>
              <a:rPr lang="en-US" sz="2000" dirty="0">
                <a:effectLst/>
                <a:latin typeface="Calibri" panose="020F0502020204030204" pitchFamily="34" charset="0"/>
              </a:rPr>
              <a:t>And he shall make a strong covenant with many for one week, and for half of the week he shall put an end to sacrifice and offering. And on the wing of abominations shall come one who makes desolate, until the decreed end is poured out on the desolator.” </a:t>
            </a:r>
          </a:p>
          <a:p>
            <a:pPr marL="0" indent="0">
              <a:buNone/>
            </a:pPr>
            <a:endParaRPr lang="en-CA" sz="2000" dirty="0"/>
          </a:p>
        </p:txBody>
      </p:sp>
      <p:sp>
        <p:nvSpPr>
          <p:cNvPr id="4" name="Slide Number Placeholder 3">
            <a:extLst>
              <a:ext uri="{FF2B5EF4-FFF2-40B4-BE49-F238E27FC236}">
                <a16:creationId xmlns:a16="http://schemas.microsoft.com/office/drawing/2014/main" id="{316732B4-5405-A6FE-C6A9-C35D2E6E94A4}"/>
              </a:ext>
            </a:extLst>
          </p:cNvPr>
          <p:cNvSpPr>
            <a:spLocks noGrp="1"/>
          </p:cNvSpPr>
          <p:nvPr>
            <p:ph type="sldNum" sz="quarter" idx="12"/>
          </p:nvPr>
        </p:nvSpPr>
        <p:spPr>
          <a:xfrm>
            <a:off x="9504680" y="6221173"/>
            <a:ext cx="1463040" cy="274320"/>
          </a:xfrm>
        </p:spPr>
        <p:txBody>
          <a:bodyPr>
            <a:normAutofit/>
          </a:bodyPr>
          <a:lstStyle/>
          <a:p>
            <a:pPr>
              <a:spcAft>
                <a:spcPts val="600"/>
              </a:spcAft>
            </a:pPr>
            <a:fld id="{34B7E4EF-A1BD-40F4-AB7B-04F084DD991D}" type="slidenum">
              <a:rPr lang="en-US" smtClean="0"/>
              <a:pPr>
                <a:spcAft>
                  <a:spcPts val="600"/>
                </a:spcAft>
              </a:pPr>
              <a:t>7</a:t>
            </a:fld>
            <a:endParaRPr lang="en-US"/>
          </a:p>
        </p:txBody>
      </p:sp>
    </p:spTree>
    <p:extLst>
      <p:ext uri="{BB962C8B-B14F-4D97-AF65-F5344CB8AC3E}">
        <p14:creationId xmlns:p14="http://schemas.microsoft.com/office/powerpoint/2010/main" val="1051190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5A52D1DC-DEAB-8873-9D8D-7B48905864E7}"/>
              </a:ext>
            </a:extLst>
          </p:cNvPr>
          <p:cNvSpPr>
            <a:spLocks noGrp="1"/>
          </p:cNvSpPr>
          <p:nvPr>
            <p:ph type="title"/>
          </p:nvPr>
        </p:nvSpPr>
        <p:spPr>
          <a:xfrm>
            <a:off x="676240" y="875324"/>
            <a:ext cx="3536510" cy="5093520"/>
          </a:xfrm>
        </p:spPr>
        <p:txBody>
          <a:bodyPr>
            <a:normAutofit/>
          </a:bodyPr>
          <a:lstStyle/>
          <a:p>
            <a:pPr algn="ctr"/>
            <a:r>
              <a:rPr lang="en-CA" sz="4400">
                <a:solidFill>
                  <a:schemeClr val="tx1"/>
                </a:solidFill>
              </a:rPr>
              <a:t>Daniel 9:24-27</a:t>
            </a:r>
          </a:p>
        </p:txBody>
      </p:sp>
      <p:sp>
        <p:nvSpPr>
          <p:cNvPr id="3" name="Content Placeholder 2">
            <a:extLst>
              <a:ext uri="{FF2B5EF4-FFF2-40B4-BE49-F238E27FC236}">
                <a16:creationId xmlns:a16="http://schemas.microsoft.com/office/drawing/2014/main" id="{4D40F9F8-B334-3D14-C6E3-E359DA586849}"/>
              </a:ext>
            </a:extLst>
          </p:cNvPr>
          <p:cNvSpPr>
            <a:spLocks noGrp="1"/>
          </p:cNvSpPr>
          <p:nvPr>
            <p:ph idx="1"/>
          </p:nvPr>
        </p:nvSpPr>
        <p:spPr>
          <a:xfrm>
            <a:off x="5478124" y="559477"/>
            <a:ext cx="5647076" cy="5475563"/>
          </a:xfrm>
        </p:spPr>
        <p:txBody>
          <a:bodyPr anchor="ctr">
            <a:normAutofit/>
          </a:bodyPr>
          <a:lstStyle/>
          <a:p>
            <a:pPr marL="0" marR="0" indent="0">
              <a:spcBef>
                <a:spcPts val="0"/>
              </a:spcBef>
              <a:spcAft>
                <a:spcPts val="0"/>
              </a:spcAft>
              <a:buNone/>
            </a:pPr>
            <a:r>
              <a:rPr lang="en-US" sz="2000" b="1" baseline="30000">
                <a:effectLst/>
                <a:latin typeface="Calibri" panose="020F0502020204030204" pitchFamily="34" charset="0"/>
              </a:rPr>
              <a:t>24 </a:t>
            </a:r>
            <a:r>
              <a:rPr lang="en-US" sz="2000">
                <a:effectLst/>
                <a:latin typeface="Calibri" panose="020F0502020204030204" pitchFamily="34" charset="0"/>
              </a:rPr>
              <a:t>“Seventy weeks are decreed about your people and your holy city, </a:t>
            </a:r>
          </a:p>
          <a:p>
            <a:pPr marL="0" marR="0" indent="0">
              <a:spcBef>
                <a:spcPts val="0"/>
              </a:spcBef>
              <a:spcAft>
                <a:spcPts val="0"/>
              </a:spcAft>
              <a:buNone/>
            </a:pPr>
            <a:r>
              <a:rPr lang="en-US" sz="2000">
                <a:latin typeface="Calibri" panose="020F0502020204030204" pitchFamily="34" charset="0"/>
              </a:rPr>
              <a:t>Three negative—ending the exile</a:t>
            </a:r>
            <a:endParaRPr lang="en-US" sz="2000">
              <a:effectLst/>
              <a:latin typeface="Calibri" panose="020F0502020204030204" pitchFamily="34" charset="0"/>
            </a:endParaRPr>
          </a:p>
          <a:p>
            <a:pPr marL="342900" marR="0" indent="-342900">
              <a:spcBef>
                <a:spcPts val="0"/>
              </a:spcBef>
              <a:spcAft>
                <a:spcPts val="0"/>
              </a:spcAft>
              <a:buFont typeface="+mj-lt"/>
              <a:buAutoNum type="arabicPeriod"/>
            </a:pPr>
            <a:r>
              <a:rPr lang="en-US" sz="2000">
                <a:effectLst/>
                <a:latin typeface="Calibri" panose="020F0502020204030204" pitchFamily="34" charset="0"/>
              </a:rPr>
              <a:t>to finish the transgression, </a:t>
            </a:r>
          </a:p>
          <a:p>
            <a:pPr marL="342900" marR="0" indent="-342900">
              <a:spcBef>
                <a:spcPts val="0"/>
              </a:spcBef>
              <a:spcAft>
                <a:spcPts val="0"/>
              </a:spcAft>
              <a:buFont typeface="+mj-lt"/>
              <a:buAutoNum type="arabicPeriod"/>
            </a:pPr>
            <a:r>
              <a:rPr lang="en-US" sz="2000">
                <a:effectLst/>
                <a:latin typeface="Calibri" panose="020F0502020204030204" pitchFamily="34" charset="0"/>
              </a:rPr>
              <a:t>to put an end to sin,</a:t>
            </a:r>
          </a:p>
          <a:p>
            <a:pPr marL="342900" marR="0" indent="-342900">
              <a:spcBef>
                <a:spcPts val="0"/>
              </a:spcBef>
              <a:spcAft>
                <a:spcPts val="0"/>
              </a:spcAft>
              <a:buFont typeface="+mj-lt"/>
              <a:buAutoNum type="arabicPeriod"/>
            </a:pPr>
            <a:r>
              <a:rPr lang="en-US" sz="2000">
                <a:effectLst/>
                <a:latin typeface="Calibri" panose="020F0502020204030204" pitchFamily="34" charset="0"/>
              </a:rPr>
              <a:t>and to atone for iniquity,</a:t>
            </a:r>
          </a:p>
          <a:p>
            <a:pPr marL="0" marR="0" indent="0">
              <a:spcBef>
                <a:spcPts val="0"/>
              </a:spcBef>
              <a:spcAft>
                <a:spcPts val="0"/>
              </a:spcAft>
              <a:buNone/>
            </a:pPr>
            <a:r>
              <a:rPr lang="en-US" sz="2000">
                <a:latin typeface="Calibri" panose="020F0502020204030204" pitchFamily="34" charset="0"/>
              </a:rPr>
              <a:t>The positive—the millennium</a:t>
            </a:r>
            <a:r>
              <a:rPr lang="en-US" sz="2000">
                <a:effectLst/>
                <a:latin typeface="Calibri" panose="020F0502020204030204" pitchFamily="34" charset="0"/>
              </a:rPr>
              <a:t> </a:t>
            </a:r>
          </a:p>
          <a:p>
            <a:pPr marL="342900" marR="0" indent="-342900">
              <a:spcBef>
                <a:spcPts val="0"/>
              </a:spcBef>
              <a:spcAft>
                <a:spcPts val="0"/>
              </a:spcAft>
              <a:buFont typeface="+mj-lt"/>
              <a:buAutoNum type="arabicPeriod"/>
            </a:pPr>
            <a:r>
              <a:rPr lang="en-US" sz="2000">
                <a:effectLst/>
                <a:latin typeface="Calibri" panose="020F0502020204030204" pitchFamily="34" charset="0"/>
              </a:rPr>
              <a:t>to bring in everlasting righteousness, </a:t>
            </a:r>
          </a:p>
          <a:p>
            <a:pPr marL="342900" marR="0" indent="-342900">
              <a:spcBef>
                <a:spcPts val="0"/>
              </a:spcBef>
              <a:spcAft>
                <a:spcPts val="0"/>
              </a:spcAft>
              <a:buFont typeface="+mj-lt"/>
              <a:buAutoNum type="arabicPeriod"/>
            </a:pPr>
            <a:r>
              <a:rPr lang="en-US" sz="2000">
                <a:effectLst/>
                <a:latin typeface="Calibri" panose="020F0502020204030204" pitchFamily="34" charset="0"/>
              </a:rPr>
              <a:t>to seal both vision and prophet, </a:t>
            </a:r>
            <a:r>
              <a:rPr lang="en-US" sz="2000">
                <a:latin typeface="Calibri" panose="020F0502020204030204" pitchFamily="34" charset="0"/>
              </a:rPr>
              <a:t>(seal the canon—end special revelation)</a:t>
            </a:r>
            <a:endParaRPr lang="en-US" sz="2000">
              <a:effectLst/>
              <a:latin typeface="Calibri" panose="020F0502020204030204" pitchFamily="34" charset="0"/>
            </a:endParaRPr>
          </a:p>
          <a:p>
            <a:pPr marL="342900" marR="0" indent="-342900">
              <a:spcBef>
                <a:spcPts val="0"/>
              </a:spcBef>
              <a:spcAft>
                <a:spcPts val="0"/>
              </a:spcAft>
              <a:buFont typeface="+mj-lt"/>
              <a:buAutoNum type="arabicPeriod"/>
            </a:pPr>
            <a:r>
              <a:rPr lang="en-US" sz="2000">
                <a:effectLst/>
                <a:latin typeface="Calibri" panose="020F0502020204030204" pitchFamily="34" charset="0"/>
              </a:rPr>
              <a:t>and to anoint a most holy place. (Christ is the temple)</a:t>
            </a:r>
          </a:p>
          <a:p>
            <a:pPr marL="0" indent="0">
              <a:buNone/>
            </a:pPr>
            <a:endParaRPr lang="en-CA" sz="2000"/>
          </a:p>
        </p:txBody>
      </p:sp>
      <p:sp>
        <p:nvSpPr>
          <p:cNvPr id="4" name="Slide Number Placeholder 3">
            <a:extLst>
              <a:ext uri="{FF2B5EF4-FFF2-40B4-BE49-F238E27FC236}">
                <a16:creationId xmlns:a16="http://schemas.microsoft.com/office/drawing/2014/main" id="{316732B4-5405-A6FE-C6A9-C35D2E6E94A4}"/>
              </a:ext>
            </a:extLst>
          </p:cNvPr>
          <p:cNvSpPr>
            <a:spLocks noGrp="1"/>
          </p:cNvSpPr>
          <p:nvPr>
            <p:ph type="sldNum" sz="quarter" idx="12"/>
          </p:nvPr>
        </p:nvSpPr>
        <p:spPr>
          <a:xfrm>
            <a:off x="11066609" y="6307672"/>
            <a:ext cx="822960" cy="274320"/>
          </a:xfrm>
        </p:spPr>
        <p:txBody>
          <a:bodyPr>
            <a:normAutofit/>
          </a:bodyPr>
          <a:lstStyle/>
          <a:p>
            <a:pPr>
              <a:spcAft>
                <a:spcPts val="600"/>
              </a:spcAft>
            </a:pPr>
            <a:fld id="{34B7E4EF-A1BD-40F4-AB7B-04F084DD991D}" type="slidenum">
              <a:rPr lang="en-US">
                <a:solidFill>
                  <a:schemeClr val="tx1"/>
                </a:solidFill>
              </a:rPr>
              <a:pPr>
                <a:spcAft>
                  <a:spcPts val="600"/>
                </a:spcAft>
              </a:pPr>
              <a:t>8</a:t>
            </a:fld>
            <a:endParaRPr lang="en-US">
              <a:solidFill>
                <a:schemeClr val="tx1"/>
              </a:solidFill>
            </a:endParaRPr>
          </a:p>
        </p:txBody>
      </p:sp>
    </p:spTree>
    <p:extLst>
      <p:ext uri="{BB962C8B-B14F-4D97-AF65-F5344CB8AC3E}">
        <p14:creationId xmlns:p14="http://schemas.microsoft.com/office/powerpoint/2010/main" val="1094259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8836DDBF-3F7C-3CAF-70D7-38EEE05F9BF3}"/>
              </a:ext>
            </a:extLst>
          </p:cNvPr>
          <p:cNvSpPr>
            <a:spLocks noGrp="1"/>
          </p:cNvSpPr>
          <p:nvPr>
            <p:ph type="title"/>
          </p:nvPr>
        </p:nvSpPr>
        <p:spPr>
          <a:xfrm>
            <a:off x="1175512" y="870132"/>
            <a:ext cx="9792208" cy="1527078"/>
          </a:xfrm>
        </p:spPr>
        <p:txBody>
          <a:bodyPr>
            <a:normAutofit/>
          </a:bodyPr>
          <a:lstStyle/>
          <a:p>
            <a:r>
              <a:rPr lang="en-CA"/>
              <a:t>Daniel 9:24-27</a:t>
            </a:r>
            <a:endParaRPr lang="en-CA" dirty="0"/>
          </a:p>
        </p:txBody>
      </p:sp>
      <p:sp>
        <p:nvSpPr>
          <p:cNvPr id="3" name="Content Placeholder 2">
            <a:extLst>
              <a:ext uri="{FF2B5EF4-FFF2-40B4-BE49-F238E27FC236}">
                <a16:creationId xmlns:a16="http://schemas.microsoft.com/office/drawing/2014/main" id="{8A94EF78-F898-1E33-2CA9-774021B86D63}"/>
              </a:ext>
            </a:extLst>
          </p:cNvPr>
          <p:cNvSpPr>
            <a:spLocks noGrp="1"/>
          </p:cNvSpPr>
          <p:nvPr>
            <p:ph idx="1"/>
          </p:nvPr>
        </p:nvSpPr>
        <p:spPr>
          <a:xfrm>
            <a:off x="1175512" y="2557849"/>
            <a:ext cx="9792208" cy="3407862"/>
          </a:xfrm>
        </p:spPr>
        <p:txBody>
          <a:bodyPr>
            <a:normAutofit/>
          </a:bodyPr>
          <a:lstStyle/>
          <a:p>
            <a:pPr marL="0" indent="0">
              <a:buNone/>
            </a:pPr>
            <a:r>
              <a:rPr lang="en-US" sz="2000" b="1" dirty="0">
                <a:latin typeface="Calibri" panose="020F0502020204030204" pitchFamily="34" charset="0"/>
              </a:rPr>
              <a:t>49 years: </a:t>
            </a:r>
            <a:r>
              <a:rPr lang="en-US" sz="2000" b="1" baseline="30000" dirty="0">
                <a:effectLst/>
                <a:latin typeface="Calibri" panose="020F0502020204030204" pitchFamily="34" charset="0"/>
              </a:rPr>
              <a:t>25 </a:t>
            </a:r>
            <a:r>
              <a:rPr lang="en-US" sz="2000" dirty="0">
                <a:effectLst/>
                <a:latin typeface="Calibri" panose="020F0502020204030204" pitchFamily="34" charset="0"/>
              </a:rPr>
              <a:t>Know therefore and understand that from the going out of the word to restore and build Jerusalem to the coming of an anointed one, a prince, there shall be </a:t>
            </a:r>
            <a:r>
              <a:rPr lang="en-US" sz="2000" b="1" dirty="0">
                <a:effectLst/>
                <a:latin typeface="Calibri" panose="020F0502020204030204" pitchFamily="34" charset="0"/>
              </a:rPr>
              <a:t>seven weeks. </a:t>
            </a:r>
          </a:p>
          <a:p>
            <a:pPr marL="0" indent="0">
              <a:buNone/>
            </a:pPr>
            <a:r>
              <a:rPr lang="en-US" sz="2000" b="1" dirty="0">
                <a:latin typeface="Calibri" panose="020F0502020204030204" pitchFamily="34" charset="0"/>
              </a:rPr>
              <a:t>434 years: </a:t>
            </a:r>
            <a:r>
              <a:rPr lang="en-US" sz="2000" dirty="0">
                <a:effectLst/>
                <a:latin typeface="Calibri" panose="020F0502020204030204" pitchFamily="34" charset="0"/>
              </a:rPr>
              <a:t>Then for sixty-two weeks it shall be built again with squares and moat, but in a troubled time. </a:t>
            </a:r>
          </a:p>
        </p:txBody>
      </p:sp>
      <p:sp>
        <p:nvSpPr>
          <p:cNvPr id="4" name="Slide Number Placeholder 3">
            <a:extLst>
              <a:ext uri="{FF2B5EF4-FFF2-40B4-BE49-F238E27FC236}">
                <a16:creationId xmlns:a16="http://schemas.microsoft.com/office/drawing/2014/main" id="{D02ED500-B3FB-B834-F609-FB5F74588467}"/>
              </a:ext>
            </a:extLst>
          </p:cNvPr>
          <p:cNvSpPr>
            <a:spLocks noGrp="1"/>
          </p:cNvSpPr>
          <p:nvPr>
            <p:ph type="sldNum" sz="quarter" idx="12"/>
          </p:nvPr>
        </p:nvSpPr>
        <p:spPr>
          <a:xfrm>
            <a:off x="9504680" y="6221173"/>
            <a:ext cx="1463040" cy="274320"/>
          </a:xfrm>
        </p:spPr>
        <p:txBody>
          <a:bodyPr>
            <a:normAutofit/>
          </a:bodyPr>
          <a:lstStyle/>
          <a:p>
            <a:pPr>
              <a:spcAft>
                <a:spcPts val="600"/>
              </a:spcAft>
            </a:pPr>
            <a:fld id="{34B7E4EF-A1BD-40F4-AB7B-04F084DD991D}" type="slidenum">
              <a:rPr lang="en-US" smtClean="0"/>
              <a:pPr>
                <a:spcAft>
                  <a:spcPts val="600"/>
                </a:spcAft>
              </a:pPr>
              <a:t>9</a:t>
            </a:fld>
            <a:endParaRPr lang="en-US"/>
          </a:p>
        </p:txBody>
      </p:sp>
    </p:spTree>
    <p:extLst>
      <p:ext uri="{BB962C8B-B14F-4D97-AF65-F5344CB8AC3E}">
        <p14:creationId xmlns:p14="http://schemas.microsoft.com/office/powerpoint/2010/main" val="2348247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233E30"/>
      </a:dk2>
      <a:lt2>
        <a:srgbClr val="E6EBEC"/>
      </a:lt2>
      <a:accent1>
        <a:srgbClr val="D2918A"/>
      </a:accent1>
      <a:accent2>
        <a:srgbClr val="C69A6C"/>
      </a:accent2>
      <a:accent3>
        <a:srgbClr val="AAA670"/>
      </a:accent3>
      <a:accent4>
        <a:srgbClr val="91AB60"/>
      </a:accent4>
      <a:accent5>
        <a:srgbClr val="81AE73"/>
      </a:accent5>
      <a:accent6>
        <a:srgbClr val="65B373"/>
      </a:accent6>
      <a:hlink>
        <a:srgbClr val="588C92"/>
      </a:hlink>
      <a:folHlink>
        <a:srgbClr val="848484"/>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2846</TotalTime>
  <Words>1142</Words>
  <Application>Microsoft Office PowerPoint</Application>
  <PresentationFormat>Widescreen</PresentationFormat>
  <Paragraphs>93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Garamond</vt:lpstr>
      <vt:lpstr>Goudy Old Style</vt:lpstr>
      <vt:lpstr>SavonVTI</vt:lpstr>
      <vt:lpstr>Eschatology: Millennial Views Gaps</vt:lpstr>
      <vt:lpstr>If there is a future seven-year tribulation, there is a need for a gap in Daniel’s weeks.</vt:lpstr>
      <vt:lpstr>Basic Dispensationalism</vt:lpstr>
      <vt:lpstr>Understanding Daniel’s Weeks of Years</vt:lpstr>
      <vt:lpstr>Dating the Tribulation</vt:lpstr>
      <vt:lpstr>69 weeks, then 1 week  (483 then 7)</vt:lpstr>
      <vt:lpstr>Daniel 9:24-27</vt:lpstr>
      <vt:lpstr>Daniel 9:24-27</vt:lpstr>
      <vt:lpstr>Daniel 9:24-27</vt:lpstr>
      <vt:lpstr>PowerPoint Presentation</vt:lpstr>
      <vt:lpstr>The last week: Daniel 9:27</vt:lpstr>
      <vt:lpstr>Dispensationalism</vt:lpstr>
      <vt:lpstr>Dividing Daniel’s Weeks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T31 Eschatology</dc:title>
  <dc:creator>Scott Jacobsen</dc:creator>
  <cp:lastModifiedBy>Scott Jacobsen</cp:lastModifiedBy>
  <cp:revision>22</cp:revision>
  <dcterms:created xsi:type="dcterms:W3CDTF">2020-02-04T03:45:41Z</dcterms:created>
  <dcterms:modified xsi:type="dcterms:W3CDTF">2023-02-02T02:04:52Z</dcterms:modified>
</cp:coreProperties>
</file>