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0"/>
  </p:notesMasterIdLst>
  <p:sldIdLst>
    <p:sldId id="256" r:id="rId2"/>
    <p:sldId id="257" r:id="rId3"/>
    <p:sldId id="258" r:id="rId4"/>
    <p:sldId id="259" r:id="rId5"/>
    <p:sldId id="260" r:id="rId6"/>
    <p:sldId id="287" r:id="rId7"/>
    <p:sldId id="288" r:id="rId8"/>
    <p:sldId id="289" r:id="rId9"/>
    <p:sldId id="290" r:id="rId10"/>
    <p:sldId id="291" r:id="rId11"/>
    <p:sldId id="293" r:id="rId12"/>
    <p:sldId id="292" r:id="rId13"/>
    <p:sldId id="294" r:id="rId14"/>
    <p:sldId id="279" r:id="rId15"/>
    <p:sldId id="281" r:id="rId16"/>
    <p:sldId id="283" r:id="rId17"/>
    <p:sldId id="285" r:id="rId18"/>
    <p:sldId id="28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1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7D29F-1E65-44F2-833F-F53A8B71F301}" type="datetimeFigureOut">
              <a:rPr lang="en-CA" smtClean="0"/>
              <a:t>2023-02-09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39D35-BB4C-48D2-B7B6-971747984642}" type="slidenum">
              <a:rPr lang="en-CA" smtClean="0"/>
              <a:t>‹#›</a:t>
            </a:fld>
            <a:endParaRPr lang="en-CA"/>
          </a:p>
        </p:txBody>
      </p:sp>
    </p:spTree>
    <p:extLst>
      <p:ext uri="{BB962C8B-B14F-4D97-AF65-F5344CB8AC3E}">
        <p14:creationId xmlns:p14="http://schemas.microsoft.com/office/powerpoint/2010/main" val="65022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C2B2E819-82E3-4082-A00F-2261174CC15F}" type="datetime1">
              <a:rPr lang="en-US" smtClean="0"/>
              <a:t>2/9/2023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83345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6B82EF-D0F3-4272-A183-C54F5F3046D6}"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3028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46806-BB75-429E-96E8-7B6C96D7D0A4}"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9132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89A13E-1A00-4C76-B1BB-6DDF4D94C595}" type="datetime1">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1419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0CBE5EF2-6A2A-4BE4-BB87-302CA90E70BF}" type="datetime1">
              <a:rPr lang="en-US" smtClean="0"/>
              <a:t>2/9/2023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212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2F84BC-53E3-412F-A00E-9E3BE42EAEC3}" type="datetime1">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9149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0B89399-7886-46EB-B4F6-52134ACB040D}" type="datetime1">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3139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42543C-3F91-4618-8649-646D9E1040AF}" type="datetime1">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7344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43AF9-D9FA-4890-BF6C-A8D413560CF8}" type="datetime1">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8514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A9E73243-8B14-4397-BF14-2AEF14C84DD9}" type="datetime1">
              <a:rPr lang="en-US" smtClean="0"/>
              <a:t>2/9/2023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5756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FDD243F6-608B-4100-8D8F-2D066BCC4496}" type="datetime1">
              <a:rPr lang="en-US" smtClean="0"/>
              <a:t>2/9/2023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8771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6990304-9255-4E1B-AA5A-1BBD34C4DA36}" type="datetime1">
              <a:rPr lang="en-US" smtClean="0"/>
              <a:t>2/9/2023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785595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9" name="Rectangle 3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0F6163E5-0CE1-4EE0-B190-1549815EC7F9}"/>
              </a:ext>
            </a:extLst>
          </p:cNvPr>
          <p:cNvSpPr>
            <a:spLocks noGrp="1"/>
          </p:cNvSpPr>
          <p:nvPr>
            <p:ph type="ctrTitle"/>
          </p:nvPr>
        </p:nvSpPr>
        <p:spPr>
          <a:xfrm>
            <a:off x="1256493" y="1559768"/>
            <a:ext cx="2978281" cy="3135379"/>
          </a:xfrm>
        </p:spPr>
        <p:txBody>
          <a:bodyPr vert="horz" lIns="91440" tIns="45720" rIns="91440" bIns="45720" rtlCol="0">
            <a:normAutofit/>
          </a:bodyPr>
          <a:lstStyle/>
          <a:p>
            <a:r>
              <a:rPr lang="en-US" sz="4800" spc="0" dirty="0">
                <a:solidFill>
                  <a:schemeClr val="bg1"/>
                </a:solidFill>
              </a:rPr>
              <a:t>Eschatology:</a:t>
            </a:r>
            <a:br>
              <a:rPr lang="en-US" sz="4800" spc="0" dirty="0">
                <a:solidFill>
                  <a:schemeClr val="bg1"/>
                </a:solidFill>
              </a:rPr>
            </a:br>
            <a:r>
              <a:rPr lang="en-US" sz="4800" spc="0" dirty="0">
                <a:solidFill>
                  <a:schemeClr val="bg1"/>
                </a:solidFill>
              </a:rPr>
              <a:t>666</a:t>
            </a:r>
            <a:br>
              <a:rPr lang="en-US" sz="4800" spc="0" dirty="0">
                <a:solidFill>
                  <a:schemeClr val="bg1"/>
                </a:solidFill>
              </a:rPr>
            </a:br>
            <a:r>
              <a:rPr lang="en-US" sz="4800" spc="0" dirty="0">
                <a:solidFill>
                  <a:schemeClr val="bg1"/>
                </a:solidFill>
              </a:rPr>
              <a:t>The Mark of the Beast</a:t>
            </a:r>
            <a:endParaRPr lang="en-US" sz="3200" spc="0" dirty="0">
              <a:solidFill>
                <a:schemeClr val="bg1"/>
              </a:solidFill>
            </a:endParaRPr>
          </a:p>
        </p:txBody>
      </p:sp>
      <p:sp>
        <p:nvSpPr>
          <p:cNvPr id="3" name="Subtitle 2">
            <a:extLst>
              <a:ext uri="{FF2B5EF4-FFF2-40B4-BE49-F238E27FC236}">
                <a16:creationId xmlns:a16="http://schemas.microsoft.com/office/drawing/2014/main" id="{B384F869-4E69-4AF8-9018-59EDBEEE0F85}"/>
              </a:ext>
            </a:extLst>
          </p:cNvPr>
          <p:cNvSpPr>
            <a:spLocks noGrp="1"/>
          </p:cNvSpPr>
          <p:nvPr>
            <p:ph type="subTitle" idx="1"/>
          </p:nvPr>
        </p:nvSpPr>
        <p:spPr>
          <a:xfrm>
            <a:off x="1256493" y="4708186"/>
            <a:ext cx="2978282" cy="992223"/>
          </a:xfrm>
        </p:spPr>
        <p:txBody>
          <a:bodyPr vert="horz" lIns="91440" tIns="45720" rIns="91440" bIns="45720" rtlCol="0">
            <a:normAutofit/>
          </a:bodyPr>
          <a:lstStyle/>
          <a:p>
            <a:pPr indent="-182880">
              <a:lnSpc>
                <a:spcPct val="100000"/>
              </a:lnSpc>
              <a:spcAft>
                <a:spcPts val="600"/>
              </a:spcAft>
              <a:buFont typeface="Garamond" pitchFamily="18" charset="0"/>
              <a:buChar char="◦"/>
            </a:pPr>
            <a:r>
              <a:rPr lang="en-US" sz="1400" dirty="0">
                <a:solidFill>
                  <a:schemeClr val="bg1"/>
                </a:solidFill>
              </a:rPr>
              <a:t>8 February 2023</a:t>
            </a:r>
          </a:p>
          <a:p>
            <a:pPr indent="-182880">
              <a:lnSpc>
                <a:spcPct val="100000"/>
              </a:lnSpc>
              <a:spcAft>
                <a:spcPts val="600"/>
              </a:spcAft>
              <a:buFont typeface="Garamond" pitchFamily="18" charset="0"/>
              <a:buChar char="◦"/>
            </a:pPr>
            <a:r>
              <a:rPr lang="en-US" sz="1400" dirty="0">
                <a:solidFill>
                  <a:schemeClr val="bg1"/>
                </a:solidFill>
              </a:rPr>
              <a:t>Winter</a:t>
            </a:r>
          </a:p>
          <a:p>
            <a:pPr indent="-182880">
              <a:lnSpc>
                <a:spcPct val="100000"/>
              </a:lnSpc>
              <a:spcAft>
                <a:spcPts val="600"/>
              </a:spcAft>
              <a:buFont typeface="Garamond" pitchFamily="18" charset="0"/>
              <a:buChar char="◦"/>
            </a:pPr>
            <a:endParaRPr lang="en-US" sz="1400" dirty="0">
              <a:solidFill>
                <a:schemeClr val="bg1"/>
              </a:solidFill>
            </a:endParaRPr>
          </a:p>
        </p:txBody>
      </p:sp>
      <p:sp>
        <p:nvSpPr>
          <p:cNvPr id="41" name="Rectangle 3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9" name="Picture 4">
            <a:extLst>
              <a:ext uri="{FF2B5EF4-FFF2-40B4-BE49-F238E27FC236}">
                <a16:creationId xmlns:a16="http://schemas.microsoft.com/office/drawing/2014/main" id="{6A7F50BB-CFE6-4590-BE8F-F196F509479D}"/>
              </a:ext>
            </a:extLst>
          </p:cNvPr>
          <p:cNvPicPr>
            <a:picLocks noChangeAspect="1"/>
          </p:cNvPicPr>
          <p:nvPr/>
        </p:nvPicPr>
        <p:blipFill rotWithShape="1">
          <a:blip r:embed="rId3"/>
          <a:srcRect t="15393" r="-1" b="-1"/>
          <a:stretch/>
        </p:blipFill>
        <p:spPr>
          <a:xfrm>
            <a:off x="5346570" y="1682631"/>
            <a:ext cx="6202238" cy="3489612"/>
          </a:xfrm>
          <a:prstGeom prst="rect">
            <a:avLst/>
          </a:prstGeom>
        </p:spPr>
      </p:pic>
      <p:sp>
        <p:nvSpPr>
          <p:cNvPr id="6" name="Slide Number Placeholder 5">
            <a:extLst>
              <a:ext uri="{FF2B5EF4-FFF2-40B4-BE49-F238E27FC236}">
                <a16:creationId xmlns:a16="http://schemas.microsoft.com/office/drawing/2014/main" id="{2A9B1FF8-23FA-408F-9A1D-CEDAFF61B373}"/>
              </a:ext>
            </a:extLst>
          </p:cNvPr>
          <p:cNvSpPr>
            <a:spLocks noGrp="1"/>
          </p:cNvSpPr>
          <p:nvPr>
            <p:ph type="sldNum" sz="quarter" idx="12"/>
          </p:nvPr>
        </p:nvSpPr>
        <p:spPr/>
        <p:txBody>
          <a:bodyPr/>
          <a:lstStyle/>
          <a:p>
            <a:fld id="{34B7E4EF-A1BD-40F4-AB7B-04F084DD991D}" type="slidenum">
              <a:rPr lang="en-US" smtClean="0"/>
              <a:t>1</a:t>
            </a:fld>
            <a:endParaRPr lang="en-US" dirty="0"/>
          </a:p>
        </p:txBody>
      </p:sp>
    </p:spTree>
    <p:extLst>
      <p:ext uri="{BB962C8B-B14F-4D97-AF65-F5344CB8AC3E}">
        <p14:creationId xmlns:p14="http://schemas.microsoft.com/office/powerpoint/2010/main" val="2393025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636"/>
    </mc:Choice>
    <mc:Fallback xmlns="">
      <p:transition spd="slow" advTm="86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ABE7-605F-D4F0-4CF3-A3F9731E7549}"/>
              </a:ext>
            </a:extLst>
          </p:cNvPr>
          <p:cNvSpPr>
            <a:spLocks noGrp="1"/>
          </p:cNvSpPr>
          <p:nvPr>
            <p:ph type="title"/>
          </p:nvPr>
        </p:nvSpPr>
        <p:spPr/>
        <p:txBody>
          <a:bodyPr/>
          <a:lstStyle/>
          <a:p>
            <a:r>
              <a:rPr lang="en-CA" dirty="0"/>
              <a:t>Getting the number right</a:t>
            </a:r>
          </a:p>
        </p:txBody>
      </p:sp>
      <p:sp>
        <p:nvSpPr>
          <p:cNvPr id="3" name="Content Placeholder 2">
            <a:extLst>
              <a:ext uri="{FF2B5EF4-FFF2-40B4-BE49-F238E27FC236}">
                <a16:creationId xmlns:a16="http://schemas.microsoft.com/office/drawing/2014/main" id="{1EEEA295-EB50-541D-FA25-FB6CDE6F4572}"/>
              </a:ext>
            </a:extLst>
          </p:cNvPr>
          <p:cNvSpPr>
            <a:spLocks noGrp="1"/>
          </p:cNvSpPr>
          <p:nvPr>
            <p:ph idx="1"/>
          </p:nvPr>
        </p:nvSpPr>
        <p:spPr/>
        <p:txBody>
          <a:bodyPr>
            <a:normAutofit/>
          </a:bodyPr>
          <a:lstStyle/>
          <a:p>
            <a:pPr marL="342900" indent="-342900">
              <a:buFont typeface="+mj-lt"/>
              <a:buAutoNum type="arabicPeriod"/>
            </a:pPr>
            <a:r>
              <a:rPr lang="en-CA" sz="2400" dirty="0"/>
              <a:t>666 is a number, not three sixes.</a:t>
            </a:r>
          </a:p>
          <a:p>
            <a:pPr marL="342900" indent="-342900">
              <a:buFont typeface="+mj-lt"/>
              <a:buAutoNum type="arabicPeriod"/>
            </a:pPr>
            <a:r>
              <a:rPr lang="en-CA" sz="2400" dirty="0"/>
              <a:t>The number had to make sense to the readers in the 1</a:t>
            </a:r>
            <a:r>
              <a:rPr lang="en-CA" sz="2400" baseline="30000" dirty="0"/>
              <a:t>st</a:t>
            </a:r>
            <a:r>
              <a:rPr lang="en-CA" sz="2400" dirty="0"/>
              <a:t> century (Revelation 1:1)</a:t>
            </a:r>
          </a:p>
          <a:p>
            <a:pPr marL="0" indent="0">
              <a:buNone/>
            </a:pPr>
            <a:endParaRPr lang="en-CA" sz="2400" dirty="0"/>
          </a:p>
          <a:p>
            <a:pPr marL="342900" indent="-342900">
              <a:buFont typeface="+mj-lt"/>
              <a:buAutoNum type="arabicPeriod"/>
            </a:pPr>
            <a:endParaRPr lang="en-CA" sz="2400" dirty="0"/>
          </a:p>
          <a:p>
            <a:pPr marL="342900" indent="-342900">
              <a:buFont typeface="+mj-lt"/>
              <a:buAutoNum type="arabicPeriod"/>
            </a:pPr>
            <a:endParaRPr lang="en-CA" sz="2400" dirty="0"/>
          </a:p>
        </p:txBody>
      </p:sp>
      <p:sp>
        <p:nvSpPr>
          <p:cNvPr id="4" name="Slide Number Placeholder 3">
            <a:extLst>
              <a:ext uri="{FF2B5EF4-FFF2-40B4-BE49-F238E27FC236}">
                <a16:creationId xmlns:a16="http://schemas.microsoft.com/office/drawing/2014/main" id="{8048D298-F4CB-6A03-8C8F-4981B0C41554}"/>
              </a:ext>
            </a:extLst>
          </p:cNvPr>
          <p:cNvSpPr>
            <a:spLocks noGrp="1"/>
          </p:cNvSpPr>
          <p:nvPr>
            <p:ph type="sldNum" sz="quarter" idx="12"/>
          </p:nvPr>
        </p:nvSpPr>
        <p:spPr/>
        <p:txBody>
          <a:bodyPr/>
          <a:lstStyle/>
          <a:p>
            <a:fld id="{34B7E4EF-A1BD-40F4-AB7B-04F084DD991D}" type="slidenum">
              <a:rPr lang="en-US" smtClean="0"/>
              <a:t>10</a:t>
            </a:fld>
            <a:endParaRPr lang="en-US"/>
          </a:p>
        </p:txBody>
      </p:sp>
    </p:spTree>
    <p:extLst>
      <p:ext uri="{BB962C8B-B14F-4D97-AF65-F5344CB8AC3E}">
        <p14:creationId xmlns:p14="http://schemas.microsoft.com/office/powerpoint/2010/main" val="416303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1EF3E8B-8EEA-F769-FD92-431CDC0C62BC}"/>
              </a:ext>
            </a:extLst>
          </p:cNvPr>
          <p:cNvSpPr>
            <a:spLocks noGrp="1"/>
          </p:cNvSpPr>
          <p:nvPr>
            <p:ph type="title"/>
          </p:nvPr>
        </p:nvSpPr>
        <p:spPr>
          <a:xfrm>
            <a:off x="676240" y="875324"/>
            <a:ext cx="3536510" cy="5093520"/>
          </a:xfrm>
        </p:spPr>
        <p:txBody>
          <a:bodyPr>
            <a:normAutofit/>
          </a:bodyPr>
          <a:lstStyle/>
          <a:p>
            <a:pPr algn="ctr"/>
            <a:r>
              <a:rPr lang="en-CA" sz="4400">
                <a:solidFill>
                  <a:schemeClr val="tx1"/>
                </a:solidFill>
              </a:rPr>
              <a:t>Nero Caesar</a:t>
            </a:r>
          </a:p>
        </p:txBody>
      </p:sp>
      <p:sp>
        <p:nvSpPr>
          <p:cNvPr id="3" name="Content Placeholder 2">
            <a:extLst>
              <a:ext uri="{FF2B5EF4-FFF2-40B4-BE49-F238E27FC236}">
                <a16:creationId xmlns:a16="http://schemas.microsoft.com/office/drawing/2014/main" id="{093F967F-34F9-98A7-9A58-1BEBBB1729EB}"/>
              </a:ext>
            </a:extLst>
          </p:cNvPr>
          <p:cNvSpPr>
            <a:spLocks noGrp="1"/>
          </p:cNvSpPr>
          <p:nvPr>
            <p:ph idx="1"/>
          </p:nvPr>
        </p:nvSpPr>
        <p:spPr>
          <a:xfrm>
            <a:off x="5478124" y="559477"/>
            <a:ext cx="5647076" cy="5475563"/>
          </a:xfrm>
        </p:spPr>
        <p:txBody>
          <a:bodyPr anchor="ctr">
            <a:normAutofit/>
          </a:bodyPr>
          <a:lstStyle/>
          <a:p>
            <a:pPr marL="342900" indent="-342900">
              <a:buFont typeface="+mj-lt"/>
              <a:buAutoNum type="arabicPeriod"/>
            </a:pPr>
            <a:r>
              <a:rPr lang="en-CA" sz="2400" dirty="0"/>
              <a:t>The Hebrew Christians would refer to Nero Caesar as </a:t>
            </a:r>
            <a:r>
              <a:rPr lang="en-CA" sz="2400" dirty="0" err="1"/>
              <a:t>nrwn</a:t>
            </a:r>
            <a:r>
              <a:rPr lang="en-CA" sz="2400" dirty="0"/>
              <a:t> </a:t>
            </a:r>
            <a:r>
              <a:rPr lang="en-CA" sz="2400" dirty="0" err="1"/>
              <a:t>ksr</a:t>
            </a:r>
            <a:r>
              <a:rPr lang="en-CA" sz="2400" dirty="0"/>
              <a:t>. The first century Hebrews wrote (as confirmed in archaeology) that this was the name of Nero, in Hebrew. </a:t>
            </a:r>
            <a:r>
              <a:rPr lang="he-IL" sz="2400" dirty="0"/>
              <a:t>נִירוֹן </a:t>
            </a:r>
            <a:r>
              <a:rPr lang="en-CA" sz="2400" dirty="0"/>
              <a:t>pr. n. m. Nero, the Roman emperor</a:t>
            </a:r>
          </a:p>
          <a:p>
            <a:pPr marL="342900" indent="-342900">
              <a:buFont typeface="+mj-lt"/>
              <a:buAutoNum type="arabicPeriod"/>
            </a:pPr>
            <a:r>
              <a:rPr lang="en-US" sz="2400" dirty="0"/>
              <a:t>n=50, r=200, w=6, n=50, q=100, s=60, r=200 = 666. </a:t>
            </a:r>
          </a:p>
          <a:p>
            <a:pPr marL="342900" indent="-342900">
              <a:buFont typeface="+mj-lt"/>
              <a:buAutoNum type="arabicPeriod"/>
            </a:pPr>
            <a:r>
              <a:rPr lang="en-US" sz="2400" dirty="0"/>
              <a:t>The Monster Drink people are saying six sixes, or www</a:t>
            </a:r>
            <a:endParaRPr lang="en-CA" sz="2400" dirty="0"/>
          </a:p>
          <a:p>
            <a:pPr marL="0" indent="0">
              <a:buNone/>
            </a:pPr>
            <a:endParaRPr lang="en-CA" sz="2400" dirty="0"/>
          </a:p>
        </p:txBody>
      </p:sp>
      <p:sp>
        <p:nvSpPr>
          <p:cNvPr id="4" name="Slide Number Placeholder 3">
            <a:extLst>
              <a:ext uri="{FF2B5EF4-FFF2-40B4-BE49-F238E27FC236}">
                <a16:creationId xmlns:a16="http://schemas.microsoft.com/office/drawing/2014/main" id="{3EE3AFF2-B955-9C12-C2E6-058189CC2D2B}"/>
              </a:ext>
            </a:extLst>
          </p:cNvPr>
          <p:cNvSpPr>
            <a:spLocks noGrp="1"/>
          </p:cNvSpPr>
          <p:nvPr>
            <p:ph type="sldNum" sz="quarter" idx="12"/>
          </p:nvPr>
        </p:nvSpPr>
        <p:spPr>
          <a:xfrm>
            <a:off x="11066609" y="6307672"/>
            <a:ext cx="822960" cy="274320"/>
          </a:xfrm>
        </p:spPr>
        <p:txBody>
          <a:bodyPr>
            <a:normAutofit/>
          </a:bodyPr>
          <a:lstStyle/>
          <a:p>
            <a:pPr>
              <a:spcAft>
                <a:spcPts val="600"/>
              </a:spcAft>
            </a:pPr>
            <a:fld id="{34B7E4EF-A1BD-40F4-AB7B-04F084DD991D}" type="slidenum">
              <a:rPr lang="en-US">
                <a:solidFill>
                  <a:schemeClr val="tx1"/>
                </a:solidFill>
              </a:rPr>
              <a:pPr>
                <a:spcAft>
                  <a:spcPts val="600"/>
                </a:spcAft>
              </a:pPr>
              <a:t>11</a:t>
            </a:fld>
            <a:endParaRPr lang="en-US">
              <a:solidFill>
                <a:schemeClr val="tx1"/>
              </a:solidFill>
            </a:endParaRPr>
          </a:p>
        </p:txBody>
      </p:sp>
    </p:spTree>
    <p:extLst>
      <p:ext uri="{BB962C8B-B14F-4D97-AF65-F5344CB8AC3E}">
        <p14:creationId xmlns:p14="http://schemas.microsoft.com/office/powerpoint/2010/main" val="106470044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9C67-7769-9F76-EB69-BF46228C1260}"/>
              </a:ext>
            </a:extLst>
          </p:cNvPr>
          <p:cNvSpPr>
            <a:spLocks noGrp="1"/>
          </p:cNvSpPr>
          <p:nvPr>
            <p:ph type="title"/>
          </p:nvPr>
        </p:nvSpPr>
        <p:spPr/>
        <p:txBody>
          <a:bodyPr>
            <a:normAutofit fontScale="90000"/>
          </a:bodyPr>
          <a:lstStyle/>
          <a:p>
            <a:r>
              <a:rPr lang="en-CA" i="0" dirty="0" err="1"/>
              <a:t>Neron</a:t>
            </a:r>
            <a:r>
              <a:rPr lang="en-CA" i="0" dirty="0"/>
              <a:t> </a:t>
            </a:r>
            <a:r>
              <a:rPr lang="en-CA" i="0" dirty="0" err="1"/>
              <a:t>ksar</a:t>
            </a:r>
            <a:r>
              <a:rPr lang="en-CA" i="0" dirty="0"/>
              <a:t> </a:t>
            </a:r>
            <a:r>
              <a:rPr lang="he-IL" i="0" dirty="0"/>
              <a:t>נִרֹן נִרוֹן</a:t>
            </a:r>
            <a:br>
              <a:rPr lang="en-CA" i="0" dirty="0"/>
            </a:br>
            <a:r>
              <a:rPr lang="en-CA" i="0" dirty="0"/>
              <a:t>200+60+100+50+200+6+50=</a:t>
            </a:r>
          </a:p>
        </p:txBody>
      </p:sp>
      <p:pic>
        <p:nvPicPr>
          <p:cNvPr id="6" name="Content Placeholder 5">
            <a:extLst>
              <a:ext uri="{FF2B5EF4-FFF2-40B4-BE49-F238E27FC236}">
                <a16:creationId xmlns:a16="http://schemas.microsoft.com/office/drawing/2014/main" id="{BDE4C503-90C8-5A42-C242-10247C377697}"/>
              </a:ext>
            </a:extLst>
          </p:cNvPr>
          <p:cNvPicPr>
            <a:picLocks noGrp="1" noChangeAspect="1"/>
          </p:cNvPicPr>
          <p:nvPr>
            <p:ph idx="1"/>
          </p:nvPr>
        </p:nvPicPr>
        <p:blipFill>
          <a:blip r:embed="rId2"/>
          <a:stretch>
            <a:fillRect/>
          </a:stretch>
        </p:blipFill>
        <p:spPr>
          <a:xfrm>
            <a:off x="2809875" y="2213769"/>
            <a:ext cx="6572250" cy="3629025"/>
          </a:xfrm>
        </p:spPr>
      </p:pic>
      <p:sp>
        <p:nvSpPr>
          <p:cNvPr id="4" name="Slide Number Placeholder 3">
            <a:extLst>
              <a:ext uri="{FF2B5EF4-FFF2-40B4-BE49-F238E27FC236}">
                <a16:creationId xmlns:a16="http://schemas.microsoft.com/office/drawing/2014/main" id="{0AFF73FD-2ADE-D3C4-91EC-5C3911CAE5A6}"/>
              </a:ext>
            </a:extLst>
          </p:cNvPr>
          <p:cNvSpPr>
            <a:spLocks noGrp="1"/>
          </p:cNvSpPr>
          <p:nvPr>
            <p:ph type="sldNum" sz="quarter" idx="12"/>
          </p:nvPr>
        </p:nvSpPr>
        <p:spPr/>
        <p:txBody>
          <a:bodyPr/>
          <a:lstStyle/>
          <a:p>
            <a:fld id="{34B7E4EF-A1BD-40F4-AB7B-04F084DD991D}" type="slidenum">
              <a:rPr lang="en-US" smtClean="0"/>
              <a:t>12</a:t>
            </a:fld>
            <a:endParaRPr lang="en-US"/>
          </a:p>
        </p:txBody>
      </p:sp>
    </p:spTree>
    <p:extLst>
      <p:ext uri="{BB962C8B-B14F-4D97-AF65-F5344CB8AC3E}">
        <p14:creationId xmlns:p14="http://schemas.microsoft.com/office/powerpoint/2010/main" val="294596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77AAC8-D8A5-390F-3120-8246C5566F0A}"/>
              </a:ext>
            </a:extLst>
          </p:cNvPr>
          <p:cNvSpPr>
            <a:spLocks noGrp="1"/>
          </p:cNvSpPr>
          <p:nvPr>
            <p:ph idx="1"/>
          </p:nvPr>
        </p:nvSpPr>
        <p:spPr>
          <a:xfrm>
            <a:off x="1066800" y="541176"/>
            <a:ext cx="10058400" cy="5692476"/>
          </a:xfrm>
        </p:spPr>
        <p:txBody>
          <a:bodyPr>
            <a:normAutofit/>
          </a:bodyPr>
          <a:lstStyle/>
          <a:p>
            <a:pPr marL="457200" indent="-457200">
              <a:buFont typeface="+mj-lt"/>
              <a:buAutoNum type="arabicPeriod"/>
            </a:pPr>
            <a:r>
              <a:rPr lang="en-CA" sz="2000" dirty="0"/>
              <a:t>It explains every reference in our text: see notes on 13:1, 3, 12, 14, and on the present verse.</a:t>
            </a:r>
          </a:p>
          <a:p>
            <a:pPr marL="457200" indent="-457200">
              <a:buFont typeface="+mj-lt"/>
              <a:buAutoNum type="arabicPeriod"/>
            </a:pPr>
            <a:r>
              <a:rPr lang="en-CA" sz="2000" dirty="0"/>
              <a:t>It explains the twofold reading 666 and 616. In C, two lost cursives and </a:t>
            </a:r>
            <a:r>
              <a:rPr lang="en-CA" sz="2000" dirty="0" err="1"/>
              <a:t>Tyconius</a:t>
            </a:r>
            <a:r>
              <a:rPr lang="en-CA" sz="2000" dirty="0"/>
              <a:t> (see Iren. v. 30. 1), the reading 616 occurs instead of 666. This can be explained from the Latin form of the name Nero, which by its omission of the final n makes the sum total 616 instead of 666.</a:t>
            </a:r>
          </a:p>
          <a:p>
            <a:pPr marL="457200" indent="-457200">
              <a:buFont typeface="+mj-lt"/>
              <a:buAutoNum type="arabicPeriod"/>
            </a:pPr>
            <a:r>
              <a:rPr lang="en-CA" sz="2000" dirty="0"/>
              <a:t>It satisfies the numerical method</a:t>
            </a:r>
          </a:p>
          <a:p>
            <a:pPr marL="0" indent="0">
              <a:buNone/>
            </a:pPr>
            <a:endParaRPr lang="en-CA" sz="2000" dirty="0"/>
          </a:p>
          <a:p>
            <a:pPr marL="0" indent="0">
              <a:buNone/>
            </a:pPr>
            <a:endParaRPr lang="he-IL" sz="2000" dirty="0"/>
          </a:p>
          <a:p>
            <a:pPr marL="0" indent="0">
              <a:buNone/>
            </a:pPr>
            <a:endParaRPr lang="he-IL" sz="2000" dirty="0"/>
          </a:p>
        </p:txBody>
      </p:sp>
      <p:sp>
        <p:nvSpPr>
          <p:cNvPr id="4" name="Slide Number Placeholder 3">
            <a:extLst>
              <a:ext uri="{FF2B5EF4-FFF2-40B4-BE49-F238E27FC236}">
                <a16:creationId xmlns:a16="http://schemas.microsoft.com/office/drawing/2014/main" id="{FECE1F29-699D-5399-1000-9DC10FE5674C}"/>
              </a:ext>
            </a:extLst>
          </p:cNvPr>
          <p:cNvSpPr>
            <a:spLocks noGrp="1"/>
          </p:cNvSpPr>
          <p:nvPr>
            <p:ph type="sldNum" sz="quarter" idx="12"/>
          </p:nvPr>
        </p:nvSpPr>
        <p:spPr/>
        <p:txBody>
          <a:bodyPr/>
          <a:lstStyle/>
          <a:p>
            <a:fld id="{34B7E4EF-A1BD-40F4-AB7B-04F084DD991D}" type="slidenum">
              <a:rPr lang="en-US" smtClean="0"/>
              <a:t>13</a:t>
            </a:fld>
            <a:endParaRPr lang="en-US"/>
          </a:p>
        </p:txBody>
      </p:sp>
      <p:pic>
        <p:nvPicPr>
          <p:cNvPr id="8" name="Picture 7">
            <a:extLst>
              <a:ext uri="{FF2B5EF4-FFF2-40B4-BE49-F238E27FC236}">
                <a16:creationId xmlns:a16="http://schemas.microsoft.com/office/drawing/2014/main" id="{60D84C8F-D02E-D8AD-E06F-E6A2D0B560E5}"/>
              </a:ext>
            </a:extLst>
          </p:cNvPr>
          <p:cNvPicPr>
            <a:picLocks noChangeAspect="1"/>
          </p:cNvPicPr>
          <p:nvPr/>
        </p:nvPicPr>
        <p:blipFill>
          <a:blip r:embed="rId2"/>
          <a:stretch>
            <a:fillRect/>
          </a:stretch>
        </p:blipFill>
        <p:spPr>
          <a:xfrm>
            <a:off x="1066800" y="2669458"/>
            <a:ext cx="4748351" cy="3564194"/>
          </a:xfrm>
          <a:prstGeom prst="rect">
            <a:avLst/>
          </a:prstGeom>
        </p:spPr>
      </p:pic>
    </p:spTree>
    <p:extLst>
      <p:ext uri="{BB962C8B-B14F-4D97-AF65-F5344CB8AC3E}">
        <p14:creationId xmlns:p14="http://schemas.microsoft.com/office/powerpoint/2010/main" val="1482244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9E2B6-E960-4B54-8916-1D1911E9EF91}"/>
              </a:ext>
            </a:extLst>
          </p:cNvPr>
          <p:cNvSpPr>
            <a:spLocks noGrp="1"/>
          </p:cNvSpPr>
          <p:nvPr>
            <p:ph type="title"/>
          </p:nvPr>
        </p:nvSpPr>
        <p:spPr/>
        <p:txBody>
          <a:bodyPr/>
          <a:lstStyle/>
          <a:p>
            <a:r>
              <a:rPr lang="en-CA" dirty="0"/>
              <a:t>Nero</a:t>
            </a:r>
          </a:p>
        </p:txBody>
      </p:sp>
      <p:sp>
        <p:nvSpPr>
          <p:cNvPr id="3" name="Content Placeholder 2">
            <a:extLst>
              <a:ext uri="{FF2B5EF4-FFF2-40B4-BE49-F238E27FC236}">
                <a16:creationId xmlns:a16="http://schemas.microsoft.com/office/drawing/2014/main" id="{D8FBCF0C-7519-4C16-91A8-C6D36E8C3BFC}"/>
              </a:ext>
            </a:extLst>
          </p:cNvPr>
          <p:cNvSpPr>
            <a:spLocks noGrp="1"/>
          </p:cNvSpPr>
          <p:nvPr>
            <p:ph idx="1"/>
          </p:nvPr>
        </p:nvSpPr>
        <p:spPr/>
        <p:txBody>
          <a:bodyPr>
            <a:normAutofit fontScale="92500" lnSpcReduction="10000"/>
          </a:bodyPr>
          <a:lstStyle/>
          <a:p>
            <a:pPr marL="0" indent="0">
              <a:buNone/>
            </a:pPr>
            <a:r>
              <a:rPr lang="en-US" sz="1600" dirty="0"/>
              <a:t>Nero had his mother bludgeoned and slashed to death by marines ordered to do the job after his attempts to poison and drown her failed. A few years later, he had his wife, Octavia, killed so he could marry his mistress, Poppaea. He kicked Poppaea to death when she complained about him coming home late. The Roman historian Suetonius reported that Nero “castrated the boy </a:t>
            </a:r>
            <a:r>
              <a:rPr lang="en-US" sz="1600" dirty="0" err="1"/>
              <a:t>Sporus</a:t>
            </a:r>
            <a:r>
              <a:rPr lang="en-US" sz="1600" dirty="0"/>
              <a:t> and actually tried to make a woman of him; and he married him with all the usual ceremonies … and treated him as his wife.” His other sexual exploits are too degrading to put into print. But his persecution of Christians led the first-century church to regard Nero as Revelation’s “beast” in confirmation of what they read in Revelation. Miriam Griffin, tutor in ancient history and Fellow of Somerville College, Oxford, writes, “In A.D. 64 came the most serious threat to Nero’s popularity when the Great Fire broke out. It was widely believed that Nero first used the blaze as a backdrop for a virtuoso performance and then restarted it to clear the ground for his reconstruction of Rome. This time, force was used on a despised minority, the Christians, who were burned alive to illuminate circus games.”</a:t>
            </a:r>
          </a:p>
          <a:p>
            <a:pPr marL="0" indent="0">
              <a:buNone/>
            </a:pPr>
            <a:r>
              <a:rPr lang="en-US" sz="1600" dirty="0"/>
              <a:t>Rumors circulated that Nero had set the fire. “Nero first attempted to quash the </a:t>
            </a:r>
            <a:r>
              <a:rPr lang="en-US" sz="1600" dirty="0" err="1"/>
              <a:t>rumours</a:t>
            </a:r>
            <a:r>
              <a:rPr lang="en-US" sz="1600" dirty="0"/>
              <a:t> by religious ceremonies designed to appease the supposedly angry gods.” He needed a scapegoat, “so he decided to fasten guilt on a human culprit, the Christians,” using them as “human torches.” John said of the Beast, “It was also given to him to make war with the saints and to overcome them” (Rev. 13:7).</a:t>
            </a:r>
          </a:p>
          <a:p>
            <a:pPr marL="0" indent="0">
              <a:buNone/>
            </a:pPr>
            <a:r>
              <a:rPr lang="en-US" sz="1600" dirty="0"/>
              <a:t>Gary </a:t>
            </a:r>
            <a:r>
              <a:rPr lang="en-US" sz="1600" dirty="0" err="1"/>
              <a:t>DeMar</a:t>
            </a:r>
            <a:r>
              <a:rPr lang="en-US" sz="1600" dirty="0"/>
              <a:t>, Left Behind: Separating Fact from Fiction (Powder Springs, GA: American Vision, 2009), 146.</a:t>
            </a:r>
            <a:endParaRPr lang="en-CA" sz="1600" dirty="0"/>
          </a:p>
        </p:txBody>
      </p:sp>
      <p:sp>
        <p:nvSpPr>
          <p:cNvPr id="4" name="Slide Number Placeholder 3">
            <a:extLst>
              <a:ext uri="{FF2B5EF4-FFF2-40B4-BE49-F238E27FC236}">
                <a16:creationId xmlns:a16="http://schemas.microsoft.com/office/drawing/2014/main" id="{45200118-1A41-4C02-9562-DA0934F9DCBA}"/>
              </a:ext>
            </a:extLst>
          </p:cNvPr>
          <p:cNvSpPr>
            <a:spLocks noGrp="1"/>
          </p:cNvSpPr>
          <p:nvPr>
            <p:ph type="sldNum" sz="quarter" idx="12"/>
          </p:nvPr>
        </p:nvSpPr>
        <p:spPr/>
        <p:txBody>
          <a:bodyPr/>
          <a:lstStyle/>
          <a:p>
            <a:fld id="{34B7E4EF-A1BD-40F4-AB7B-04F084DD991D}" type="slidenum">
              <a:rPr lang="en-US" smtClean="0"/>
              <a:t>14</a:t>
            </a:fld>
            <a:endParaRPr lang="en-US"/>
          </a:p>
        </p:txBody>
      </p:sp>
    </p:spTree>
    <p:extLst>
      <p:ext uri="{BB962C8B-B14F-4D97-AF65-F5344CB8AC3E}">
        <p14:creationId xmlns:p14="http://schemas.microsoft.com/office/powerpoint/2010/main" val="51567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2593-E7B9-44AE-8DE8-38FE45A8ECF8}"/>
              </a:ext>
            </a:extLst>
          </p:cNvPr>
          <p:cNvSpPr>
            <a:spLocks noGrp="1"/>
          </p:cNvSpPr>
          <p:nvPr>
            <p:ph type="title"/>
          </p:nvPr>
        </p:nvSpPr>
        <p:spPr/>
        <p:txBody>
          <a:bodyPr/>
          <a:lstStyle/>
          <a:p>
            <a:r>
              <a:rPr lang="en-CA" dirty="0"/>
              <a:t>666</a:t>
            </a:r>
          </a:p>
        </p:txBody>
      </p:sp>
      <p:sp>
        <p:nvSpPr>
          <p:cNvPr id="3" name="Content Placeholder 2">
            <a:extLst>
              <a:ext uri="{FF2B5EF4-FFF2-40B4-BE49-F238E27FC236}">
                <a16:creationId xmlns:a16="http://schemas.microsoft.com/office/drawing/2014/main" id="{6B97F61F-D002-4AF6-98FE-3E9A36109160}"/>
              </a:ext>
            </a:extLst>
          </p:cNvPr>
          <p:cNvSpPr>
            <a:spLocks noGrp="1"/>
          </p:cNvSpPr>
          <p:nvPr>
            <p:ph idx="1"/>
          </p:nvPr>
        </p:nvSpPr>
        <p:spPr/>
        <p:txBody>
          <a:bodyPr>
            <a:normAutofit fontScale="85000" lnSpcReduction="20000"/>
          </a:bodyPr>
          <a:lstStyle/>
          <a:p>
            <a:pPr marL="0" indent="0">
              <a:buNone/>
            </a:pPr>
            <a:r>
              <a:rPr lang="en-US" dirty="0"/>
              <a:t>Ezekiel 9:2 And behold, six men came from the direction of the upper gate, which faces north, each with his weapon for slaughter in his hand, and with them was a man clothed in linen, with a writing case at his waist. And they went in and stood beside the bronze altar. </a:t>
            </a:r>
          </a:p>
          <a:p>
            <a:pPr marL="0" indent="0">
              <a:buNone/>
            </a:pPr>
            <a:r>
              <a:rPr lang="en-US" dirty="0"/>
              <a:t>Ezekiel 9:4 And the Lord said to him, “Pass through the city, through Jerusalem, and put a mark on the foreheads of the men who sigh and groan over all the abominations that are committed in it.” </a:t>
            </a:r>
          </a:p>
          <a:p>
            <a:pPr marL="0" indent="0">
              <a:buNone/>
            </a:pPr>
            <a:r>
              <a:rPr lang="en-US" dirty="0"/>
              <a:t>2 Corinthians 1:22 and who has also put his seal on us and given us his Spirit in our hearts as a guarantee. </a:t>
            </a:r>
          </a:p>
          <a:p>
            <a:pPr marL="0" indent="0">
              <a:buNone/>
            </a:pPr>
            <a:r>
              <a:rPr lang="en-US" dirty="0"/>
              <a:t>2 Timothy 2:19  But God’s firm foundation stands, bearing this seal: “The Lord knows those who are his,” and, “Let everyone who names the name of the Lord depart from iniquity.” </a:t>
            </a:r>
          </a:p>
          <a:p>
            <a:pPr marL="0" indent="0">
              <a:buNone/>
            </a:pPr>
            <a:r>
              <a:rPr lang="en-US" dirty="0"/>
              <a:t>Revelation 7:2–3  </a:t>
            </a:r>
            <a:r>
              <a:rPr lang="en-CA" sz="1800" dirty="0"/>
              <a:t>2 </a:t>
            </a:r>
            <a:r>
              <a:rPr lang="en-US" sz="1800" dirty="0"/>
              <a:t>Then I saw another angel ascending from the rising of the sun, with the seal of the living God, and he called with a loud voice to the four angels who had been given power to harm earth and sea, 3 saying, “Do not harm the earth or the sea or the trees, until we have sealed the servants of our God on their foreheads.” </a:t>
            </a:r>
          </a:p>
          <a:p>
            <a:pPr marL="0" indent="0">
              <a:buNone/>
            </a:pPr>
            <a:r>
              <a:rPr lang="en-US" dirty="0"/>
              <a:t>Isaiah 44:5 his one will say, ‘I am the Lord’s,’ another will call on the name of Jacob, and another will write on his hand, ‘The Lord’s,’ and name himself by the name of Israel.” </a:t>
            </a:r>
          </a:p>
          <a:p>
            <a:pPr marL="0" indent="0">
              <a:buNone/>
            </a:pPr>
            <a:r>
              <a:rPr lang="en-US" dirty="0"/>
              <a:t>Revelation 7:3 saying, “Do not harm the earth or the sea or the trees, until we have sealed the servants of our God on their foreheads.” </a:t>
            </a:r>
          </a:p>
          <a:p>
            <a:pPr marL="0" indent="0">
              <a:buNone/>
            </a:pPr>
            <a:r>
              <a:rPr lang="en-US" dirty="0"/>
              <a:t>Revelation 9:4 They were told not to harm the grass of the earth or any green plant or any tree, but only those people who do not have the seal of God on their foreheads. </a:t>
            </a:r>
          </a:p>
          <a:p>
            <a:pPr marL="0" indent="0">
              <a:buNone/>
            </a:pPr>
            <a:endParaRPr lang="en-US" dirty="0"/>
          </a:p>
        </p:txBody>
      </p:sp>
      <p:sp>
        <p:nvSpPr>
          <p:cNvPr id="4" name="Slide Number Placeholder 3">
            <a:extLst>
              <a:ext uri="{FF2B5EF4-FFF2-40B4-BE49-F238E27FC236}">
                <a16:creationId xmlns:a16="http://schemas.microsoft.com/office/drawing/2014/main" id="{57C3CCEE-219C-45BB-8CB9-500E58817506}"/>
              </a:ext>
            </a:extLst>
          </p:cNvPr>
          <p:cNvSpPr>
            <a:spLocks noGrp="1"/>
          </p:cNvSpPr>
          <p:nvPr>
            <p:ph type="sldNum" sz="quarter" idx="12"/>
          </p:nvPr>
        </p:nvSpPr>
        <p:spPr/>
        <p:txBody>
          <a:bodyPr/>
          <a:lstStyle/>
          <a:p>
            <a:fld id="{34B7E4EF-A1BD-40F4-AB7B-04F084DD991D}" type="slidenum">
              <a:rPr lang="en-US" smtClean="0"/>
              <a:t>15</a:t>
            </a:fld>
            <a:endParaRPr lang="en-US"/>
          </a:p>
        </p:txBody>
      </p:sp>
    </p:spTree>
    <p:extLst>
      <p:ext uri="{BB962C8B-B14F-4D97-AF65-F5344CB8AC3E}">
        <p14:creationId xmlns:p14="http://schemas.microsoft.com/office/powerpoint/2010/main" val="172003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D1A9-C587-4302-882D-5C1DFBB17C27}"/>
              </a:ext>
            </a:extLst>
          </p:cNvPr>
          <p:cNvSpPr>
            <a:spLocks noGrp="1"/>
          </p:cNvSpPr>
          <p:nvPr>
            <p:ph type="title"/>
          </p:nvPr>
        </p:nvSpPr>
        <p:spPr/>
        <p:txBody>
          <a:bodyPr/>
          <a:lstStyle/>
          <a:p>
            <a:r>
              <a:rPr lang="en-CA" dirty="0"/>
              <a:t>The anti-worship</a:t>
            </a:r>
          </a:p>
        </p:txBody>
      </p:sp>
      <p:sp>
        <p:nvSpPr>
          <p:cNvPr id="3" name="Content Placeholder 2">
            <a:extLst>
              <a:ext uri="{FF2B5EF4-FFF2-40B4-BE49-F238E27FC236}">
                <a16:creationId xmlns:a16="http://schemas.microsoft.com/office/drawing/2014/main" id="{1EAEF79B-D1E6-4A0B-ABD8-2AE62374A130}"/>
              </a:ext>
            </a:extLst>
          </p:cNvPr>
          <p:cNvSpPr>
            <a:spLocks noGrp="1"/>
          </p:cNvSpPr>
          <p:nvPr>
            <p:ph idx="1"/>
          </p:nvPr>
        </p:nvSpPr>
        <p:spPr/>
        <p:txBody>
          <a:bodyPr>
            <a:normAutofit fontScale="92500" lnSpcReduction="10000"/>
          </a:bodyPr>
          <a:lstStyle/>
          <a:p>
            <a:pPr marL="0" indent="0">
              <a:buNone/>
            </a:pPr>
            <a:r>
              <a:rPr lang="en-US" dirty="0"/>
              <a:t>Deuteronomy 6:1–9 (ESV) </a:t>
            </a:r>
          </a:p>
          <a:p>
            <a:pPr marL="0" indent="0">
              <a:buNone/>
            </a:pPr>
            <a:r>
              <a:rPr lang="en-US" b="1" dirty="0"/>
              <a:t>The Greatest Commandment </a:t>
            </a:r>
          </a:p>
          <a:p>
            <a:pPr marL="0" indent="0">
              <a:buNone/>
            </a:pPr>
            <a:r>
              <a:rPr lang="en-US" b="1" dirty="0"/>
              <a:t>6 </a:t>
            </a:r>
            <a:r>
              <a:rPr lang="en-US" dirty="0"/>
              <a:t>“Now this is the commandment—the statutes and the rules—that the </a:t>
            </a:r>
            <a:r>
              <a:rPr lang="en-US" cap="small" dirty="0"/>
              <a:t>Lord</a:t>
            </a:r>
            <a:r>
              <a:rPr lang="en-US" dirty="0"/>
              <a:t> your God commanded me to teach you, that you may do them in the land to which you are going over, to possess it, </a:t>
            </a:r>
            <a:r>
              <a:rPr lang="en-US" b="1" baseline="30000" dirty="0"/>
              <a:t>2 </a:t>
            </a:r>
            <a:r>
              <a:rPr lang="en-US" dirty="0"/>
              <a:t>that you may fear the </a:t>
            </a:r>
            <a:r>
              <a:rPr lang="en-US" cap="small" dirty="0"/>
              <a:t>Lord</a:t>
            </a:r>
            <a:r>
              <a:rPr lang="en-US" dirty="0"/>
              <a:t> your God, you and your son and your son’s son, by keeping all his statutes and his commandments, which I command you, all the days of your life, and that your days may be long. </a:t>
            </a:r>
            <a:r>
              <a:rPr lang="en-US" b="1" baseline="30000" dirty="0"/>
              <a:t>3 </a:t>
            </a:r>
            <a:r>
              <a:rPr lang="en-US" dirty="0"/>
              <a:t>Hear therefore, O Israel, and be careful to do them, that it may go well with you, and that you may multiply greatly, as the </a:t>
            </a:r>
            <a:r>
              <a:rPr lang="en-US" cap="small" dirty="0"/>
              <a:t>Lord</a:t>
            </a:r>
            <a:r>
              <a:rPr lang="en-US" dirty="0"/>
              <a:t>, the God of your fathers, has promised you, in a land flowing with milk and honey. </a:t>
            </a:r>
          </a:p>
          <a:p>
            <a:pPr marL="0" indent="0">
              <a:buNone/>
            </a:pPr>
            <a:r>
              <a:rPr lang="en-US" b="1" baseline="30000" dirty="0"/>
              <a:t>4 </a:t>
            </a:r>
            <a:r>
              <a:rPr lang="en-US" dirty="0"/>
              <a:t>“Hear, O Israel: The </a:t>
            </a:r>
            <a:r>
              <a:rPr lang="en-US" cap="small" dirty="0"/>
              <a:t>Lord</a:t>
            </a:r>
            <a:r>
              <a:rPr lang="en-US" dirty="0"/>
              <a:t> our God, the </a:t>
            </a:r>
            <a:r>
              <a:rPr lang="en-US" cap="small" dirty="0"/>
              <a:t>Lord</a:t>
            </a:r>
            <a:r>
              <a:rPr lang="en-US" dirty="0"/>
              <a:t> is one. </a:t>
            </a:r>
            <a:r>
              <a:rPr lang="en-US" b="1" baseline="30000" dirty="0"/>
              <a:t>5 </a:t>
            </a:r>
            <a:r>
              <a:rPr lang="en-US" dirty="0"/>
              <a:t>You shall love the </a:t>
            </a:r>
            <a:r>
              <a:rPr lang="en-US" cap="small" dirty="0"/>
              <a:t>Lord</a:t>
            </a:r>
            <a:r>
              <a:rPr lang="en-US" dirty="0"/>
              <a:t> your God with all your heart and with all your soul and with all your might. </a:t>
            </a:r>
            <a:r>
              <a:rPr lang="en-US" b="1" baseline="30000" dirty="0"/>
              <a:t>6 </a:t>
            </a:r>
            <a:r>
              <a:rPr lang="en-US" dirty="0"/>
              <a:t>And these words that I command you today shall be on your heart. </a:t>
            </a:r>
            <a:r>
              <a:rPr lang="en-US" b="1" baseline="30000" dirty="0"/>
              <a:t>7 </a:t>
            </a:r>
            <a:r>
              <a:rPr lang="en-US" dirty="0"/>
              <a:t>You shall teach them diligently to your children, and shall talk of them when you sit in your house, and when you walk by the way, and when you lie down, and when you rise. </a:t>
            </a:r>
            <a:r>
              <a:rPr lang="en-US" b="1" baseline="30000" dirty="0"/>
              <a:t>8 </a:t>
            </a:r>
            <a:r>
              <a:rPr lang="en-US" b="1" dirty="0"/>
              <a:t>You shall bind them as a sign on your hand, and they shall be as frontlets between your eyes. </a:t>
            </a:r>
            <a:r>
              <a:rPr lang="en-US" b="1" baseline="30000" dirty="0"/>
              <a:t>9 </a:t>
            </a:r>
            <a:r>
              <a:rPr lang="en-US" dirty="0"/>
              <a:t>You shall write them on the doorposts of your house and on your gates. </a:t>
            </a:r>
          </a:p>
          <a:p>
            <a:pPr marL="0" indent="0">
              <a:buNone/>
            </a:pPr>
            <a:endParaRPr lang="en-CA" dirty="0"/>
          </a:p>
        </p:txBody>
      </p:sp>
      <p:sp>
        <p:nvSpPr>
          <p:cNvPr id="4" name="Slide Number Placeholder 3">
            <a:extLst>
              <a:ext uri="{FF2B5EF4-FFF2-40B4-BE49-F238E27FC236}">
                <a16:creationId xmlns:a16="http://schemas.microsoft.com/office/drawing/2014/main" id="{FBFC7628-30B0-4627-890E-5A8179319E29}"/>
              </a:ext>
            </a:extLst>
          </p:cNvPr>
          <p:cNvSpPr>
            <a:spLocks noGrp="1"/>
          </p:cNvSpPr>
          <p:nvPr>
            <p:ph type="sldNum" sz="quarter" idx="12"/>
          </p:nvPr>
        </p:nvSpPr>
        <p:spPr/>
        <p:txBody>
          <a:bodyPr/>
          <a:lstStyle/>
          <a:p>
            <a:fld id="{34B7E4EF-A1BD-40F4-AB7B-04F084DD991D}" type="slidenum">
              <a:rPr lang="en-US" smtClean="0"/>
              <a:t>16</a:t>
            </a:fld>
            <a:endParaRPr lang="en-US"/>
          </a:p>
        </p:txBody>
      </p:sp>
    </p:spTree>
    <p:extLst>
      <p:ext uri="{BB962C8B-B14F-4D97-AF65-F5344CB8AC3E}">
        <p14:creationId xmlns:p14="http://schemas.microsoft.com/office/powerpoint/2010/main" val="41867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140B96-D021-4758-94A9-438BBEB554E9}"/>
              </a:ext>
            </a:extLst>
          </p:cNvPr>
          <p:cNvSpPr>
            <a:spLocks noGrp="1"/>
          </p:cNvSpPr>
          <p:nvPr>
            <p:ph type="title"/>
          </p:nvPr>
        </p:nvSpPr>
        <p:spPr/>
        <p:txBody>
          <a:bodyPr/>
          <a:lstStyle/>
          <a:p>
            <a:endParaRPr lang="en-CA"/>
          </a:p>
        </p:txBody>
      </p:sp>
      <p:pic>
        <p:nvPicPr>
          <p:cNvPr id="6" name="Content Placeholder 5" descr="A picture containing person, man, player, baseball&#10;&#10;Description automatically generated">
            <a:extLst>
              <a:ext uri="{FF2B5EF4-FFF2-40B4-BE49-F238E27FC236}">
                <a16:creationId xmlns:a16="http://schemas.microsoft.com/office/drawing/2014/main" id="{CDC87D71-5C9A-47BF-B7CA-740BC4A6D70D}"/>
              </a:ext>
            </a:extLst>
          </p:cNvPr>
          <p:cNvPicPr>
            <a:picLocks noGrp="1" noChangeAspect="1"/>
          </p:cNvPicPr>
          <p:nvPr>
            <p:ph sz="half" idx="1"/>
          </p:nvPr>
        </p:nvPicPr>
        <p:blipFill>
          <a:blip r:embed="rId2"/>
          <a:stretch>
            <a:fillRect/>
          </a:stretch>
        </p:blipFill>
        <p:spPr>
          <a:xfrm>
            <a:off x="2231648" y="2103438"/>
            <a:ext cx="2334379" cy="3748087"/>
          </a:xfrm>
        </p:spPr>
      </p:pic>
      <p:sp>
        <p:nvSpPr>
          <p:cNvPr id="8" name="Content Placeholder 7">
            <a:extLst>
              <a:ext uri="{FF2B5EF4-FFF2-40B4-BE49-F238E27FC236}">
                <a16:creationId xmlns:a16="http://schemas.microsoft.com/office/drawing/2014/main" id="{4792F6EF-C00B-4742-AC53-AD5813AE9759}"/>
              </a:ext>
            </a:extLst>
          </p:cNvPr>
          <p:cNvSpPr>
            <a:spLocks noGrp="1"/>
          </p:cNvSpPr>
          <p:nvPr>
            <p:ph sz="half" idx="2"/>
          </p:nvPr>
        </p:nvSpPr>
        <p:spPr/>
        <p:txBody>
          <a:bodyPr/>
          <a:lstStyle/>
          <a:p>
            <a:pPr marL="0" indent="0">
              <a:buNone/>
            </a:pPr>
            <a:r>
              <a:rPr lang="en-US" dirty="0"/>
              <a:t> The line of thought referred to merely expresses the idea, that the Israelites were not only to retain the commands of God in their hearts, and to confess them with the mouth, but to fulfil them with the hand, or in act and deed, and thus to show themselves in their whole bearing as the guardians and observers of the law. </a:t>
            </a:r>
          </a:p>
          <a:p>
            <a:pPr marL="0" indent="0">
              <a:buNone/>
            </a:pPr>
            <a:endParaRPr lang="en-US" dirty="0"/>
          </a:p>
          <a:p>
            <a:pPr marL="0" indent="0">
              <a:buNone/>
            </a:pPr>
            <a:r>
              <a:rPr lang="en-US" dirty="0"/>
              <a:t>Carl Friedrich Keil and Franz </a:t>
            </a:r>
            <a:r>
              <a:rPr lang="en-US" dirty="0" err="1"/>
              <a:t>Delitzsch</a:t>
            </a:r>
            <a:r>
              <a:rPr lang="en-US" dirty="0"/>
              <a:t>, Commentary on the Old Testament, vol. 1 (Peabody, MA: Hendrickson, 1996), 343–344.</a:t>
            </a:r>
            <a:endParaRPr lang="en-CA" dirty="0"/>
          </a:p>
        </p:txBody>
      </p:sp>
      <p:sp>
        <p:nvSpPr>
          <p:cNvPr id="4" name="Slide Number Placeholder 3">
            <a:extLst>
              <a:ext uri="{FF2B5EF4-FFF2-40B4-BE49-F238E27FC236}">
                <a16:creationId xmlns:a16="http://schemas.microsoft.com/office/drawing/2014/main" id="{8C2DADAB-1AB4-48A2-8982-86B50AF88DFF}"/>
              </a:ext>
            </a:extLst>
          </p:cNvPr>
          <p:cNvSpPr>
            <a:spLocks noGrp="1"/>
          </p:cNvSpPr>
          <p:nvPr>
            <p:ph type="sldNum" sz="quarter" idx="12"/>
          </p:nvPr>
        </p:nvSpPr>
        <p:spPr/>
        <p:txBody>
          <a:bodyPr/>
          <a:lstStyle/>
          <a:p>
            <a:fld id="{34B7E4EF-A1BD-40F4-AB7B-04F084DD991D}" type="slidenum">
              <a:rPr lang="en-US" smtClean="0"/>
              <a:t>17</a:t>
            </a:fld>
            <a:endParaRPr lang="en-US"/>
          </a:p>
        </p:txBody>
      </p:sp>
    </p:spTree>
    <p:extLst>
      <p:ext uri="{BB962C8B-B14F-4D97-AF65-F5344CB8AC3E}">
        <p14:creationId xmlns:p14="http://schemas.microsoft.com/office/powerpoint/2010/main" val="131056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photo&#10;&#10;Description automatically generated">
            <a:extLst>
              <a:ext uri="{FF2B5EF4-FFF2-40B4-BE49-F238E27FC236}">
                <a16:creationId xmlns:a16="http://schemas.microsoft.com/office/drawing/2014/main" id="{75F927FB-29FC-42E6-8AE4-3E236D853F65}"/>
              </a:ext>
            </a:extLst>
          </p:cNvPr>
          <p:cNvPicPr>
            <a:picLocks noGrp="1" noChangeAspect="1"/>
          </p:cNvPicPr>
          <p:nvPr>
            <p:ph idx="1"/>
          </p:nvPr>
        </p:nvPicPr>
        <p:blipFill rotWithShape="1">
          <a:blip r:embed="rId2">
            <a:grayscl/>
          </a:blip>
          <a:srcRect/>
          <a:stretch/>
        </p:blipFill>
        <p:spPr>
          <a:xfrm>
            <a:off x="20" y="10"/>
            <a:ext cx="12191980" cy="6857990"/>
          </a:xfrm>
          <a:prstGeom prst="rect">
            <a:avLst/>
          </a:prstGeom>
        </p:spPr>
      </p:pic>
      <p:sp>
        <p:nvSpPr>
          <p:cNvPr id="5" name="Slide Number Placeholder 4">
            <a:extLst>
              <a:ext uri="{FF2B5EF4-FFF2-40B4-BE49-F238E27FC236}">
                <a16:creationId xmlns:a16="http://schemas.microsoft.com/office/drawing/2014/main" id="{BEC01717-EA71-46B7-BD63-CD70207FCD19}"/>
              </a:ext>
            </a:extLst>
          </p:cNvPr>
          <p:cNvSpPr>
            <a:spLocks noGrp="1"/>
          </p:cNvSpPr>
          <p:nvPr>
            <p:ph type="sldNum" sz="quarter" idx="12"/>
          </p:nvPr>
        </p:nvSpPr>
        <p:spPr>
          <a:xfrm>
            <a:off x="10287000" y="6035040"/>
            <a:ext cx="838200" cy="365760"/>
          </a:xfrm>
        </p:spPr>
        <p:txBody>
          <a:bodyPr vert="horz" lIns="91440" tIns="45720" rIns="91440" bIns="45720" rtlCol="0" anchor="b">
            <a:normAutofit/>
          </a:bodyPr>
          <a:lstStyle/>
          <a:p>
            <a:pPr>
              <a:spcAft>
                <a:spcPts val="600"/>
              </a:spcAft>
            </a:pPr>
            <a:fld id="{34B7E4EF-A1BD-40F4-AB7B-04F084DD991D}"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378762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2A66-671E-C4F0-02B3-5E4D84B0A431}"/>
              </a:ext>
            </a:extLst>
          </p:cNvPr>
          <p:cNvSpPr>
            <a:spLocks noGrp="1"/>
          </p:cNvSpPr>
          <p:nvPr>
            <p:ph type="title"/>
          </p:nvPr>
        </p:nvSpPr>
        <p:spPr/>
        <p:txBody>
          <a:bodyPr/>
          <a:lstStyle/>
          <a:p>
            <a:r>
              <a:rPr lang="en-CA" dirty="0"/>
              <a:t>The Mark of the Beast</a:t>
            </a:r>
          </a:p>
        </p:txBody>
      </p:sp>
      <p:sp>
        <p:nvSpPr>
          <p:cNvPr id="3" name="Content Placeholder 2">
            <a:extLst>
              <a:ext uri="{FF2B5EF4-FFF2-40B4-BE49-F238E27FC236}">
                <a16:creationId xmlns:a16="http://schemas.microsoft.com/office/drawing/2014/main" id="{F18085B3-1E08-8237-E1CE-1570BCE274C7}"/>
              </a:ext>
            </a:extLst>
          </p:cNvPr>
          <p:cNvSpPr>
            <a:spLocks noGrp="1"/>
          </p:cNvSpPr>
          <p:nvPr>
            <p:ph idx="1"/>
          </p:nvPr>
        </p:nvSpPr>
        <p:spPr/>
        <p:txBody>
          <a:bodyPr>
            <a:normAutofit lnSpcReduction="10000"/>
          </a:bodyPr>
          <a:lstStyle/>
          <a:p>
            <a:pPr marL="0" indent="0">
              <a:buNone/>
            </a:pPr>
            <a:r>
              <a:rPr lang="en-CA" sz="2400" dirty="0"/>
              <a:t>The texts:</a:t>
            </a:r>
          </a:p>
          <a:p>
            <a:pPr marL="0" indent="0">
              <a:buNone/>
            </a:pPr>
            <a:r>
              <a:rPr lang="en-US" sz="2400" dirty="0"/>
              <a:t>1 Kings 10:14 Now the weight of gold that came to Solomon in one year was 666 talents of gold, </a:t>
            </a:r>
          </a:p>
          <a:p>
            <a:pPr marL="0" indent="0">
              <a:buNone/>
            </a:pPr>
            <a:r>
              <a:rPr lang="en-US" sz="2400" dirty="0"/>
              <a:t>2 Chronicles 9:13 Now the weight of gold that came to Solomon in one year was 666 talents of gold, </a:t>
            </a:r>
          </a:p>
          <a:p>
            <a:pPr marL="0" indent="0">
              <a:buNone/>
            </a:pPr>
            <a:r>
              <a:rPr lang="en-US" sz="2400" dirty="0"/>
              <a:t>Ezra 2:13 The sons of </a:t>
            </a:r>
            <a:r>
              <a:rPr lang="en-US" sz="2400" dirty="0" err="1"/>
              <a:t>Adonikam</a:t>
            </a:r>
            <a:r>
              <a:rPr lang="en-US" sz="2400" dirty="0"/>
              <a:t>, 666. </a:t>
            </a:r>
          </a:p>
          <a:p>
            <a:pPr marL="0" indent="0">
              <a:buNone/>
            </a:pPr>
            <a:r>
              <a:rPr lang="en-US" sz="2400" dirty="0"/>
              <a:t>Revelation 13:18 This calls for wisdom: let the one who has understanding calculate the number of the beast, for it is the number of a man, and his number is 666. </a:t>
            </a:r>
          </a:p>
        </p:txBody>
      </p:sp>
      <p:sp>
        <p:nvSpPr>
          <p:cNvPr id="4" name="Slide Number Placeholder 3">
            <a:extLst>
              <a:ext uri="{FF2B5EF4-FFF2-40B4-BE49-F238E27FC236}">
                <a16:creationId xmlns:a16="http://schemas.microsoft.com/office/drawing/2014/main" id="{337B8D6C-CF53-6FD5-4F73-47774D6E11A6}"/>
              </a:ext>
            </a:extLst>
          </p:cNvPr>
          <p:cNvSpPr>
            <a:spLocks noGrp="1"/>
          </p:cNvSpPr>
          <p:nvPr>
            <p:ph type="sldNum" sz="quarter" idx="12"/>
          </p:nvPr>
        </p:nvSpPr>
        <p:spPr/>
        <p:txBody>
          <a:bodyPr/>
          <a:lstStyle/>
          <a:p>
            <a:fld id="{34B7E4EF-A1BD-40F4-AB7B-04F084DD991D}" type="slidenum">
              <a:rPr lang="en-US" smtClean="0"/>
              <a:t>2</a:t>
            </a:fld>
            <a:endParaRPr lang="en-US"/>
          </a:p>
        </p:txBody>
      </p:sp>
    </p:spTree>
    <p:extLst>
      <p:ext uri="{BB962C8B-B14F-4D97-AF65-F5344CB8AC3E}">
        <p14:creationId xmlns:p14="http://schemas.microsoft.com/office/powerpoint/2010/main" val="164854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E1B7-449A-1E68-B17A-7604C4306583}"/>
              </a:ext>
            </a:extLst>
          </p:cNvPr>
          <p:cNvSpPr>
            <a:spLocks noGrp="1"/>
          </p:cNvSpPr>
          <p:nvPr>
            <p:ph type="title"/>
          </p:nvPr>
        </p:nvSpPr>
        <p:spPr/>
        <p:txBody>
          <a:bodyPr/>
          <a:lstStyle/>
          <a:p>
            <a:r>
              <a:rPr lang="en-CA" dirty="0"/>
              <a:t>The Mark</a:t>
            </a:r>
          </a:p>
        </p:txBody>
      </p:sp>
      <p:sp>
        <p:nvSpPr>
          <p:cNvPr id="3" name="Content Placeholder 2">
            <a:extLst>
              <a:ext uri="{FF2B5EF4-FFF2-40B4-BE49-F238E27FC236}">
                <a16:creationId xmlns:a16="http://schemas.microsoft.com/office/drawing/2014/main" id="{9B160499-A164-2C63-F521-C288AAD74010}"/>
              </a:ext>
            </a:extLst>
          </p:cNvPr>
          <p:cNvSpPr>
            <a:spLocks noGrp="1"/>
          </p:cNvSpPr>
          <p:nvPr>
            <p:ph idx="1"/>
          </p:nvPr>
        </p:nvSpPr>
        <p:spPr/>
        <p:txBody>
          <a:bodyPr/>
          <a:lstStyle/>
          <a:p>
            <a:pPr marL="0" indent="0">
              <a:buNone/>
            </a:pPr>
            <a:r>
              <a:rPr lang="en-US" dirty="0" err="1"/>
              <a:t>ch.</a:t>
            </a:r>
            <a:r>
              <a:rPr lang="en-US" dirty="0"/>
              <a:t> 11:18; Prov. 3:3; 6:21; 7:3; See Ex. 13:9</a:t>
            </a:r>
          </a:p>
          <a:p>
            <a:pPr marL="0" indent="0">
              <a:buNone/>
            </a:pPr>
            <a:endParaRPr lang="en-US" dirty="0"/>
          </a:p>
          <a:p>
            <a:pPr marL="0" indent="0">
              <a:buNone/>
            </a:pPr>
            <a:r>
              <a:rPr lang="en-US" dirty="0"/>
              <a:t>The Holy Bible: English Standard Version (Wheaton, IL: Crossway Bibles, 2016).</a:t>
            </a:r>
            <a:endParaRPr lang="en-CA" dirty="0"/>
          </a:p>
        </p:txBody>
      </p:sp>
      <p:sp>
        <p:nvSpPr>
          <p:cNvPr id="4" name="Slide Number Placeholder 3">
            <a:extLst>
              <a:ext uri="{FF2B5EF4-FFF2-40B4-BE49-F238E27FC236}">
                <a16:creationId xmlns:a16="http://schemas.microsoft.com/office/drawing/2014/main" id="{E42018C2-E7BA-4590-3C8F-658FD321BD23}"/>
              </a:ext>
            </a:extLst>
          </p:cNvPr>
          <p:cNvSpPr>
            <a:spLocks noGrp="1"/>
          </p:cNvSpPr>
          <p:nvPr>
            <p:ph type="sldNum" sz="quarter" idx="12"/>
          </p:nvPr>
        </p:nvSpPr>
        <p:spPr/>
        <p:txBody>
          <a:bodyPr/>
          <a:lstStyle/>
          <a:p>
            <a:fld id="{34B7E4EF-A1BD-40F4-AB7B-04F084DD991D}" type="slidenum">
              <a:rPr lang="en-US" smtClean="0"/>
              <a:t>3</a:t>
            </a:fld>
            <a:endParaRPr lang="en-US"/>
          </a:p>
        </p:txBody>
      </p:sp>
    </p:spTree>
    <p:extLst>
      <p:ext uri="{BB962C8B-B14F-4D97-AF65-F5344CB8AC3E}">
        <p14:creationId xmlns:p14="http://schemas.microsoft.com/office/powerpoint/2010/main" val="8517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5CA7B6-460F-1642-3F8B-1594BE05284A}"/>
              </a:ext>
            </a:extLst>
          </p:cNvPr>
          <p:cNvSpPr>
            <a:spLocks noGrp="1"/>
          </p:cNvSpPr>
          <p:nvPr>
            <p:ph type="sldNum" sz="quarter" idx="12"/>
          </p:nvPr>
        </p:nvSpPr>
        <p:spPr/>
        <p:txBody>
          <a:bodyPr/>
          <a:lstStyle/>
          <a:p>
            <a:fld id="{34B7E4EF-A1BD-40F4-AB7B-04F084DD991D}" type="slidenum">
              <a:rPr lang="en-US" smtClean="0"/>
              <a:t>4</a:t>
            </a:fld>
            <a:endParaRPr lang="en-US"/>
          </a:p>
        </p:txBody>
      </p:sp>
      <p:pic>
        <p:nvPicPr>
          <p:cNvPr id="1026" name="Picture 2" descr="MONSTER ENERGY Green, 473mL, Can | Walmart Canada">
            <a:extLst>
              <a:ext uri="{FF2B5EF4-FFF2-40B4-BE49-F238E27FC236}">
                <a16:creationId xmlns:a16="http://schemas.microsoft.com/office/drawing/2014/main" id="{01CB22A4-6815-1CEC-3EF7-6D9C5B2DA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1285875"/>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6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D14E5-E250-DFDE-EF19-04D9AA834194}"/>
              </a:ext>
            </a:extLst>
          </p:cNvPr>
          <p:cNvSpPr>
            <a:spLocks noGrp="1"/>
          </p:cNvSpPr>
          <p:nvPr>
            <p:ph type="sldNum" sz="quarter" idx="12"/>
          </p:nvPr>
        </p:nvSpPr>
        <p:spPr/>
        <p:txBody>
          <a:bodyPr/>
          <a:lstStyle/>
          <a:p>
            <a:fld id="{34B7E4EF-A1BD-40F4-AB7B-04F084DD991D}" type="slidenum">
              <a:rPr lang="en-US" smtClean="0"/>
              <a:t>5</a:t>
            </a:fld>
            <a:endParaRPr lang="en-US"/>
          </a:p>
        </p:txBody>
      </p:sp>
      <p:pic>
        <p:nvPicPr>
          <p:cNvPr id="2050" name="Picture 2" descr="Did Monster Energy Drink Hide Satanic Symbols on Their Cans?">
            <a:extLst>
              <a:ext uri="{FF2B5EF4-FFF2-40B4-BE49-F238E27FC236}">
                <a16:creationId xmlns:a16="http://schemas.microsoft.com/office/drawing/2014/main" id="{406F3C21-F0AC-8FDC-9422-91DAE41F8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062" y="528074"/>
            <a:ext cx="8702777" cy="580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08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BFFEEA-4DB2-4A92-C799-7033A6540826}"/>
              </a:ext>
            </a:extLst>
          </p:cNvPr>
          <p:cNvSpPr>
            <a:spLocks noGrp="1"/>
          </p:cNvSpPr>
          <p:nvPr>
            <p:ph type="title"/>
          </p:nvPr>
        </p:nvSpPr>
        <p:spPr/>
        <p:txBody>
          <a:bodyPr>
            <a:normAutofit fontScale="90000"/>
          </a:bodyPr>
          <a:lstStyle/>
          <a:p>
            <a:r>
              <a:rPr lang="en-CA" dirty="0"/>
              <a:t>What the Bible Says: </a:t>
            </a:r>
            <a:r>
              <a:rPr lang="en-US" dirty="0"/>
              <a:t>Revelation 13:11–18 (ESV)</a:t>
            </a:r>
            <a:endParaRPr lang="en-CA" dirty="0"/>
          </a:p>
        </p:txBody>
      </p:sp>
      <p:sp>
        <p:nvSpPr>
          <p:cNvPr id="6" name="Content Placeholder 5">
            <a:extLst>
              <a:ext uri="{FF2B5EF4-FFF2-40B4-BE49-F238E27FC236}">
                <a16:creationId xmlns:a16="http://schemas.microsoft.com/office/drawing/2014/main" id="{9752AFCB-DC82-F18F-0FDA-ED219D3AE357}"/>
              </a:ext>
            </a:extLst>
          </p:cNvPr>
          <p:cNvSpPr>
            <a:spLocks noGrp="1"/>
          </p:cNvSpPr>
          <p:nvPr>
            <p:ph idx="1"/>
          </p:nvPr>
        </p:nvSpPr>
        <p:spPr/>
        <p:txBody>
          <a:bodyPr>
            <a:normAutofit/>
          </a:bodyPr>
          <a:lstStyle/>
          <a:p>
            <a:pPr marL="0" indent="0">
              <a:buNone/>
            </a:pPr>
            <a:r>
              <a:rPr lang="en-US" sz="1800" dirty="0"/>
              <a:t>11 Then I saw another beast rising out of the earth. It had two horns like a lamb and it spoke like a dragon. 12 It exercises all the authority of the first beast in its presence, and makes the earth and its inhabitants worship the first beast, whose mortal wound was healed. 13 It performs great signs, even making fire come down from heaven to earth in front of people, 14 and by the signs that it is allowed to work in the presence of the beast it deceives those who dwell on earth, telling them to make an image for the beast that was wounded by the sword and yet lived. 15 And it was allowed to give breath to the image of the beast, so that the image of the beast might even speak and might cause those who would not worship the image of the beast to be slain. 16 Also it causes all, both small and great, both rich and poor, both free and slave, to be marked on the right hand or the forehead, 17 so that no one can buy or sell unless he has the mark, that is, the name of the beast or the number of its name. 18 This calls for wisdom: let the one who has understanding calculate the number of the beast, for it is the number of a man, and his number is 666.</a:t>
            </a:r>
          </a:p>
          <a:p>
            <a:pPr marL="0" indent="0">
              <a:buNone/>
            </a:pPr>
            <a:endParaRPr lang="en-CA" sz="1800" dirty="0"/>
          </a:p>
        </p:txBody>
      </p:sp>
      <p:sp>
        <p:nvSpPr>
          <p:cNvPr id="2" name="Slide Number Placeholder 1">
            <a:extLst>
              <a:ext uri="{FF2B5EF4-FFF2-40B4-BE49-F238E27FC236}">
                <a16:creationId xmlns:a16="http://schemas.microsoft.com/office/drawing/2014/main" id="{4E61E8D4-A8F0-44B7-7C89-4FA57EA7FFB7}"/>
              </a:ext>
            </a:extLst>
          </p:cNvPr>
          <p:cNvSpPr>
            <a:spLocks noGrp="1"/>
          </p:cNvSpPr>
          <p:nvPr>
            <p:ph type="sldNum" sz="quarter" idx="12"/>
          </p:nvPr>
        </p:nvSpPr>
        <p:spPr/>
        <p:txBody>
          <a:bodyPr/>
          <a:lstStyle/>
          <a:p>
            <a:fld id="{34B7E4EF-A1BD-40F4-AB7B-04F084DD991D}" type="slidenum">
              <a:rPr lang="en-US" smtClean="0"/>
              <a:t>6</a:t>
            </a:fld>
            <a:endParaRPr lang="en-US"/>
          </a:p>
        </p:txBody>
      </p:sp>
    </p:spTree>
    <p:extLst>
      <p:ext uri="{BB962C8B-B14F-4D97-AF65-F5344CB8AC3E}">
        <p14:creationId xmlns:p14="http://schemas.microsoft.com/office/powerpoint/2010/main" val="45604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0DF2-73B9-3F53-56C9-E2470E959299}"/>
              </a:ext>
            </a:extLst>
          </p:cNvPr>
          <p:cNvSpPr>
            <a:spLocks noGrp="1"/>
          </p:cNvSpPr>
          <p:nvPr>
            <p:ph type="title"/>
          </p:nvPr>
        </p:nvSpPr>
        <p:spPr/>
        <p:txBody>
          <a:bodyPr/>
          <a:lstStyle/>
          <a:p>
            <a:r>
              <a:rPr lang="en-CA" dirty="0"/>
              <a:t>Revelation 13:11-20</a:t>
            </a:r>
          </a:p>
        </p:txBody>
      </p:sp>
      <p:sp>
        <p:nvSpPr>
          <p:cNvPr id="3" name="Content Placeholder 2">
            <a:extLst>
              <a:ext uri="{FF2B5EF4-FFF2-40B4-BE49-F238E27FC236}">
                <a16:creationId xmlns:a16="http://schemas.microsoft.com/office/drawing/2014/main" id="{568AD136-3EFD-9FB2-92F8-70A11F5A56DF}"/>
              </a:ext>
            </a:extLst>
          </p:cNvPr>
          <p:cNvSpPr>
            <a:spLocks noGrp="1"/>
          </p:cNvSpPr>
          <p:nvPr>
            <p:ph idx="1"/>
          </p:nvPr>
        </p:nvSpPr>
        <p:spPr/>
        <p:txBody>
          <a:bodyPr numCol="2">
            <a:normAutofit/>
          </a:bodyPr>
          <a:lstStyle/>
          <a:p>
            <a:pPr marL="342900" indent="-342900">
              <a:buFont typeface="+mj-lt"/>
              <a:buAutoNum type="arabicPeriod"/>
            </a:pPr>
            <a:r>
              <a:rPr lang="en-CA" sz="2400" dirty="0"/>
              <a:t>Another beast</a:t>
            </a:r>
          </a:p>
          <a:p>
            <a:pPr marL="617220" lvl="1" indent="-342900">
              <a:buFont typeface="+mj-lt"/>
              <a:buAutoNum type="arabicPeriod"/>
            </a:pPr>
            <a:r>
              <a:rPr lang="en-CA" sz="2000" dirty="0"/>
              <a:t>Two horns</a:t>
            </a:r>
          </a:p>
          <a:p>
            <a:pPr marL="617220" lvl="1" indent="-342900">
              <a:buFont typeface="+mj-lt"/>
              <a:buAutoNum type="arabicPeriod"/>
            </a:pPr>
            <a:r>
              <a:rPr lang="en-CA" sz="2000" dirty="0"/>
              <a:t>Spoke like dragon</a:t>
            </a:r>
          </a:p>
          <a:p>
            <a:pPr marL="342900" indent="-342900">
              <a:buFont typeface="+mj-lt"/>
              <a:buAutoNum type="arabicPeriod"/>
            </a:pPr>
            <a:r>
              <a:rPr lang="en-CA" sz="2400" dirty="0"/>
              <a:t>Exercises authority</a:t>
            </a:r>
          </a:p>
          <a:p>
            <a:pPr marL="617220" lvl="1" indent="-342900">
              <a:buFont typeface="+mj-lt"/>
              <a:buAutoNum type="arabicPeriod"/>
            </a:pPr>
            <a:r>
              <a:rPr lang="en-CA" sz="2000" dirty="0"/>
              <a:t>Makes the inhabitants of the earth worship the first beast</a:t>
            </a:r>
          </a:p>
          <a:p>
            <a:pPr marL="342900" indent="-342900">
              <a:buFont typeface="+mj-lt"/>
              <a:buAutoNum type="arabicPeriod"/>
            </a:pPr>
            <a:r>
              <a:rPr lang="en-CA" sz="2400" dirty="0"/>
              <a:t>Great but deceptive signs</a:t>
            </a:r>
          </a:p>
          <a:p>
            <a:pPr marL="342900" indent="-342900">
              <a:buFont typeface="+mj-lt"/>
              <a:buAutoNum type="arabicPeriod"/>
            </a:pPr>
            <a:r>
              <a:rPr lang="en-CA" sz="2400" dirty="0"/>
              <a:t>Gave breath to the image of the first beast</a:t>
            </a:r>
          </a:p>
          <a:p>
            <a:pPr marL="342900" indent="-342900">
              <a:buFont typeface="+mj-lt"/>
              <a:buAutoNum type="arabicPeriod"/>
            </a:pPr>
            <a:r>
              <a:rPr lang="en-CA" sz="2400" dirty="0"/>
              <a:t>Caused those who refused to worship the image of the first beast to be slain.</a:t>
            </a:r>
          </a:p>
          <a:p>
            <a:pPr marL="342900" indent="-342900">
              <a:buFont typeface="+mj-lt"/>
              <a:buAutoNum type="arabicPeriod"/>
            </a:pPr>
            <a:r>
              <a:rPr lang="en-CA" sz="2400" dirty="0"/>
              <a:t>Demands total obedience and </a:t>
            </a:r>
            <a:r>
              <a:rPr lang="en-CA" sz="2400" dirty="0" err="1"/>
              <a:t>loyaly</a:t>
            </a:r>
            <a:r>
              <a:rPr lang="en-CA" sz="2400" dirty="0"/>
              <a:t> as shown by the mark</a:t>
            </a:r>
          </a:p>
          <a:p>
            <a:pPr marL="342900" indent="-342900">
              <a:buFont typeface="+mj-lt"/>
              <a:buAutoNum type="arabicPeriod"/>
            </a:pPr>
            <a:endParaRPr lang="en-CA" sz="2400" dirty="0"/>
          </a:p>
        </p:txBody>
      </p:sp>
      <p:sp>
        <p:nvSpPr>
          <p:cNvPr id="4" name="Slide Number Placeholder 3">
            <a:extLst>
              <a:ext uri="{FF2B5EF4-FFF2-40B4-BE49-F238E27FC236}">
                <a16:creationId xmlns:a16="http://schemas.microsoft.com/office/drawing/2014/main" id="{D1721507-C168-E696-63CF-4511683EB5CE}"/>
              </a:ext>
            </a:extLst>
          </p:cNvPr>
          <p:cNvSpPr>
            <a:spLocks noGrp="1"/>
          </p:cNvSpPr>
          <p:nvPr>
            <p:ph type="sldNum" sz="quarter" idx="12"/>
          </p:nvPr>
        </p:nvSpPr>
        <p:spPr/>
        <p:txBody>
          <a:bodyPr/>
          <a:lstStyle/>
          <a:p>
            <a:fld id="{34B7E4EF-A1BD-40F4-AB7B-04F084DD991D}" type="slidenum">
              <a:rPr lang="en-US" smtClean="0"/>
              <a:t>7</a:t>
            </a:fld>
            <a:endParaRPr lang="en-US"/>
          </a:p>
        </p:txBody>
      </p:sp>
    </p:spTree>
    <p:extLst>
      <p:ext uri="{BB962C8B-B14F-4D97-AF65-F5344CB8AC3E}">
        <p14:creationId xmlns:p14="http://schemas.microsoft.com/office/powerpoint/2010/main" val="334974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0DF2-73B9-3F53-56C9-E2470E959299}"/>
              </a:ext>
            </a:extLst>
          </p:cNvPr>
          <p:cNvSpPr>
            <a:spLocks noGrp="1"/>
          </p:cNvSpPr>
          <p:nvPr>
            <p:ph type="title"/>
          </p:nvPr>
        </p:nvSpPr>
        <p:spPr/>
        <p:txBody>
          <a:bodyPr/>
          <a:lstStyle/>
          <a:p>
            <a:r>
              <a:rPr lang="en-CA" dirty="0"/>
              <a:t>Revelation 13:11-20—the Mark</a:t>
            </a:r>
          </a:p>
        </p:txBody>
      </p:sp>
      <p:sp>
        <p:nvSpPr>
          <p:cNvPr id="3" name="Content Placeholder 2">
            <a:extLst>
              <a:ext uri="{FF2B5EF4-FFF2-40B4-BE49-F238E27FC236}">
                <a16:creationId xmlns:a16="http://schemas.microsoft.com/office/drawing/2014/main" id="{568AD136-3EFD-9FB2-92F8-70A11F5A56DF}"/>
              </a:ext>
            </a:extLst>
          </p:cNvPr>
          <p:cNvSpPr>
            <a:spLocks noGrp="1"/>
          </p:cNvSpPr>
          <p:nvPr>
            <p:ph idx="1"/>
          </p:nvPr>
        </p:nvSpPr>
        <p:spPr/>
        <p:txBody>
          <a:bodyPr numCol="2">
            <a:normAutofit/>
          </a:bodyPr>
          <a:lstStyle/>
          <a:p>
            <a:pPr marL="342900" indent="-342900">
              <a:buFont typeface="+mj-lt"/>
              <a:buAutoNum type="arabicPeriod"/>
            </a:pPr>
            <a:r>
              <a:rPr lang="en-CA" sz="2400" dirty="0"/>
              <a:t>All people</a:t>
            </a:r>
          </a:p>
          <a:p>
            <a:pPr marL="342900" indent="-342900">
              <a:buFont typeface="+mj-lt"/>
              <a:buAutoNum type="arabicPeriod"/>
            </a:pPr>
            <a:r>
              <a:rPr lang="en-CA" sz="2400" dirty="0"/>
              <a:t>Commerce</a:t>
            </a:r>
          </a:p>
          <a:p>
            <a:pPr marL="342900" indent="-342900">
              <a:buFont typeface="+mj-lt"/>
              <a:buAutoNum type="arabicPeriod"/>
            </a:pPr>
            <a:r>
              <a:rPr lang="en-CA" sz="2400" dirty="0"/>
              <a:t>The number is the number of its name</a:t>
            </a:r>
          </a:p>
          <a:p>
            <a:pPr marL="342900" indent="-342900">
              <a:buFont typeface="+mj-lt"/>
              <a:buAutoNum type="arabicPeriod"/>
            </a:pPr>
            <a:r>
              <a:rPr lang="en-CA" sz="2400" dirty="0"/>
              <a:t>The name is the name of a man</a:t>
            </a:r>
          </a:p>
          <a:p>
            <a:pPr marL="342900" indent="-342900">
              <a:buFont typeface="+mj-lt"/>
              <a:buAutoNum type="arabicPeriod"/>
            </a:pPr>
            <a:r>
              <a:rPr lang="en-CA" sz="2400" dirty="0"/>
              <a:t>The number is 666</a:t>
            </a:r>
          </a:p>
          <a:p>
            <a:pPr marL="617220" lvl="1" indent="-342900">
              <a:buFont typeface="+mj-lt"/>
              <a:buAutoNum type="arabicPeriod"/>
            </a:pPr>
            <a:r>
              <a:rPr lang="en-CA" sz="2200" dirty="0"/>
              <a:t>Not three “sixes”</a:t>
            </a:r>
          </a:p>
          <a:p>
            <a:pPr marL="617220" lvl="1" indent="-342900">
              <a:buFont typeface="+mj-lt"/>
              <a:buAutoNum type="arabicPeriod"/>
            </a:pPr>
            <a:r>
              <a:rPr lang="en-CA" sz="2200" dirty="0"/>
              <a:t>Six hundred and sixty-six</a:t>
            </a:r>
          </a:p>
          <a:p>
            <a:pPr marL="342900" indent="-342900">
              <a:buFont typeface="+mj-lt"/>
              <a:buAutoNum type="arabicPeriod"/>
            </a:pPr>
            <a:r>
              <a:rPr lang="el-GR" sz="2400" dirty="0"/>
              <a:t> ἑξακόσιοι ἑξήκοντα ἕξ</a:t>
            </a:r>
            <a:endParaRPr lang="en-CA" sz="2400" dirty="0"/>
          </a:p>
          <a:p>
            <a:pPr marL="617220" lvl="1" indent="-342900">
              <a:buFont typeface="+mj-lt"/>
              <a:buAutoNum type="arabicPeriod"/>
            </a:pPr>
            <a:r>
              <a:rPr lang="en-CA" sz="2200" dirty="0" err="1"/>
              <a:t>Hexakosioi</a:t>
            </a:r>
            <a:r>
              <a:rPr lang="en-CA" sz="2200" dirty="0"/>
              <a:t> (six-hundred)</a:t>
            </a:r>
          </a:p>
          <a:p>
            <a:pPr marL="617220" lvl="1" indent="-342900">
              <a:buFont typeface="+mj-lt"/>
              <a:buAutoNum type="arabicPeriod"/>
            </a:pPr>
            <a:r>
              <a:rPr lang="en-CA" sz="2200" dirty="0" err="1"/>
              <a:t>Hexekonta</a:t>
            </a:r>
            <a:r>
              <a:rPr lang="en-CA" sz="2200" dirty="0"/>
              <a:t>, (sixty)</a:t>
            </a:r>
          </a:p>
          <a:p>
            <a:pPr marL="617220" lvl="1" indent="-342900">
              <a:buFont typeface="+mj-lt"/>
              <a:buAutoNum type="arabicPeriod"/>
            </a:pPr>
            <a:r>
              <a:rPr lang="en-CA" sz="2200" dirty="0"/>
              <a:t>Hex (six)</a:t>
            </a:r>
          </a:p>
          <a:p>
            <a:pPr marL="342900" indent="-342900">
              <a:buFont typeface="+mj-lt"/>
              <a:buAutoNum type="arabicPeriod"/>
            </a:pPr>
            <a:endParaRPr lang="en-CA" sz="2400" dirty="0"/>
          </a:p>
          <a:p>
            <a:pPr marL="342900" indent="-342900">
              <a:buFont typeface="+mj-lt"/>
              <a:buAutoNum type="arabicPeriod"/>
            </a:pPr>
            <a:endParaRPr lang="en-CA" sz="2400" dirty="0"/>
          </a:p>
        </p:txBody>
      </p:sp>
      <p:sp>
        <p:nvSpPr>
          <p:cNvPr id="4" name="Slide Number Placeholder 3">
            <a:extLst>
              <a:ext uri="{FF2B5EF4-FFF2-40B4-BE49-F238E27FC236}">
                <a16:creationId xmlns:a16="http://schemas.microsoft.com/office/drawing/2014/main" id="{D1721507-C168-E696-63CF-4511683EB5CE}"/>
              </a:ext>
            </a:extLst>
          </p:cNvPr>
          <p:cNvSpPr>
            <a:spLocks noGrp="1"/>
          </p:cNvSpPr>
          <p:nvPr>
            <p:ph type="sldNum" sz="quarter" idx="12"/>
          </p:nvPr>
        </p:nvSpPr>
        <p:spPr/>
        <p:txBody>
          <a:bodyPr/>
          <a:lstStyle/>
          <a:p>
            <a:fld id="{34B7E4EF-A1BD-40F4-AB7B-04F084DD991D}" type="slidenum">
              <a:rPr lang="en-US" smtClean="0"/>
              <a:t>8</a:t>
            </a:fld>
            <a:endParaRPr lang="en-US"/>
          </a:p>
        </p:txBody>
      </p:sp>
    </p:spTree>
    <p:extLst>
      <p:ext uri="{BB962C8B-B14F-4D97-AF65-F5344CB8AC3E}">
        <p14:creationId xmlns:p14="http://schemas.microsoft.com/office/powerpoint/2010/main" val="413052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5258-064A-ABED-CFD9-1D9B2A3A6CBF}"/>
              </a:ext>
            </a:extLst>
          </p:cNvPr>
          <p:cNvSpPr>
            <a:spLocks noGrp="1"/>
          </p:cNvSpPr>
          <p:nvPr>
            <p:ph type="title"/>
          </p:nvPr>
        </p:nvSpPr>
        <p:spPr/>
        <p:txBody>
          <a:bodyPr/>
          <a:lstStyle/>
          <a:p>
            <a:r>
              <a:rPr lang="en-CA" dirty="0"/>
              <a:t>What the Bible doesn’t say</a:t>
            </a:r>
          </a:p>
        </p:txBody>
      </p:sp>
      <p:sp>
        <p:nvSpPr>
          <p:cNvPr id="3" name="Content Placeholder 2">
            <a:extLst>
              <a:ext uri="{FF2B5EF4-FFF2-40B4-BE49-F238E27FC236}">
                <a16:creationId xmlns:a16="http://schemas.microsoft.com/office/drawing/2014/main" id="{89E2C931-2AA0-F642-7C7C-07127CD094A7}"/>
              </a:ext>
            </a:extLst>
          </p:cNvPr>
          <p:cNvSpPr>
            <a:spLocks noGrp="1"/>
          </p:cNvSpPr>
          <p:nvPr>
            <p:ph idx="1"/>
          </p:nvPr>
        </p:nvSpPr>
        <p:spPr/>
        <p:txBody>
          <a:bodyPr>
            <a:normAutofit/>
          </a:bodyPr>
          <a:lstStyle/>
          <a:p>
            <a:pPr marL="342900" indent="-342900">
              <a:buFont typeface="+mj-lt"/>
              <a:buAutoNum type="arabicPeriod"/>
            </a:pPr>
            <a:r>
              <a:rPr lang="en-CA" sz="2400" dirty="0"/>
              <a:t>Receiving the Mark of the Beast is unwilling</a:t>
            </a:r>
          </a:p>
          <a:p>
            <a:pPr marL="342900" indent="-342900">
              <a:buFont typeface="+mj-lt"/>
              <a:buAutoNum type="arabicPeriod"/>
            </a:pPr>
            <a:r>
              <a:rPr lang="en-CA" sz="2400" dirty="0"/>
              <a:t>A person can be deceived into taking it (accident)</a:t>
            </a:r>
          </a:p>
          <a:p>
            <a:pPr marL="342900" indent="-342900">
              <a:buFont typeface="+mj-lt"/>
              <a:buAutoNum type="arabicPeriod"/>
            </a:pPr>
            <a:r>
              <a:rPr lang="en-CA" sz="2400" dirty="0"/>
              <a:t>A person will be forced to receive it.</a:t>
            </a:r>
          </a:p>
        </p:txBody>
      </p:sp>
      <p:sp>
        <p:nvSpPr>
          <p:cNvPr id="4" name="Slide Number Placeholder 3">
            <a:extLst>
              <a:ext uri="{FF2B5EF4-FFF2-40B4-BE49-F238E27FC236}">
                <a16:creationId xmlns:a16="http://schemas.microsoft.com/office/drawing/2014/main" id="{1A7273BC-C2F2-591C-1131-7093FAAF1CD9}"/>
              </a:ext>
            </a:extLst>
          </p:cNvPr>
          <p:cNvSpPr>
            <a:spLocks noGrp="1"/>
          </p:cNvSpPr>
          <p:nvPr>
            <p:ph type="sldNum" sz="quarter" idx="12"/>
          </p:nvPr>
        </p:nvSpPr>
        <p:spPr/>
        <p:txBody>
          <a:bodyPr/>
          <a:lstStyle/>
          <a:p>
            <a:fld id="{34B7E4EF-A1BD-40F4-AB7B-04F084DD991D}" type="slidenum">
              <a:rPr lang="en-US" smtClean="0"/>
              <a:t>9</a:t>
            </a:fld>
            <a:endParaRPr lang="en-US"/>
          </a:p>
        </p:txBody>
      </p:sp>
    </p:spTree>
    <p:extLst>
      <p:ext uri="{BB962C8B-B14F-4D97-AF65-F5344CB8AC3E}">
        <p14:creationId xmlns:p14="http://schemas.microsoft.com/office/powerpoint/2010/main" val="2769177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RightStep">
      <a:dk1>
        <a:srgbClr val="000000"/>
      </a:dk1>
      <a:lt1>
        <a:srgbClr val="FFFFFF"/>
      </a:lt1>
      <a:dk2>
        <a:srgbClr val="233E30"/>
      </a:dk2>
      <a:lt2>
        <a:srgbClr val="E6EBEC"/>
      </a:lt2>
      <a:accent1>
        <a:srgbClr val="D2918A"/>
      </a:accent1>
      <a:accent2>
        <a:srgbClr val="C69A6C"/>
      </a:accent2>
      <a:accent3>
        <a:srgbClr val="AAA670"/>
      </a:accent3>
      <a:accent4>
        <a:srgbClr val="91AB60"/>
      </a:accent4>
      <a:accent5>
        <a:srgbClr val="81AE73"/>
      </a:accent5>
      <a:accent6>
        <a:srgbClr val="65B373"/>
      </a:accent6>
      <a:hlink>
        <a:srgbClr val="588C92"/>
      </a:hlink>
      <a:folHlink>
        <a:srgbClr val="848484"/>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2988</TotalTime>
  <Words>1871</Words>
  <Application>Microsoft Office PowerPoint</Application>
  <PresentationFormat>Widescreen</PresentationFormat>
  <Paragraphs>93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Garamond</vt:lpstr>
      <vt:lpstr>Goudy Old Style</vt:lpstr>
      <vt:lpstr>SavonVTI</vt:lpstr>
      <vt:lpstr>Eschatology: 666 The Mark of the Beast</vt:lpstr>
      <vt:lpstr>The Mark of the Beast</vt:lpstr>
      <vt:lpstr>The Mark</vt:lpstr>
      <vt:lpstr>PowerPoint Presentation</vt:lpstr>
      <vt:lpstr>PowerPoint Presentation</vt:lpstr>
      <vt:lpstr>What the Bible Says: Revelation 13:11–18 (ESV)</vt:lpstr>
      <vt:lpstr>Revelation 13:11-20</vt:lpstr>
      <vt:lpstr>Revelation 13:11-20—the Mark</vt:lpstr>
      <vt:lpstr>What the Bible doesn’t say</vt:lpstr>
      <vt:lpstr>Getting the number right</vt:lpstr>
      <vt:lpstr>Nero Caesar</vt:lpstr>
      <vt:lpstr>Neron ksar נִרֹן נִרוֹן 200+60+100+50+200+6+50=</vt:lpstr>
      <vt:lpstr>PowerPoint Presentation</vt:lpstr>
      <vt:lpstr>Nero</vt:lpstr>
      <vt:lpstr>666</vt:lpstr>
      <vt:lpstr>The anti-worship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T31 Eschatology</dc:title>
  <dc:creator>Scott Jacobsen</dc:creator>
  <cp:lastModifiedBy>Scott Jacobsen</cp:lastModifiedBy>
  <cp:revision>26</cp:revision>
  <dcterms:created xsi:type="dcterms:W3CDTF">2020-02-04T03:45:41Z</dcterms:created>
  <dcterms:modified xsi:type="dcterms:W3CDTF">2023-02-09T17:28:58Z</dcterms:modified>
</cp:coreProperties>
</file>