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8" r:id="rId4"/>
    <p:sldId id="262" r:id="rId5"/>
    <p:sldId id="260" r:id="rId6"/>
    <p:sldId id="265" r:id="rId7"/>
    <p:sldId id="266" r:id="rId8"/>
    <p:sldId id="267" r:id="rId9"/>
    <p:sldId id="264"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hyperlink" Target="mailto:scott.j@sympatico.ca"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mountainviewchristian.ca/eschatology-study-notes-and-links/"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scott.j@sympatico.ca"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mountainviewchristian.ca/eschatology-study-notes-and-links/" TargetMode="Externa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B8CACB-C855-4CD7-884B-E0C7E83971CD}" type="doc">
      <dgm:prSet loTypeId="urn:microsoft.com/office/officeart/2005/8/layout/list1" loCatId="list" qsTypeId="urn:microsoft.com/office/officeart/2005/8/quickstyle/simple4" qsCatId="simple" csTypeId="urn:microsoft.com/office/officeart/2005/8/colors/accent6_2" csCatId="accent6" phldr="1"/>
      <dgm:spPr/>
      <dgm:t>
        <a:bodyPr/>
        <a:lstStyle/>
        <a:p>
          <a:endParaRPr lang="en-US"/>
        </a:p>
      </dgm:t>
    </dgm:pt>
    <dgm:pt modelId="{876B5DF7-31E4-41CC-92A0-FFC1BA3A9194}">
      <dgm:prSet/>
      <dgm:spPr/>
      <dgm:t>
        <a:bodyPr/>
        <a:lstStyle/>
        <a:p>
          <a:r>
            <a:rPr lang="en-US" dirty="0"/>
            <a:t>Communication</a:t>
          </a:r>
        </a:p>
      </dgm:t>
    </dgm:pt>
    <dgm:pt modelId="{4824AB90-90EB-4628-AF0B-13EC19546172}" type="parTrans" cxnId="{B7541077-1F0C-4E98-9210-8D2A33D2CAB5}">
      <dgm:prSet/>
      <dgm:spPr/>
      <dgm:t>
        <a:bodyPr/>
        <a:lstStyle/>
        <a:p>
          <a:endParaRPr lang="en-US"/>
        </a:p>
      </dgm:t>
    </dgm:pt>
    <dgm:pt modelId="{1B7DC8F8-1BC0-4188-A860-E1533D26B04F}" type="sibTrans" cxnId="{B7541077-1F0C-4E98-9210-8D2A33D2CAB5}">
      <dgm:prSet/>
      <dgm:spPr/>
      <dgm:t>
        <a:bodyPr/>
        <a:lstStyle/>
        <a:p>
          <a:endParaRPr lang="en-US"/>
        </a:p>
      </dgm:t>
    </dgm:pt>
    <dgm:pt modelId="{9466750B-AAE4-40D5-9EE1-4B8E4FFEEDAD}">
      <dgm:prSet/>
      <dgm:spPr/>
      <dgm:t>
        <a:bodyPr/>
        <a:lstStyle/>
        <a:p>
          <a:r>
            <a:rPr lang="en-CA" dirty="0"/>
            <a:t>All PowerPoint presentations will be located on Faithlife, the same site where sermons are located.</a:t>
          </a:r>
          <a:endParaRPr lang="en-US" dirty="0"/>
        </a:p>
      </dgm:t>
    </dgm:pt>
    <dgm:pt modelId="{5507EEC7-1668-497C-9DEA-66CF4D0DDF0D}" type="parTrans" cxnId="{DB1BEA87-C06C-4160-B149-A624F4B0FD27}">
      <dgm:prSet/>
      <dgm:spPr/>
      <dgm:t>
        <a:bodyPr/>
        <a:lstStyle/>
        <a:p>
          <a:endParaRPr lang="en-US"/>
        </a:p>
      </dgm:t>
    </dgm:pt>
    <dgm:pt modelId="{4E5416AC-B493-4CFF-901F-7C7D8917973C}" type="sibTrans" cxnId="{DB1BEA87-C06C-4160-B149-A624F4B0FD27}">
      <dgm:prSet/>
      <dgm:spPr/>
      <dgm:t>
        <a:bodyPr/>
        <a:lstStyle/>
        <a:p>
          <a:endParaRPr lang="en-US"/>
        </a:p>
      </dgm:t>
    </dgm:pt>
    <dgm:pt modelId="{8BF4F31B-0E8B-40CB-A812-7CDD70C25176}">
      <dgm:prSet/>
      <dgm:spPr/>
      <dgm:t>
        <a:bodyPr/>
        <a:lstStyle/>
        <a:p>
          <a:r>
            <a:rPr lang="en-CA" dirty="0"/>
            <a:t>I will point you to videos, books, podcasts, etc. My using these does not imply my endorsement.</a:t>
          </a:r>
          <a:endParaRPr lang="en-US" dirty="0"/>
        </a:p>
      </dgm:t>
    </dgm:pt>
    <dgm:pt modelId="{CCA4EF71-6298-45AC-9BA3-F262C527EEE7}" type="parTrans" cxnId="{D087AEDC-392F-44BA-833E-492185DA9136}">
      <dgm:prSet/>
      <dgm:spPr/>
      <dgm:t>
        <a:bodyPr/>
        <a:lstStyle/>
        <a:p>
          <a:endParaRPr lang="en-US"/>
        </a:p>
      </dgm:t>
    </dgm:pt>
    <dgm:pt modelId="{4F04711D-CB3D-4FA9-9DF7-40205C5D0399}" type="sibTrans" cxnId="{D087AEDC-392F-44BA-833E-492185DA9136}">
      <dgm:prSet/>
      <dgm:spPr/>
      <dgm:t>
        <a:bodyPr/>
        <a:lstStyle/>
        <a:p>
          <a:endParaRPr lang="en-US"/>
        </a:p>
      </dgm:t>
    </dgm:pt>
    <dgm:pt modelId="{0A723820-47ED-43C7-AD65-087D1A22EC01}">
      <dgm:prSet/>
      <dgm:spPr/>
      <dgm:t>
        <a:bodyPr/>
        <a:lstStyle/>
        <a:p>
          <a:r>
            <a:rPr lang="en-CA"/>
            <a:t>Software</a:t>
          </a:r>
          <a:endParaRPr lang="en-US"/>
        </a:p>
      </dgm:t>
    </dgm:pt>
    <dgm:pt modelId="{D7AC6CA9-BA76-4884-AD60-75A437213EB0}" type="parTrans" cxnId="{63640C65-C6C9-4560-A5B2-0420712845C6}">
      <dgm:prSet/>
      <dgm:spPr/>
      <dgm:t>
        <a:bodyPr/>
        <a:lstStyle/>
        <a:p>
          <a:endParaRPr lang="en-US"/>
        </a:p>
      </dgm:t>
    </dgm:pt>
    <dgm:pt modelId="{A53F2637-4E74-4E1B-ABC6-F2802B2331B5}" type="sibTrans" cxnId="{63640C65-C6C9-4560-A5B2-0420712845C6}">
      <dgm:prSet/>
      <dgm:spPr/>
      <dgm:t>
        <a:bodyPr/>
        <a:lstStyle/>
        <a:p>
          <a:endParaRPr lang="en-US"/>
        </a:p>
      </dgm:t>
    </dgm:pt>
    <dgm:pt modelId="{BC85C41D-856E-4C68-A08E-1971DEB33831}">
      <dgm:prSet/>
      <dgm:spPr/>
      <dgm:t>
        <a:bodyPr/>
        <a:lstStyle/>
        <a:p>
          <a:r>
            <a:rPr lang="en-CA" dirty="0"/>
            <a:t>I suggest downloading the free Bible app Logos. This can be downloaded to a phone, tablet, or desktop computer. You can find this at www.logos.com.</a:t>
          </a:r>
          <a:endParaRPr lang="en-US" dirty="0"/>
        </a:p>
      </dgm:t>
    </dgm:pt>
    <dgm:pt modelId="{C5443588-E581-4B92-BE69-03BDB12812AC}" type="parTrans" cxnId="{87A35170-77B4-43F1-9F26-1BACF15791FD}">
      <dgm:prSet/>
      <dgm:spPr/>
      <dgm:t>
        <a:bodyPr/>
        <a:lstStyle/>
        <a:p>
          <a:endParaRPr lang="en-US"/>
        </a:p>
      </dgm:t>
    </dgm:pt>
    <dgm:pt modelId="{5C758973-80D7-429C-AF0B-1F5F2AC9CA1B}" type="sibTrans" cxnId="{87A35170-77B4-43F1-9F26-1BACF15791FD}">
      <dgm:prSet/>
      <dgm:spPr/>
      <dgm:t>
        <a:bodyPr/>
        <a:lstStyle/>
        <a:p>
          <a:endParaRPr lang="en-US"/>
        </a:p>
      </dgm:t>
    </dgm:pt>
    <dgm:pt modelId="{268FBE0E-E634-4BF2-A69B-DEAA6A4B4A64}">
      <dgm:prSet/>
      <dgm:spPr/>
      <dgm:t>
        <a:bodyPr/>
        <a:lstStyle/>
        <a:p>
          <a:r>
            <a:rPr lang="en-CA" dirty="0"/>
            <a:t>The class presentation will be live-streamed, and recordings uploaded to Faithlife.</a:t>
          </a:r>
          <a:endParaRPr lang="en-US" dirty="0"/>
        </a:p>
      </dgm:t>
    </dgm:pt>
    <dgm:pt modelId="{D4CB69FD-7489-4BE3-B63D-325B5DD672F8}" type="parTrans" cxnId="{048F18F7-B14C-4589-A76D-30288DC8888F}">
      <dgm:prSet/>
      <dgm:spPr/>
    </dgm:pt>
    <dgm:pt modelId="{D908F82D-E0B7-46F5-9B6A-A7BFAC1DEAFA}" type="sibTrans" cxnId="{048F18F7-B14C-4589-A76D-30288DC8888F}">
      <dgm:prSet/>
      <dgm:spPr/>
    </dgm:pt>
    <dgm:pt modelId="{C59D717D-E89B-4D19-851C-1162F4F2923B}">
      <dgm:prSet/>
      <dgm:spPr/>
      <dgm:t>
        <a:bodyPr/>
        <a:lstStyle/>
        <a:p>
          <a:r>
            <a:rPr lang="en-US" dirty="0"/>
            <a:t>If you have questions, please ask them during our time together OR email me at </a:t>
          </a:r>
          <a:r>
            <a:rPr lang="en-CA" dirty="0">
              <a:hlinkClick xmlns:r="http://schemas.openxmlformats.org/officeDocument/2006/relationships" r:id="rId1"/>
            </a:rPr>
            <a:t>scott.j@sympatico.ca</a:t>
          </a:r>
          <a:r>
            <a:rPr lang="en-CA" dirty="0"/>
            <a:t> </a:t>
          </a:r>
          <a:endParaRPr lang="en-US" dirty="0"/>
        </a:p>
      </dgm:t>
    </dgm:pt>
    <dgm:pt modelId="{9074E7B3-74D4-4E7A-9733-65191750D40E}" type="parTrans" cxnId="{0F524ADA-C94E-490C-81F4-33D150DA912E}">
      <dgm:prSet/>
      <dgm:spPr/>
    </dgm:pt>
    <dgm:pt modelId="{E1322934-7200-49D6-90BE-59EFC5776123}" type="sibTrans" cxnId="{0F524ADA-C94E-490C-81F4-33D150DA912E}">
      <dgm:prSet/>
      <dgm:spPr/>
    </dgm:pt>
    <dgm:pt modelId="{AA24EE5A-BC1F-47BF-9F58-770D0E83239C}">
      <dgm:prSet/>
      <dgm:spPr/>
      <dgm:t>
        <a:bodyPr/>
        <a:lstStyle/>
        <a:p>
          <a:r>
            <a:rPr lang="en-US" dirty="0"/>
            <a:t>Some of the books I refer to are available on Logos.com for purchase.</a:t>
          </a:r>
        </a:p>
      </dgm:t>
    </dgm:pt>
    <dgm:pt modelId="{BB6C4D13-BED4-444F-A281-B1214F89DA87}" type="parTrans" cxnId="{2F45D24A-357B-455A-A155-438BCF246E15}">
      <dgm:prSet/>
      <dgm:spPr/>
    </dgm:pt>
    <dgm:pt modelId="{A14C5252-5A9A-42F3-B356-FE1981AF4A72}" type="sibTrans" cxnId="{2F45D24A-357B-455A-A155-438BCF246E15}">
      <dgm:prSet/>
      <dgm:spPr/>
    </dgm:pt>
    <dgm:pt modelId="{68013871-FDFF-4DC6-B47D-803ED20F94D5}" type="pres">
      <dgm:prSet presAssocID="{20B8CACB-C855-4CD7-884B-E0C7E83971CD}" presName="linear" presStyleCnt="0">
        <dgm:presLayoutVars>
          <dgm:dir/>
          <dgm:animLvl val="lvl"/>
          <dgm:resizeHandles val="exact"/>
        </dgm:presLayoutVars>
      </dgm:prSet>
      <dgm:spPr/>
    </dgm:pt>
    <dgm:pt modelId="{4C2F8120-9440-42A7-9676-084629456C1B}" type="pres">
      <dgm:prSet presAssocID="{876B5DF7-31E4-41CC-92A0-FFC1BA3A9194}" presName="parentLin" presStyleCnt="0"/>
      <dgm:spPr/>
    </dgm:pt>
    <dgm:pt modelId="{65C3836B-A161-416B-BDA1-AD6456569133}" type="pres">
      <dgm:prSet presAssocID="{876B5DF7-31E4-41CC-92A0-FFC1BA3A9194}" presName="parentLeftMargin" presStyleLbl="node1" presStyleIdx="0" presStyleCnt="2"/>
      <dgm:spPr/>
    </dgm:pt>
    <dgm:pt modelId="{F2B82792-962D-4C26-ADD5-A1B660A3FB69}" type="pres">
      <dgm:prSet presAssocID="{876B5DF7-31E4-41CC-92A0-FFC1BA3A9194}" presName="parentText" presStyleLbl="node1" presStyleIdx="0" presStyleCnt="2">
        <dgm:presLayoutVars>
          <dgm:chMax val="0"/>
          <dgm:bulletEnabled val="1"/>
        </dgm:presLayoutVars>
      </dgm:prSet>
      <dgm:spPr/>
    </dgm:pt>
    <dgm:pt modelId="{92073CF6-3C64-4CD8-939F-10BF6C7A8566}" type="pres">
      <dgm:prSet presAssocID="{876B5DF7-31E4-41CC-92A0-FFC1BA3A9194}" presName="negativeSpace" presStyleCnt="0"/>
      <dgm:spPr/>
    </dgm:pt>
    <dgm:pt modelId="{CDFA35D7-87B4-43CC-AFAE-D6FACB52499C}" type="pres">
      <dgm:prSet presAssocID="{876B5DF7-31E4-41CC-92A0-FFC1BA3A9194}" presName="childText" presStyleLbl="conFgAcc1" presStyleIdx="0" presStyleCnt="2">
        <dgm:presLayoutVars>
          <dgm:bulletEnabled val="1"/>
        </dgm:presLayoutVars>
      </dgm:prSet>
      <dgm:spPr/>
    </dgm:pt>
    <dgm:pt modelId="{532631A9-5547-4CC6-8A77-4ED7797FC7F8}" type="pres">
      <dgm:prSet presAssocID="{1B7DC8F8-1BC0-4188-A860-E1533D26B04F}" presName="spaceBetweenRectangles" presStyleCnt="0"/>
      <dgm:spPr/>
    </dgm:pt>
    <dgm:pt modelId="{FE6421D7-4510-4BDB-89C6-6101D5FB4C71}" type="pres">
      <dgm:prSet presAssocID="{0A723820-47ED-43C7-AD65-087D1A22EC01}" presName="parentLin" presStyleCnt="0"/>
      <dgm:spPr/>
    </dgm:pt>
    <dgm:pt modelId="{D48E6016-07FC-4097-8B66-532C38EAB5A4}" type="pres">
      <dgm:prSet presAssocID="{0A723820-47ED-43C7-AD65-087D1A22EC01}" presName="parentLeftMargin" presStyleLbl="node1" presStyleIdx="0" presStyleCnt="2"/>
      <dgm:spPr/>
    </dgm:pt>
    <dgm:pt modelId="{47F6BCDB-671E-47FF-BB6D-3C839DFB3075}" type="pres">
      <dgm:prSet presAssocID="{0A723820-47ED-43C7-AD65-087D1A22EC01}" presName="parentText" presStyleLbl="node1" presStyleIdx="1" presStyleCnt="2">
        <dgm:presLayoutVars>
          <dgm:chMax val="0"/>
          <dgm:bulletEnabled val="1"/>
        </dgm:presLayoutVars>
      </dgm:prSet>
      <dgm:spPr/>
    </dgm:pt>
    <dgm:pt modelId="{5988AC00-D8C8-416E-A08A-EB95C25AB0DE}" type="pres">
      <dgm:prSet presAssocID="{0A723820-47ED-43C7-AD65-087D1A22EC01}" presName="negativeSpace" presStyleCnt="0"/>
      <dgm:spPr/>
    </dgm:pt>
    <dgm:pt modelId="{FCC8BDD2-7E02-497B-8CDB-B8B56DE21076}" type="pres">
      <dgm:prSet presAssocID="{0A723820-47ED-43C7-AD65-087D1A22EC01}" presName="childText" presStyleLbl="conFgAcc1" presStyleIdx="1" presStyleCnt="2">
        <dgm:presLayoutVars>
          <dgm:bulletEnabled val="1"/>
        </dgm:presLayoutVars>
      </dgm:prSet>
      <dgm:spPr/>
    </dgm:pt>
  </dgm:ptLst>
  <dgm:cxnLst>
    <dgm:cxn modelId="{988AF216-319D-4CB4-A80F-D7494A106CB2}" type="presOf" srcId="{876B5DF7-31E4-41CC-92A0-FFC1BA3A9194}" destId="{F2B82792-962D-4C26-ADD5-A1B660A3FB69}" srcOrd="1" destOrd="0" presId="urn:microsoft.com/office/officeart/2005/8/layout/list1"/>
    <dgm:cxn modelId="{A9C22C19-B8D6-4831-A64B-FE57777A50F6}" type="presOf" srcId="{876B5DF7-31E4-41CC-92A0-FFC1BA3A9194}" destId="{65C3836B-A161-416B-BDA1-AD6456569133}" srcOrd="0" destOrd="0" presId="urn:microsoft.com/office/officeart/2005/8/layout/list1"/>
    <dgm:cxn modelId="{ECCF4639-7A60-4AB1-9584-238C6DCF8BD6}" type="presOf" srcId="{8BF4F31B-0E8B-40CB-A812-7CDD70C25176}" destId="{CDFA35D7-87B4-43CC-AFAE-D6FACB52499C}" srcOrd="0" destOrd="3" presId="urn:microsoft.com/office/officeart/2005/8/layout/list1"/>
    <dgm:cxn modelId="{63640C65-C6C9-4560-A5B2-0420712845C6}" srcId="{20B8CACB-C855-4CD7-884B-E0C7E83971CD}" destId="{0A723820-47ED-43C7-AD65-087D1A22EC01}" srcOrd="1" destOrd="0" parTransId="{D7AC6CA9-BA76-4884-AD60-75A437213EB0}" sibTransId="{A53F2637-4E74-4E1B-ABC6-F2802B2331B5}"/>
    <dgm:cxn modelId="{B8C0CB66-8F01-419D-9DFB-BBF8A163A2C6}" type="presOf" srcId="{9466750B-AAE4-40D5-9EE1-4B8E4FFEEDAD}" destId="{CDFA35D7-87B4-43CC-AFAE-D6FACB52499C}" srcOrd="0" destOrd="0" presId="urn:microsoft.com/office/officeart/2005/8/layout/list1"/>
    <dgm:cxn modelId="{2F45D24A-357B-455A-A155-438BCF246E15}" srcId="{0A723820-47ED-43C7-AD65-087D1A22EC01}" destId="{AA24EE5A-BC1F-47BF-9F58-770D0E83239C}" srcOrd="1" destOrd="0" parTransId="{BB6C4D13-BED4-444F-A281-B1214F89DA87}" sibTransId="{A14C5252-5A9A-42F3-B356-FE1981AF4A72}"/>
    <dgm:cxn modelId="{DA58B16C-2C85-45FA-AD9F-70F9936215D4}" type="presOf" srcId="{AA24EE5A-BC1F-47BF-9F58-770D0E83239C}" destId="{FCC8BDD2-7E02-497B-8CDB-B8B56DE21076}" srcOrd="0" destOrd="1" presId="urn:microsoft.com/office/officeart/2005/8/layout/list1"/>
    <dgm:cxn modelId="{87A35170-77B4-43F1-9F26-1BACF15791FD}" srcId="{0A723820-47ED-43C7-AD65-087D1A22EC01}" destId="{BC85C41D-856E-4C68-A08E-1971DEB33831}" srcOrd="0" destOrd="0" parTransId="{C5443588-E581-4B92-BE69-03BDB12812AC}" sibTransId="{5C758973-80D7-429C-AF0B-1F5F2AC9CA1B}"/>
    <dgm:cxn modelId="{B7541077-1F0C-4E98-9210-8D2A33D2CAB5}" srcId="{20B8CACB-C855-4CD7-884B-E0C7E83971CD}" destId="{876B5DF7-31E4-41CC-92A0-FFC1BA3A9194}" srcOrd="0" destOrd="0" parTransId="{4824AB90-90EB-4628-AF0B-13EC19546172}" sibTransId="{1B7DC8F8-1BC0-4188-A860-E1533D26B04F}"/>
    <dgm:cxn modelId="{34D47F81-3639-462C-8842-42900D83B94F}" type="presOf" srcId="{20B8CACB-C855-4CD7-884B-E0C7E83971CD}" destId="{68013871-FDFF-4DC6-B47D-803ED20F94D5}" srcOrd="0" destOrd="0" presId="urn:microsoft.com/office/officeart/2005/8/layout/list1"/>
    <dgm:cxn modelId="{DB1BEA87-C06C-4160-B149-A624F4B0FD27}" srcId="{876B5DF7-31E4-41CC-92A0-FFC1BA3A9194}" destId="{9466750B-AAE4-40D5-9EE1-4B8E4FFEEDAD}" srcOrd="0" destOrd="0" parTransId="{5507EEC7-1668-497C-9DEA-66CF4D0DDF0D}" sibTransId="{4E5416AC-B493-4CFF-901F-7C7D8917973C}"/>
    <dgm:cxn modelId="{699702BE-ECF4-4731-A676-04A4AEE86274}" type="presOf" srcId="{C59D717D-E89B-4D19-851C-1162F4F2923B}" destId="{CDFA35D7-87B4-43CC-AFAE-D6FACB52499C}" srcOrd="0" destOrd="2" presId="urn:microsoft.com/office/officeart/2005/8/layout/list1"/>
    <dgm:cxn modelId="{8F5DAAC9-C8CE-4B45-BC6B-6F81756643FD}" type="presOf" srcId="{0A723820-47ED-43C7-AD65-087D1A22EC01}" destId="{47F6BCDB-671E-47FF-BB6D-3C839DFB3075}" srcOrd="1" destOrd="0" presId="urn:microsoft.com/office/officeart/2005/8/layout/list1"/>
    <dgm:cxn modelId="{0F524ADA-C94E-490C-81F4-33D150DA912E}" srcId="{876B5DF7-31E4-41CC-92A0-FFC1BA3A9194}" destId="{C59D717D-E89B-4D19-851C-1162F4F2923B}" srcOrd="2" destOrd="0" parTransId="{9074E7B3-74D4-4E7A-9733-65191750D40E}" sibTransId="{E1322934-7200-49D6-90BE-59EFC5776123}"/>
    <dgm:cxn modelId="{D087AEDC-392F-44BA-833E-492185DA9136}" srcId="{876B5DF7-31E4-41CC-92A0-FFC1BA3A9194}" destId="{8BF4F31B-0E8B-40CB-A812-7CDD70C25176}" srcOrd="3" destOrd="0" parTransId="{CCA4EF71-6298-45AC-9BA3-F262C527EEE7}" sibTransId="{4F04711D-CB3D-4FA9-9DF7-40205C5D0399}"/>
    <dgm:cxn modelId="{3C8664EC-CD80-4594-A94C-E605F5A0C061}" type="presOf" srcId="{0A723820-47ED-43C7-AD65-087D1A22EC01}" destId="{D48E6016-07FC-4097-8B66-532C38EAB5A4}" srcOrd="0" destOrd="0" presId="urn:microsoft.com/office/officeart/2005/8/layout/list1"/>
    <dgm:cxn modelId="{048F18F7-B14C-4589-A76D-30288DC8888F}" srcId="{876B5DF7-31E4-41CC-92A0-FFC1BA3A9194}" destId="{268FBE0E-E634-4BF2-A69B-DEAA6A4B4A64}" srcOrd="1" destOrd="0" parTransId="{D4CB69FD-7489-4BE3-B63D-325B5DD672F8}" sibTransId="{D908F82D-E0B7-46F5-9B6A-A7BFAC1DEAFA}"/>
    <dgm:cxn modelId="{493A91F7-7219-4B31-B727-78AA7BC07A09}" type="presOf" srcId="{BC85C41D-856E-4C68-A08E-1971DEB33831}" destId="{FCC8BDD2-7E02-497B-8CDB-B8B56DE21076}" srcOrd="0" destOrd="0" presId="urn:microsoft.com/office/officeart/2005/8/layout/list1"/>
    <dgm:cxn modelId="{943F51FB-47D6-41D4-9FB0-1E5A144051C8}" type="presOf" srcId="{268FBE0E-E634-4BF2-A69B-DEAA6A4B4A64}" destId="{CDFA35D7-87B4-43CC-AFAE-D6FACB52499C}" srcOrd="0" destOrd="1" presId="urn:microsoft.com/office/officeart/2005/8/layout/list1"/>
    <dgm:cxn modelId="{AC4D22BA-53B2-4AA3-902C-010AAF946E93}" type="presParOf" srcId="{68013871-FDFF-4DC6-B47D-803ED20F94D5}" destId="{4C2F8120-9440-42A7-9676-084629456C1B}" srcOrd="0" destOrd="0" presId="urn:microsoft.com/office/officeart/2005/8/layout/list1"/>
    <dgm:cxn modelId="{36B14110-7970-496E-904F-97E9DDA8D94B}" type="presParOf" srcId="{4C2F8120-9440-42A7-9676-084629456C1B}" destId="{65C3836B-A161-416B-BDA1-AD6456569133}" srcOrd="0" destOrd="0" presId="urn:microsoft.com/office/officeart/2005/8/layout/list1"/>
    <dgm:cxn modelId="{5FA9B7AA-7AE1-4E16-9FBF-ACAEF16309D0}" type="presParOf" srcId="{4C2F8120-9440-42A7-9676-084629456C1B}" destId="{F2B82792-962D-4C26-ADD5-A1B660A3FB69}" srcOrd="1" destOrd="0" presId="urn:microsoft.com/office/officeart/2005/8/layout/list1"/>
    <dgm:cxn modelId="{FD441B36-7AB7-4C3C-99CA-52976CCBEAE0}" type="presParOf" srcId="{68013871-FDFF-4DC6-B47D-803ED20F94D5}" destId="{92073CF6-3C64-4CD8-939F-10BF6C7A8566}" srcOrd="1" destOrd="0" presId="urn:microsoft.com/office/officeart/2005/8/layout/list1"/>
    <dgm:cxn modelId="{8110E268-AA3E-46E0-B982-011D2922EAC9}" type="presParOf" srcId="{68013871-FDFF-4DC6-B47D-803ED20F94D5}" destId="{CDFA35D7-87B4-43CC-AFAE-D6FACB52499C}" srcOrd="2" destOrd="0" presId="urn:microsoft.com/office/officeart/2005/8/layout/list1"/>
    <dgm:cxn modelId="{C875E302-7062-4D6E-A145-902FA1200FD9}" type="presParOf" srcId="{68013871-FDFF-4DC6-B47D-803ED20F94D5}" destId="{532631A9-5547-4CC6-8A77-4ED7797FC7F8}" srcOrd="3" destOrd="0" presId="urn:microsoft.com/office/officeart/2005/8/layout/list1"/>
    <dgm:cxn modelId="{59C76013-88E0-4A2A-BAD4-BAF8BB192C25}" type="presParOf" srcId="{68013871-FDFF-4DC6-B47D-803ED20F94D5}" destId="{FE6421D7-4510-4BDB-89C6-6101D5FB4C71}" srcOrd="4" destOrd="0" presId="urn:microsoft.com/office/officeart/2005/8/layout/list1"/>
    <dgm:cxn modelId="{442EC3BB-A9F4-4E4C-BB92-70294F3A2ADC}" type="presParOf" srcId="{FE6421D7-4510-4BDB-89C6-6101D5FB4C71}" destId="{D48E6016-07FC-4097-8B66-532C38EAB5A4}" srcOrd="0" destOrd="0" presId="urn:microsoft.com/office/officeart/2005/8/layout/list1"/>
    <dgm:cxn modelId="{91E4389E-53C9-4B2B-8600-B5A4EC852AC1}" type="presParOf" srcId="{FE6421D7-4510-4BDB-89C6-6101D5FB4C71}" destId="{47F6BCDB-671E-47FF-BB6D-3C839DFB3075}" srcOrd="1" destOrd="0" presId="urn:microsoft.com/office/officeart/2005/8/layout/list1"/>
    <dgm:cxn modelId="{06C147DF-F8E0-43F1-8F0C-C956E563D9DD}" type="presParOf" srcId="{68013871-FDFF-4DC6-B47D-803ED20F94D5}" destId="{5988AC00-D8C8-416E-A08A-EB95C25AB0DE}" srcOrd="5" destOrd="0" presId="urn:microsoft.com/office/officeart/2005/8/layout/list1"/>
    <dgm:cxn modelId="{CBE8C454-59D6-4014-A0C6-9F8BC1B7182E}" type="presParOf" srcId="{68013871-FDFF-4DC6-B47D-803ED20F94D5}" destId="{FCC8BDD2-7E02-497B-8CDB-B8B56DE2107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B8CACB-C855-4CD7-884B-E0C7E83971CD}" type="doc">
      <dgm:prSet loTypeId="urn:microsoft.com/office/officeart/2005/8/layout/list1" loCatId="list" qsTypeId="urn:microsoft.com/office/officeart/2005/8/quickstyle/simple4" qsCatId="simple" csTypeId="urn:microsoft.com/office/officeart/2005/8/colors/accent6_2" csCatId="accent6" phldr="1"/>
      <dgm:spPr/>
      <dgm:t>
        <a:bodyPr/>
        <a:lstStyle/>
        <a:p>
          <a:endParaRPr lang="en-US"/>
        </a:p>
      </dgm:t>
    </dgm:pt>
    <dgm:pt modelId="{876B5DF7-31E4-41CC-92A0-FFC1BA3A9194}">
      <dgm:prSet/>
      <dgm:spPr/>
      <dgm:t>
        <a:bodyPr/>
        <a:lstStyle/>
        <a:p>
          <a:r>
            <a:rPr lang="en-US" dirty="0"/>
            <a:t>Other Resources</a:t>
          </a:r>
        </a:p>
      </dgm:t>
    </dgm:pt>
    <dgm:pt modelId="{4824AB90-90EB-4628-AF0B-13EC19546172}" type="parTrans" cxnId="{B7541077-1F0C-4E98-9210-8D2A33D2CAB5}">
      <dgm:prSet/>
      <dgm:spPr/>
      <dgm:t>
        <a:bodyPr/>
        <a:lstStyle/>
        <a:p>
          <a:endParaRPr lang="en-US"/>
        </a:p>
      </dgm:t>
    </dgm:pt>
    <dgm:pt modelId="{1B7DC8F8-1BC0-4188-A860-E1533D26B04F}" type="sibTrans" cxnId="{B7541077-1F0C-4E98-9210-8D2A33D2CAB5}">
      <dgm:prSet/>
      <dgm:spPr/>
      <dgm:t>
        <a:bodyPr/>
        <a:lstStyle/>
        <a:p>
          <a:endParaRPr lang="en-US"/>
        </a:p>
      </dgm:t>
    </dgm:pt>
    <dgm:pt modelId="{9466750B-AAE4-40D5-9EE1-4B8E4FFEEDAD}">
      <dgm:prSet/>
      <dgm:spPr/>
      <dgm:t>
        <a:bodyPr/>
        <a:lstStyle/>
        <a:p>
          <a:r>
            <a:rPr lang="en-CA" dirty="0"/>
            <a:t>I will be using the English Standard Version (ESV) unless I specify otherwise.</a:t>
          </a:r>
          <a:endParaRPr lang="en-US" dirty="0"/>
        </a:p>
      </dgm:t>
    </dgm:pt>
    <dgm:pt modelId="{4E5416AC-B493-4CFF-901F-7C7D8917973C}" type="sibTrans" cxnId="{DB1BEA87-C06C-4160-B149-A624F4B0FD27}">
      <dgm:prSet/>
      <dgm:spPr/>
      <dgm:t>
        <a:bodyPr/>
        <a:lstStyle/>
        <a:p>
          <a:endParaRPr lang="en-US"/>
        </a:p>
      </dgm:t>
    </dgm:pt>
    <dgm:pt modelId="{5507EEC7-1668-497C-9DEA-66CF4D0DDF0D}" type="parTrans" cxnId="{DB1BEA87-C06C-4160-B149-A624F4B0FD27}">
      <dgm:prSet/>
      <dgm:spPr/>
      <dgm:t>
        <a:bodyPr/>
        <a:lstStyle/>
        <a:p>
          <a:endParaRPr lang="en-US"/>
        </a:p>
      </dgm:t>
    </dgm:pt>
    <dgm:pt modelId="{CF8BCE77-BF14-4767-90B6-0099F78F492D}">
      <dgm:prSet/>
      <dgm:spPr/>
      <dgm:t>
        <a:bodyPr/>
        <a:lstStyle/>
        <a:p>
          <a:r>
            <a:rPr lang="en-CA" dirty="0"/>
            <a:t>There will be a document centre called “</a:t>
          </a:r>
          <a:r>
            <a:rPr lang="en-CA" dirty="0">
              <a:hlinkClick xmlns:r="http://schemas.openxmlformats.org/officeDocument/2006/relationships" r:id="rId1"/>
            </a:rPr>
            <a:t>Eschatology Study Notes and Links</a:t>
          </a:r>
          <a:r>
            <a:rPr lang="en-CA" dirty="0"/>
            <a:t>” located on our church website.</a:t>
          </a:r>
          <a:endParaRPr lang="en-US" dirty="0"/>
        </a:p>
      </dgm:t>
    </dgm:pt>
    <dgm:pt modelId="{11285257-62C3-4A3B-8A75-FFAFBFB00FA7}" type="sibTrans" cxnId="{521ABC0A-2E87-4068-88B1-AB64C8A267CD}">
      <dgm:prSet/>
      <dgm:spPr/>
      <dgm:t>
        <a:bodyPr/>
        <a:lstStyle/>
        <a:p>
          <a:endParaRPr lang="en-CA"/>
        </a:p>
      </dgm:t>
    </dgm:pt>
    <dgm:pt modelId="{92958AAF-1E36-4151-AA7A-A47923183EEE}" type="parTrans" cxnId="{521ABC0A-2E87-4068-88B1-AB64C8A267CD}">
      <dgm:prSet/>
      <dgm:spPr/>
      <dgm:t>
        <a:bodyPr/>
        <a:lstStyle/>
        <a:p>
          <a:endParaRPr lang="en-CA"/>
        </a:p>
      </dgm:t>
    </dgm:pt>
    <dgm:pt modelId="{64D47F3A-D3E3-495D-A410-9EC2822D523B}">
      <dgm:prSet/>
      <dgm:spPr/>
      <dgm:t>
        <a:bodyPr/>
        <a:lstStyle/>
        <a:p>
          <a:r>
            <a:rPr lang="en-US" dirty="0"/>
            <a:t>One document on this site will be a </a:t>
          </a:r>
          <a:r>
            <a:rPr lang="en-US" i="1" dirty="0"/>
            <a:t>glossary of terms. </a:t>
          </a:r>
          <a:r>
            <a:rPr lang="en-US" i="0" dirty="0"/>
            <a:t>This will be updated as the study proceeds. </a:t>
          </a:r>
          <a:endParaRPr lang="en-US" dirty="0"/>
        </a:p>
      </dgm:t>
    </dgm:pt>
    <dgm:pt modelId="{E8B727B7-4F9B-4F6B-96A2-D8E98E9158E0}" type="parTrans" cxnId="{4F54EB16-C9B0-481F-94A5-A6C8A11A9284}">
      <dgm:prSet/>
      <dgm:spPr/>
    </dgm:pt>
    <dgm:pt modelId="{ED043988-DB1E-4592-8E5B-A71E9B158257}" type="sibTrans" cxnId="{4F54EB16-C9B0-481F-94A5-A6C8A11A9284}">
      <dgm:prSet/>
      <dgm:spPr/>
    </dgm:pt>
    <dgm:pt modelId="{68013871-FDFF-4DC6-B47D-803ED20F94D5}" type="pres">
      <dgm:prSet presAssocID="{20B8CACB-C855-4CD7-884B-E0C7E83971CD}" presName="linear" presStyleCnt="0">
        <dgm:presLayoutVars>
          <dgm:dir/>
          <dgm:animLvl val="lvl"/>
          <dgm:resizeHandles val="exact"/>
        </dgm:presLayoutVars>
      </dgm:prSet>
      <dgm:spPr/>
    </dgm:pt>
    <dgm:pt modelId="{4C2F8120-9440-42A7-9676-084629456C1B}" type="pres">
      <dgm:prSet presAssocID="{876B5DF7-31E4-41CC-92A0-FFC1BA3A9194}" presName="parentLin" presStyleCnt="0"/>
      <dgm:spPr/>
    </dgm:pt>
    <dgm:pt modelId="{65C3836B-A161-416B-BDA1-AD6456569133}" type="pres">
      <dgm:prSet presAssocID="{876B5DF7-31E4-41CC-92A0-FFC1BA3A9194}" presName="parentLeftMargin" presStyleLbl="node1" presStyleIdx="0" presStyleCnt="1"/>
      <dgm:spPr/>
    </dgm:pt>
    <dgm:pt modelId="{F2B82792-962D-4C26-ADD5-A1B660A3FB69}" type="pres">
      <dgm:prSet presAssocID="{876B5DF7-31E4-41CC-92A0-FFC1BA3A9194}" presName="parentText" presStyleLbl="node1" presStyleIdx="0" presStyleCnt="1">
        <dgm:presLayoutVars>
          <dgm:chMax val="0"/>
          <dgm:bulletEnabled val="1"/>
        </dgm:presLayoutVars>
      </dgm:prSet>
      <dgm:spPr/>
    </dgm:pt>
    <dgm:pt modelId="{92073CF6-3C64-4CD8-939F-10BF6C7A8566}" type="pres">
      <dgm:prSet presAssocID="{876B5DF7-31E4-41CC-92A0-FFC1BA3A9194}" presName="negativeSpace" presStyleCnt="0"/>
      <dgm:spPr/>
    </dgm:pt>
    <dgm:pt modelId="{CDFA35D7-87B4-43CC-AFAE-D6FACB52499C}" type="pres">
      <dgm:prSet presAssocID="{876B5DF7-31E4-41CC-92A0-FFC1BA3A9194}" presName="childText" presStyleLbl="conFgAcc1" presStyleIdx="0" presStyleCnt="1">
        <dgm:presLayoutVars>
          <dgm:bulletEnabled val="1"/>
        </dgm:presLayoutVars>
      </dgm:prSet>
      <dgm:spPr/>
    </dgm:pt>
  </dgm:ptLst>
  <dgm:cxnLst>
    <dgm:cxn modelId="{FD653103-FF27-4CAD-9A4B-99C5E7A1F3F1}" type="presOf" srcId="{CF8BCE77-BF14-4767-90B6-0099F78F492D}" destId="{CDFA35D7-87B4-43CC-AFAE-D6FACB52499C}" srcOrd="0" destOrd="1" presId="urn:microsoft.com/office/officeart/2005/8/layout/list1"/>
    <dgm:cxn modelId="{521ABC0A-2E87-4068-88B1-AB64C8A267CD}" srcId="{876B5DF7-31E4-41CC-92A0-FFC1BA3A9194}" destId="{CF8BCE77-BF14-4767-90B6-0099F78F492D}" srcOrd="1" destOrd="0" parTransId="{92958AAF-1E36-4151-AA7A-A47923183EEE}" sibTransId="{11285257-62C3-4A3B-8A75-FFAFBFB00FA7}"/>
    <dgm:cxn modelId="{4F54EB16-C9B0-481F-94A5-A6C8A11A9284}" srcId="{876B5DF7-31E4-41CC-92A0-FFC1BA3A9194}" destId="{64D47F3A-D3E3-495D-A410-9EC2822D523B}" srcOrd="2" destOrd="0" parTransId="{E8B727B7-4F9B-4F6B-96A2-D8E98E9158E0}" sibTransId="{ED043988-DB1E-4592-8E5B-A71E9B158257}"/>
    <dgm:cxn modelId="{988AF216-319D-4CB4-A80F-D7494A106CB2}" type="presOf" srcId="{876B5DF7-31E4-41CC-92A0-FFC1BA3A9194}" destId="{F2B82792-962D-4C26-ADD5-A1B660A3FB69}" srcOrd="1" destOrd="0" presId="urn:microsoft.com/office/officeart/2005/8/layout/list1"/>
    <dgm:cxn modelId="{A9C22C19-B8D6-4831-A64B-FE57777A50F6}" type="presOf" srcId="{876B5DF7-31E4-41CC-92A0-FFC1BA3A9194}" destId="{65C3836B-A161-416B-BDA1-AD6456569133}" srcOrd="0" destOrd="0" presId="urn:microsoft.com/office/officeart/2005/8/layout/list1"/>
    <dgm:cxn modelId="{B8C0CB66-8F01-419D-9DFB-BBF8A163A2C6}" type="presOf" srcId="{9466750B-AAE4-40D5-9EE1-4B8E4FFEEDAD}" destId="{CDFA35D7-87B4-43CC-AFAE-D6FACB52499C}" srcOrd="0" destOrd="0" presId="urn:microsoft.com/office/officeart/2005/8/layout/list1"/>
    <dgm:cxn modelId="{B7541077-1F0C-4E98-9210-8D2A33D2CAB5}" srcId="{20B8CACB-C855-4CD7-884B-E0C7E83971CD}" destId="{876B5DF7-31E4-41CC-92A0-FFC1BA3A9194}" srcOrd="0" destOrd="0" parTransId="{4824AB90-90EB-4628-AF0B-13EC19546172}" sibTransId="{1B7DC8F8-1BC0-4188-A860-E1533D26B04F}"/>
    <dgm:cxn modelId="{34D47F81-3639-462C-8842-42900D83B94F}" type="presOf" srcId="{20B8CACB-C855-4CD7-884B-E0C7E83971CD}" destId="{68013871-FDFF-4DC6-B47D-803ED20F94D5}" srcOrd="0" destOrd="0" presId="urn:microsoft.com/office/officeart/2005/8/layout/list1"/>
    <dgm:cxn modelId="{DB1BEA87-C06C-4160-B149-A624F4B0FD27}" srcId="{876B5DF7-31E4-41CC-92A0-FFC1BA3A9194}" destId="{9466750B-AAE4-40D5-9EE1-4B8E4FFEEDAD}" srcOrd="0" destOrd="0" parTransId="{5507EEC7-1668-497C-9DEA-66CF4D0DDF0D}" sibTransId="{4E5416AC-B493-4CFF-901F-7C7D8917973C}"/>
    <dgm:cxn modelId="{28443CB5-DED1-4339-B64C-5B6C1BAB4768}" type="presOf" srcId="{64D47F3A-D3E3-495D-A410-9EC2822D523B}" destId="{CDFA35D7-87B4-43CC-AFAE-D6FACB52499C}" srcOrd="0" destOrd="2" presId="urn:microsoft.com/office/officeart/2005/8/layout/list1"/>
    <dgm:cxn modelId="{AC4D22BA-53B2-4AA3-902C-010AAF946E93}" type="presParOf" srcId="{68013871-FDFF-4DC6-B47D-803ED20F94D5}" destId="{4C2F8120-9440-42A7-9676-084629456C1B}" srcOrd="0" destOrd="0" presId="urn:microsoft.com/office/officeart/2005/8/layout/list1"/>
    <dgm:cxn modelId="{36B14110-7970-496E-904F-97E9DDA8D94B}" type="presParOf" srcId="{4C2F8120-9440-42A7-9676-084629456C1B}" destId="{65C3836B-A161-416B-BDA1-AD6456569133}" srcOrd="0" destOrd="0" presId="urn:microsoft.com/office/officeart/2005/8/layout/list1"/>
    <dgm:cxn modelId="{5FA9B7AA-7AE1-4E16-9FBF-ACAEF16309D0}" type="presParOf" srcId="{4C2F8120-9440-42A7-9676-084629456C1B}" destId="{F2B82792-962D-4C26-ADD5-A1B660A3FB69}" srcOrd="1" destOrd="0" presId="urn:microsoft.com/office/officeart/2005/8/layout/list1"/>
    <dgm:cxn modelId="{FD441B36-7AB7-4C3C-99CA-52976CCBEAE0}" type="presParOf" srcId="{68013871-FDFF-4DC6-B47D-803ED20F94D5}" destId="{92073CF6-3C64-4CD8-939F-10BF6C7A8566}" srcOrd="1" destOrd="0" presId="urn:microsoft.com/office/officeart/2005/8/layout/list1"/>
    <dgm:cxn modelId="{8110E268-AA3E-46E0-B982-011D2922EAC9}" type="presParOf" srcId="{68013871-FDFF-4DC6-B47D-803ED20F94D5}" destId="{CDFA35D7-87B4-43CC-AFAE-D6FACB52499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FA35D7-87B4-43CC-AFAE-D6FACB52499C}">
      <dsp:nvSpPr>
        <dsp:cNvPr id="0" name=""/>
        <dsp:cNvSpPr/>
      </dsp:nvSpPr>
      <dsp:spPr>
        <a:xfrm>
          <a:off x="0" y="428684"/>
          <a:ext cx="9604375" cy="13230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5406" tIns="312420" rIns="745406" bIns="106680" numCol="1" spcCol="1270" anchor="t" anchorCtr="0">
          <a:noAutofit/>
        </a:bodyPr>
        <a:lstStyle/>
        <a:p>
          <a:pPr marL="114300" lvl="1" indent="-114300" algn="l" defTabSz="666750">
            <a:lnSpc>
              <a:spcPct val="90000"/>
            </a:lnSpc>
            <a:spcBef>
              <a:spcPct val="0"/>
            </a:spcBef>
            <a:spcAft>
              <a:spcPct val="15000"/>
            </a:spcAft>
            <a:buChar char="•"/>
          </a:pPr>
          <a:r>
            <a:rPr lang="en-CA" sz="1500" kern="1200" dirty="0"/>
            <a:t>All PowerPoint presentations will be located on Faithlife, the same site where sermons are located.</a:t>
          </a:r>
          <a:endParaRPr lang="en-US" sz="1500" kern="1200" dirty="0"/>
        </a:p>
        <a:p>
          <a:pPr marL="114300" lvl="1" indent="-114300" algn="l" defTabSz="666750">
            <a:lnSpc>
              <a:spcPct val="90000"/>
            </a:lnSpc>
            <a:spcBef>
              <a:spcPct val="0"/>
            </a:spcBef>
            <a:spcAft>
              <a:spcPct val="15000"/>
            </a:spcAft>
            <a:buChar char="•"/>
          </a:pPr>
          <a:r>
            <a:rPr lang="en-CA" sz="1500" kern="1200" dirty="0"/>
            <a:t>The class presentation will be live-streamed, and recordings uploaded to Faithlife.</a:t>
          </a:r>
          <a:endParaRPr lang="en-US" sz="1500" kern="1200" dirty="0"/>
        </a:p>
        <a:p>
          <a:pPr marL="114300" lvl="1" indent="-114300" algn="l" defTabSz="666750">
            <a:lnSpc>
              <a:spcPct val="90000"/>
            </a:lnSpc>
            <a:spcBef>
              <a:spcPct val="0"/>
            </a:spcBef>
            <a:spcAft>
              <a:spcPct val="15000"/>
            </a:spcAft>
            <a:buChar char="•"/>
          </a:pPr>
          <a:r>
            <a:rPr lang="en-US" sz="1500" kern="1200" dirty="0"/>
            <a:t>If you have questions, please ask them during our time together OR email me at </a:t>
          </a:r>
          <a:r>
            <a:rPr lang="en-CA" sz="1500" kern="1200" dirty="0">
              <a:hlinkClick xmlns:r="http://schemas.openxmlformats.org/officeDocument/2006/relationships" r:id="rId1"/>
            </a:rPr>
            <a:t>scott.j@sympatico.ca</a:t>
          </a:r>
          <a:r>
            <a:rPr lang="en-CA" sz="1500" kern="1200" dirty="0"/>
            <a:t> </a:t>
          </a:r>
          <a:endParaRPr lang="en-US" sz="1500" kern="1200" dirty="0"/>
        </a:p>
        <a:p>
          <a:pPr marL="114300" lvl="1" indent="-114300" algn="l" defTabSz="666750">
            <a:lnSpc>
              <a:spcPct val="90000"/>
            </a:lnSpc>
            <a:spcBef>
              <a:spcPct val="0"/>
            </a:spcBef>
            <a:spcAft>
              <a:spcPct val="15000"/>
            </a:spcAft>
            <a:buChar char="•"/>
          </a:pPr>
          <a:r>
            <a:rPr lang="en-CA" sz="1500" kern="1200" dirty="0"/>
            <a:t>I will point you to videos, books, podcasts, etc. My using these does not imply my endorsement.</a:t>
          </a:r>
          <a:endParaRPr lang="en-US" sz="1500" kern="1200" dirty="0"/>
        </a:p>
      </dsp:txBody>
      <dsp:txXfrm>
        <a:off x="0" y="428684"/>
        <a:ext cx="9604375" cy="1323000"/>
      </dsp:txXfrm>
    </dsp:sp>
    <dsp:sp modelId="{F2B82792-962D-4C26-ADD5-A1B660A3FB69}">
      <dsp:nvSpPr>
        <dsp:cNvPr id="0" name=""/>
        <dsp:cNvSpPr/>
      </dsp:nvSpPr>
      <dsp:spPr>
        <a:xfrm>
          <a:off x="480218" y="207284"/>
          <a:ext cx="6723062" cy="442800"/>
        </a:xfrm>
        <a:prstGeom prst="roundRect">
          <a:avLst/>
        </a:prstGeom>
        <a:gradFill rotWithShape="0">
          <a:gsLst>
            <a:gs pos="0">
              <a:schemeClr val="accent6">
                <a:hueOff val="0"/>
                <a:satOff val="0"/>
                <a:lumOff val="0"/>
                <a:alphaOff val="0"/>
                <a:tint val="98000"/>
                <a:satMod val="110000"/>
                <a:lumMod val="104000"/>
              </a:schemeClr>
            </a:gs>
            <a:gs pos="69000">
              <a:schemeClr val="accent6">
                <a:hueOff val="0"/>
                <a:satOff val="0"/>
                <a:lumOff val="0"/>
                <a:alphaOff val="0"/>
                <a:shade val="88000"/>
                <a:satMod val="130000"/>
                <a:lumMod val="92000"/>
              </a:schemeClr>
            </a:gs>
            <a:gs pos="100000">
              <a:schemeClr val="accent6">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666750">
            <a:lnSpc>
              <a:spcPct val="90000"/>
            </a:lnSpc>
            <a:spcBef>
              <a:spcPct val="0"/>
            </a:spcBef>
            <a:spcAft>
              <a:spcPct val="35000"/>
            </a:spcAft>
            <a:buNone/>
          </a:pPr>
          <a:r>
            <a:rPr lang="en-US" sz="1500" kern="1200" dirty="0"/>
            <a:t>Communication</a:t>
          </a:r>
        </a:p>
      </dsp:txBody>
      <dsp:txXfrm>
        <a:off x="501834" y="228900"/>
        <a:ext cx="6679830" cy="399568"/>
      </dsp:txXfrm>
    </dsp:sp>
    <dsp:sp modelId="{FCC8BDD2-7E02-497B-8CDB-B8B56DE21076}">
      <dsp:nvSpPr>
        <dsp:cNvPr id="0" name=""/>
        <dsp:cNvSpPr/>
      </dsp:nvSpPr>
      <dsp:spPr>
        <a:xfrm>
          <a:off x="0" y="2054084"/>
          <a:ext cx="9604375" cy="1063125"/>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5406" tIns="312420" rIns="745406" bIns="106680" numCol="1" spcCol="1270" anchor="t" anchorCtr="0">
          <a:noAutofit/>
        </a:bodyPr>
        <a:lstStyle/>
        <a:p>
          <a:pPr marL="114300" lvl="1" indent="-114300" algn="l" defTabSz="666750">
            <a:lnSpc>
              <a:spcPct val="90000"/>
            </a:lnSpc>
            <a:spcBef>
              <a:spcPct val="0"/>
            </a:spcBef>
            <a:spcAft>
              <a:spcPct val="15000"/>
            </a:spcAft>
            <a:buChar char="•"/>
          </a:pPr>
          <a:r>
            <a:rPr lang="en-CA" sz="1500" kern="1200" dirty="0"/>
            <a:t>I suggest downloading the free Bible app Logos. This can be downloaded to a phone, tablet, or desktop computer. You can find this at www.logos.com.</a:t>
          </a:r>
          <a:endParaRPr lang="en-US" sz="1500" kern="1200" dirty="0"/>
        </a:p>
        <a:p>
          <a:pPr marL="114300" lvl="1" indent="-114300" algn="l" defTabSz="666750">
            <a:lnSpc>
              <a:spcPct val="90000"/>
            </a:lnSpc>
            <a:spcBef>
              <a:spcPct val="0"/>
            </a:spcBef>
            <a:spcAft>
              <a:spcPct val="15000"/>
            </a:spcAft>
            <a:buChar char="•"/>
          </a:pPr>
          <a:r>
            <a:rPr lang="en-US" sz="1500" kern="1200" dirty="0"/>
            <a:t>Some of the books I refer to are available on Logos.com for purchase.</a:t>
          </a:r>
        </a:p>
      </dsp:txBody>
      <dsp:txXfrm>
        <a:off x="0" y="2054084"/>
        <a:ext cx="9604375" cy="1063125"/>
      </dsp:txXfrm>
    </dsp:sp>
    <dsp:sp modelId="{47F6BCDB-671E-47FF-BB6D-3C839DFB3075}">
      <dsp:nvSpPr>
        <dsp:cNvPr id="0" name=""/>
        <dsp:cNvSpPr/>
      </dsp:nvSpPr>
      <dsp:spPr>
        <a:xfrm>
          <a:off x="480218" y="1832684"/>
          <a:ext cx="6723062" cy="442800"/>
        </a:xfrm>
        <a:prstGeom prst="roundRect">
          <a:avLst/>
        </a:prstGeom>
        <a:gradFill rotWithShape="0">
          <a:gsLst>
            <a:gs pos="0">
              <a:schemeClr val="accent6">
                <a:hueOff val="0"/>
                <a:satOff val="0"/>
                <a:lumOff val="0"/>
                <a:alphaOff val="0"/>
                <a:tint val="98000"/>
                <a:satMod val="110000"/>
                <a:lumMod val="104000"/>
              </a:schemeClr>
            </a:gs>
            <a:gs pos="69000">
              <a:schemeClr val="accent6">
                <a:hueOff val="0"/>
                <a:satOff val="0"/>
                <a:lumOff val="0"/>
                <a:alphaOff val="0"/>
                <a:shade val="88000"/>
                <a:satMod val="130000"/>
                <a:lumMod val="92000"/>
              </a:schemeClr>
            </a:gs>
            <a:gs pos="100000">
              <a:schemeClr val="accent6">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666750">
            <a:lnSpc>
              <a:spcPct val="90000"/>
            </a:lnSpc>
            <a:spcBef>
              <a:spcPct val="0"/>
            </a:spcBef>
            <a:spcAft>
              <a:spcPct val="35000"/>
            </a:spcAft>
            <a:buNone/>
          </a:pPr>
          <a:r>
            <a:rPr lang="en-CA" sz="1500" kern="1200"/>
            <a:t>Software</a:t>
          </a:r>
          <a:endParaRPr lang="en-US" sz="1500" kern="1200"/>
        </a:p>
      </dsp:txBody>
      <dsp:txXfrm>
        <a:off x="501834" y="1854300"/>
        <a:ext cx="6679830" cy="399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FA35D7-87B4-43CC-AFAE-D6FACB52499C}">
      <dsp:nvSpPr>
        <dsp:cNvPr id="0" name=""/>
        <dsp:cNvSpPr/>
      </dsp:nvSpPr>
      <dsp:spPr>
        <a:xfrm>
          <a:off x="0" y="429247"/>
          <a:ext cx="9604375" cy="28350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5406" tIns="520700" rIns="745406" bIns="177800" numCol="1" spcCol="1270" anchor="t" anchorCtr="0">
          <a:noAutofit/>
        </a:bodyPr>
        <a:lstStyle/>
        <a:p>
          <a:pPr marL="228600" lvl="1" indent="-228600" algn="l" defTabSz="1111250">
            <a:lnSpc>
              <a:spcPct val="90000"/>
            </a:lnSpc>
            <a:spcBef>
              <a:spcPct val="0"/>
            </a:spcBef>
            <a:spcAft>
              <a:spcPct val="15000"/>
            </a:spcAft>
            <a:buChar char="•"/>
          </a:pPr>
          <a:r>
            <a:rPr lang="en-CA" sz="2500" kern="1200" dirty="0"/>
            <a:t>I will be using the English Standard Version (ESV) unless I specify otherwise.</a:t>
          </a:r>
          <a:endParaRPr lang="en-US" sz="2500" kern="1200" dirty="0"/>
        </a:p>
        <a:p>
          <a:pPr marL="228600" lvl="1" indent="-228600" algn="l" defTabSz="1111250">
            <a:lnSpc>
              <a:spcPct val="90000"/>
            </a:lnSpc>
            <a:spcBef>
              <a:spcPct val="0"/>
            </a:spcBef>
            <a:spcAft>
              <a:spcPct val="15000"/>
            </a:spcAft>
            <a:buChar char="•"/>
          </a:pPr>
          <a:r>
            <a:rPr lang="en-CA" sz="2500" kern="1200" dirty="0"/>
            <a:t>There will be a document centre called “</a:t>
          </a:r>
          <a:r>
            <a:rPr lang="en-CA" sz="2500" kern="1200" dirty="0">
              <a:hlinkClick xmlns:r="http://schemas.openxmlformats.org/officeDocument/2006/relationships" r:id="rId1"/>
            </a:rPr>
            <a:t>Eschatology Study Notes and Links</a:t>
          </a:r>
          <a:r>
            <a:rPr lang="en-CA" sz="2500" kern="1200" dirty="0"/>
            <a:t>” located on our church website.</a:t>
          </a:r>
          <a:endParaRPr lang="en-US" sz="2500" kern="1200" dirty="0"/>
        </a:p>
        <a:p>
          <a:pPr marL="228600" lvl="1" indent="-228600" algn="l" defTabSz="1111250">
            <a:lnSpc>
              <a:spcPct val="90000"/>
            </a:lnSpc>
            <a:spcBef>
              <a:spcPct val="0"/>
            </a:spcBef>
            <a:spcAft>
              <a:spcPct val="15000"/>
            </a:spcAft>
            <a:buChar char="•"/>
          </a:pPr>
          <a:r>
            <a:rPr lang="en-US" sz="2500" kern="1200" dirty="0"/>
            <a:t>One document on this site will be a </a:t>
          </a:r>
          <a:r>
            <a:rPr lang="en-US" sz="2500" i="1" kern="1200" dirty="0"/>
            <a:t>glossary of terms. </a:t>
          </a:r>
          <a:r>
            <a:rPr lang="en-US" sz="2500" i="0" kern="1200" dirty="0"/>
            <a:t>This will be updated as the study proceeds. </a:t>
          </a:r>
          <a:endParaRPr lang="en-US" sz="2500" kern="1200" dirty="0"/>
        </a:p>
      </dsp:txBody>
      <dsp:txXfrm>
        <a:off x="0" y="429247"/>
        <a:ext cx="9604375" cy="2835000"/>
      </dsp:txXfrm>
    </dsp:sp>
    <dsp:sp modelId="{F2B82792-962D-4C26-ADD5-A1B660A3FB69}">
      <dsp:nvSpPr>
        <dsp:cNvPr id="0" name=""/>
        <dsp:cNvSpPr/>
      </dsp:nvSpPr>
      <dsp:spPr>
        <a:xfrm>
          <a:off x="480218" y="60247"/>
          <a:ext cx="6723062" cy="738000"/>
        </a:xfrm>
        <a:prstGeom prst="roundRect">
          <a:avLst/>
        </a:prstGeom>
        <a:gradFill rotWithShape="0">
          <a:gsLst>
            <a:gs pos="0">
              <a:schemeClr val="accent6">
                <a:hueOff val="0"/>
                <a:satOff val="0"/>
                <a:lumOff val="0"/>
                <a:alphaOff val="0"/>
                <a:tint val="98000"/>
                <a:satMod val="110000"/>
                <a:lumMod val="104000"/>
              </a:schemeClr>
            </a:gs>
            <a:gs pos="69000">
              <a:schemeClr val="accent6">
                <a:hueOff val="0"/>
                <a:satOff val="0"/>
                <a:lumOff val="0"/>
                <a:alphaOff val="0"/>
                <a:shade val="88000"/>
                <a:satMod val="130000"/>
                <a:lumMod val="92000"/>
              </a:schemeClr>
            </a:gs>
            <a:gs pos="100000">
              <a:schemeClr val="accent6">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116" tIns="0" rIns="254116" bIns="0" numCol="1" spcCol="1270" anchor="ctr" anchorCtr="0">
          <a:noAutofit/>
        </a:bodyPr>
        <a:lstStyle/>
        <a:p>
          <a:pPr marL="0" lvl="0" indent="0" algn="l" defTabSz="1111250">
            <a:lnSpc>
              <a:spcPct val="90000"/>
            </a:lnSpc>
            <a:spcBef>
              <a:spcPct val="0"/>
            </a:spcBef>
            <a:spcAft>
              <a:spcPct val="35000"/>
            </a:spcAft>
            <a:buNone/>
          </a:pPr>
          <a:r>
            <a:rPr lang="en-US" sz="2500" kern="1200" dirty="0"/>
            <a:t>Other Resources</a:t>
          </a:r>
        </a:p>
      </dsp:txBody>
      <dsp:txXfrm>
        <a:off x="516244" y="96273"/>
        <a:ext cx="6651010" cy="66594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8A4D52-70BB-4E56-9CBB-6BA0BF850BFE}" type="datetimeFigureOut">
              <a:rPr lang="en-CA" smtClean="0"/>
              <a:t>2023-01-06</a:t>
            </a:fld>
            <a:endParaRPr lang="en-CA"/>
          </a:p>
        </p:txBody>
      </p:sp>
      <p:sp>
        <p:nvSpPr>
          <p:cNvPr id="5" name="Footer Placeholder 4"/>
          <p:cNvSpPr>
            <a:spLocks noGrp="1"/>
          </p:cNvSpPr>
          <p:nvPr>
            <p:ph type="ftr" sz="quarter" idx="11"/>
          </p:nvPr>
        </p:nvSpPr>
        <p:spPr>
          <a:xfrm>
            <a:off x="2416500" y="329307"/>
            <a:ext cx="4973915" cy="309201"/>
          </a:xfrm>
        </p:spPr>
        <p:txBody>
          <a:bodyPr/>
          <a:lstStyle/>
          <a:p>
            <a:endParaRPr lang="en-CA"/>
          </a:p>
        </p:txBody>
      </p:sp>
      <p:sp>
        <p:nvSpPr>
          <p:cNvPr id="6" name="Slide Number Placeholder 5"/>
          <p:cNvSpPr>
            <a:spLocks noGrp="1"/>
          </p:cNvSpPr>
          <p:nvPr>
            <p:ph type="sldNum" sz="quarter" idx="12"/>
          </p:nvPr>
        </p:nvSpPr>
        <p:spPr>
          <a:xfrm>
            <a:off x="1437664" y="798973"/>
            <a:ext cx="811019" cy="503578"/>
          </a:xfrm>
        </p:spPr>
        <p:txBody>
          <a:bodyPr/>
          <a:lstStyle/>
          <a:p>
            <a:fld id="{4A61ACFC-3270-4B86-BB80-AAEA27055340}" type="slidenum">
              <a:rPr lang="en-CA" smtClean="0"/>
              <a:t>‹#›</a:t>
            </a:fld>
            <a:endParaRPr lang="en-C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1339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A4D52-70BB-4E56-9CBB-6BA0BF850BFE}" type="datetimeFigureOut">
              <a:rPr lang="en-CA" smtClean="0"/>
              <a:t>2023-01-06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61ACFC-3270-4B86-BB80-AAEA27055340}" type="slidenum">
              <a:rPr lang="en-CA" smtClean="0"/>
              <a:t>‹#›</a:t>
            </a:fld>
            <a:endParaRPr lang="en-C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2030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A4D52-70BB-4E56-9CBB-6BA0BF850BFE}" type="datetimeFigureOut">
              <a:rPr lang="en-CA" smtClean="0"/>
              <a:t>2023-01-06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61ACFC-3270-4B86-BB80-AAEA27055340}" type="slidenum">
              <a:rPr lang="en-CA" smtClean="0"/>
              <a:t>‹#›</a:t>
            </a:fld>
            <a:endParaRPr lang="en-C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8566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A4D52-70BB-4E56-9CBB-6BA0BF850BFE}" type="datetimeFigureOut">
              <a:rPr lang="en-CA" smtClean="0"/>
              <a:t>2023-01-06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61ACFC-3270-4B86-BB80-AAEA27055340}" type="slidenum">
              <a:rPr lang="en-CA" smtClean="0"/>
              <a:t>‹#›</a:t>
            </a:fld>
            <a:endParaRPr lang="en-C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733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8A4D52-70BB-4E56-9CBB-6BA0BF850BFE}" type="datetimeFigureOut">
              <a:rPr lang="en-CA" smtClean="0"/>
              <a:t>2023-01-06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61ACFC-3270-4B86-BB80-AAEA27055340}" type="slidenum">
              <a:rPr lang="en-CA" smtClean="0"/>
              <a:t>‹#›</a:t>
            </a:fld>
            <a:endParaRPr lang="en-C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530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8A4D52-70BB-4E56-9CBB-6BA0BF850BFE}" type="datetimeFigureOut">
              <a:rPr lang="en-CA" smtClean="0"/>
              <a:t>2023-01-06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61ACFC-3270-4B86-BB80-AAEA27055340}" type="slidenum">
              <a:rPr lang="en-CA" smtClean="0"/>
              <a:t>‹#›</a:t>
            </a:fld>
            <a:endParaRPr lang="en-C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8082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8A4D52-70BB-4E56-9CBB-6BA0BF850BFE}" type="datetimeFigureOut">
              <a:rPr lang="en-CA" smtClean="0"/>
              <a:t>2023-01-06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A61ACFC-3270-4B86-BB80-AAEA27055340}" type="slidenum">
              <a:rPr lang="en-CA" smtClean="0"/>
              <a:t>‹#›</a:t>
            </a:fld>
            <a:endParaRPr lang="en-C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613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8A4D52-70BB-4E56-9CBB-6BA0BF850BFE}" type="datetimeFigureOut">
              <a:rPr lang="en-CA" smtClean="0"/>
              <a:t>2023-01-06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A61ACFC-3270-4B86-BB80-AAEA27055340}" type="slidenum">
              <a:rPr lang="en-CA" smtClean="0"/>
              <a:t>‹#›</a:t>
            </a:fld>
            <a:endParaRPr lang="en-C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479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A4D52-70BB-4E56-9CBB-6BA0BF850BFE}" type="datetimeFigureOut">
              <a:rPr lang="en-CA" smtClean="0"/>
              <a:t>2023-01-06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A61ACFC-3270-4B86-BB80-AAEA27055340}" type="slidenum">
              <a:rPr lang="en-CA" smtClean="0"/>
              <a:t>‹#›</a:t>
            </a:fld>
            <a:endParaRPr lang="en-CA"/>
          </a:p>
        </p:txBody>
      </p:sp>
    </p:spTree>
    <p:extLst>
      <p:ext uri="{BB962C8B-B14F-4D97-AF65-F5344CB8AC3E}">
        <p14:creationId xmlns:p14="http://schemas.microsoft.com/office/powerpoint/2010/main" val="3519007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8A4D52-70BB-4E56-9CBB-6BA0BF850BFE}" type="datetimeFigureOut">
              <a:rPr lang="en-CA" smtClean="0"/>
              <a:t>2023-01-06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61ACFC-3270-4B86-BB80-AAEA27055340}" type="slidenum">
              <a:rPr lang="en-CA" smtClean="0"/>
              <a:t>‹#›</a:t>
            </a:fld>
            <a:endParaRPr lang="en-C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3172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D8A4D52-70BB-4E56-9CBB-6BA0BF850BFE}" type="datetimeFigureOut">
              <a:rPr lang="en-CA" smtClean="0"/>
              <a:t>2023-01-06</a:t>
            </a:fld>
            <a:endParaRPr lang="en-CA"/>
          </a:p>
        </p:txBody>
      </p:sp>
      <p:sp>
        <p:nvSpPr>
          <p:cNvPr id="6" name="Footer Placeholder 5"/>
          <p:cNvSpPr>
            <a:spLocks noGrp="1"/>
          </p:cNvSpPr>
          <p:nvPr>
            <p:ph type="ftr" sz="quarter" idx="11"/>
          </p:nvPr>
        </p:nvSpPr>
        <p:spPr>
          <a:xfrm>
            <a:off x="1447382" y="318640"/>
            <a:ext cx="5541004" cy="320931"/>
          </a:xfrm>
        </p:spPr>
        <p:txBody>
          <a:bodyPr/>
          <a:lstStyle/>
          <a:p>
            <a:endParaRPr lang="en-CA"/>
          </a:p>
        </p:txBody>
      </p:sp>
      <p:sp>
        <p:nvSpPr>
          <p:cNvPr id="7" name="Slide Number Placeholder 6"/>
          <p:cNvSpPr>
            <a:spLocks noGrp="1"/>
          </p:cNvSpPr>
          <p:nvPr>
            <p:ph type="sldNum" sz="quarter" idx="12"/>
          </p:nvPr>
        </p:nvSpPr>
        <p:spPr/>
        <p:txBody>
          <a:bodyPr/>
          <a:lstStyle/>
          <a:p>
            <a:fld id="{4A61ACFC-3270-4B86-BB80-AAEA27055340}" type="slidenum">
              <a:rPr lang="en-CA" smtClean="0"/>
              <a:t>‹#›</a:t>
            </a:fld>
            <a:endParaRPr lang="en-C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6040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D8A4D52-70BB-4E56-9CBB-6BA0BF850BFE}" type="datetimeFigureOut">
              <a:rPr lang="en-CA" smtClean="0"/>
              <a:t>2023-01-06</a:t>
            </a:fld>
            <a:endParaRPr lang="en-C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A61ACFC-3270-4B86-BB80-AAEA27055340}" type="slidenum">
              <a:rPr lang="en-CA" smtClean="0"/>
              <a:t>‹#›</a:t>
            </a:fld>
            <a:endParaRPr lang="en-C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4303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31428FD3-E738-4E0F-88E2-7B0AD9D2DC3C}"/>
              </a:ext>
            </a:extLst>
          </p:cNvPr>
          <p:cNvSpPr>
            <a:spLocks noGrp="1"/>
          </p:cNvSpPr>
          <p:nvPr>
            <p:ph type="ctrTitle"/>
          </p:nvPr>
        </p:nvSpPr>
        <p:spPr>
          <a:xfrm>
            <a:off x="960933" y="960241"/>
            <a:ext cx="6849699" cy="4203872"/>
          </a:xfrm>
        </p:spPr>
        <p:txBody>
          <a:bodyPr anchor="ctr">
            <a:normAutofit/>
          </a:bodyPr>
          <a:lstStyle/>
          <a:p>
            <a:pPr algn="r"/>
            <a:r>
              <a:rPr lang="en-CA" sz="5400" dirty="0"/>
              <a:t> Eschatology</a:t>
            </a:r>
          </a:p>
        </p:txBody>
      </p:sp>
      <p:sp>
        <p:nvSpPr>
          <p:cNvPr id="3" name="Subtitle 2">
            <a:extLst>
              <a:ext uri="{FF2B5EF4-FFF2-40B4-BE49-F238E27FC236}">
                <a16:creationId xmlns:a16="http://schemas.microsoft.com/office/drawing/2014/main" id="{FBD48662-9687-40D0-97A3-9AC66DA9C196}"/>
              </a:ext>
            </a:extLst>
          </p:cNvPr>
          <p:cNvSpPr>
            <a:spLocks noGrp="1"/>
          </p:cNvSpPr>
          <p:nvPr>
            <p:ph type="subTitle" idx="1"/>
          </p:nvPr>
        </p:nvSpPr>
        <p:spPr>
          <a:xfrm>
            <a:off x="8453071" y="964028"/>
            <a:ext cx="2770873" cy="4196299"/>
          </a:xfrm>
        </p:spPr>
        <p:txBody>
          <a:bodyPr anchor="ctr">
            <a:normAutofit/>
          </a:bodyPr>
          <a:lstStyle/>
          <a:p>
            <a:r>
              <a:rPr lang="en-CA" dirty="0"/>
              <a:t>Winter Spring 2022</a:t>
            </a:r>
          </a:p>
        </p:txBody>
      </p:sp>
      <p:cxnSp>
        <p:nvCxnSpPr>
          <p:cNvPr id="12" name="Straight Connector 11">
            <a:extLst>
              <a:ext uri="{FF2B5EF4-FFF2-40B4-BE49-F238E27FC236}">
                <a16:creationId xmlns:a16="http://schemas.microsoft.com/office/drawing/2014/main" id="{0F2BAA51-3181-4303-929A-FCD9C33F89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D4ED6A5F-3B06-48C5-850F-8045C4DF6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6" name="Straight Connector 15">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64562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A4DD8A4-0333-4272-9958-BDE5B5926236}"/>
              </a:ext>
            </a:extLst>
          </p:cNvPr>
          <p:cNvPicPr>
            <a:picLocks noChangeAspect="1"/>
          </p:cNvPicPr>
          <p:nvPr/>
        </p:nvPicPr>
        <p:blipFill>
          <a:blip r:embed="rId2"/>
          <a:stretch>
            <a:fillRect/>
          </a:stretch>
        </p:blipFill>
        <p:spPr>
          <a:xfrm>
            <a:off x="0" y="814387"/>
            <a:ext cx="12192000" cy="5229225"/>
          </a:xfrm>
          <a:prstGeom prst="rect">
            <a:avLst/>
          </a:prstGeom>
        </p:spPr>
      </p:pic>
    </p:spTree>
    <p:extLst>
      <p:ext uri="{BB962C8B-B14F-4D97-AF65-F5344CB8AC3E}">
        <p14:creationId xmlns:p14="http://schemas.microsoft.com/office/powerpoint/2010/main" val="432489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8047C-464F-439E-B683-5D5F6FFAF5AB}"/>
              </a:ext>
            </a:extLst>
          </p:cNvPr>
          <p:cNvSpPr>
            <a:spLocks noGrp="1"/>
          </p:cNvSpPr>
          <p:nvPr>
            <p:ph type="title"/>
          </p:nvPr>
        </p:nvSpPr>
        <p:spPr>
          <a:xfrm>
            <a:off x="1451579" y="804519"/>
            <a:ext cx="9603275" cy="1049235"/>
          </a:xfrm>
        </p:spPr>
        <p:txBody>
          <a:bodyPr>
            <a:normAutofit/>
          </a:bodyPr>
          <a:lstStyle/>
          <a:p>
            <a:r>
              <a:rPr lang="en-CA" dirty="0"/>
              <a:t>Introduction to the Study</a:t>
            </a:r>
          </a:p>
        </p:txBody>
      </p:sp>
      <p:graphicFrame>
        <p:nvGraphicFramePr>
          <p:cNvPr id="5" name="Content Placeholder 2">
            <a:extLst>
              <a:ext uri="{FF2B5EF4-FFF2-40B4-BE49-F238E27FC236}">
                <a16:creationId xmlns:a16="http://schemas.microsoft.com/office/drawing/2014/main" id="{123E9604-C75E-4937-9B0C-727AEEDFF857}"/>
              </a:ext>
            </a:extLst>
          </p:cNvPr>
          <p:cNvGraphicFramePr>
            <a:graphicFrameLocks noGrp="1"/>
          </p:cNvGraphicFramePr>
          <p:nvPr>
            <p:ph idx="1"/>
            <p:extLst>
              <p:ext uri="{D42A27DB-BD31-4B8C-83A1-F6EECF244321}">
                <p14:modId xmlns:p14="http://schemas.microsoft.com/office/powerpoint/2010/main" val="865689161"/>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255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8047C-464F-439E-B683-5D5F6FFAF5AB}"/>
              </a:ext>
            </a:extLst>
          </p:cNvPr>
          <p:cNvSpPr>
            <a:spLocks noGrp="1"/>
          </p:cNvSpPr>
          <p:nvPr>
            <p:ph type="title"/>
          </p:nvPr>
        </p:nvSpPr>
        <p:spPr>
          <a:xfrm>
            <a:off x="1451579" y="804519"/>
            <a:ext cx="9603275" cy="1049235"/>
          </a:xfrm>
        </p:spPr>
        <p:txBody>
          <a:bodyPr>
            <a:normAutofit/>
          </a:bodyPr>
          <a:lstStyle/>
          <a:p>
            <a:r>
              <a:rPr lang="en-CA" dirty="0"/>
              <a:t>Introduction to the Study</a:t>
            </a:r>
          </a:p>
        </p:txBody>
      </p:sp>
      <p:graphicFrame>
        <p:nvGraphicFramePr>
          <p:cNvPr id="5" name="Content Placeholder 2">
            <a:extLst>
              <a:ext uri="{FF2B5EF4-FFF2-40B4-BE49-F238E27FC236}">
                <a16:creationId xmlns:a16="http://schemas.microsoft.com/office/drawing/2014/main" id="{123E9604-C75E-4937-9B0C-727AEEDFF857}"/>
              </a:ext>
            </a:extLst>
          </p:cNvPr>
          <p:cNvGraphicFramePr>
            <a:graphicFrameLocks noGrp="1"/>
          </p:cNvGraphicFramePr>
          <p:nvPr>
            <p:ph idx="1"/>
            <p:extLst>
              <p:ext uri="{D42A27DB-BD31-4B8C-83A1-F6EECF244321}">
                <p14:modId xmlns:p14="http://schemas.microsoft.com/office/powerpoint/2010/main" val="3061041448"/>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2380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B97A7-2D75-46BB-AB32-876F2149A54B}"/>
              </a:ext>
            </a:extLst>
          </p:cNvPr>
          <p:cNvSpPr>
            <a:spLocks noGrp="1"/>
          </p:cNvSpPr>
          <p:nvPr>
            <p:ph type="title"/>
          </p:nvPr>
        </p:nvSpPr>
        <p:spPr/>
        <p:txBody>
          <a:bodyPr/>
          <a:lstStyle/>
          <a:p>
            <a:r>
              <a:rPr lang="en-CA" dirty="0"/>
              <a:t>A word of Caution</a:t>
            </a:r>
          </a:p>
        </p:txBody>
      </p:sp>
      <p:sp>
        <p:nvSpPr>
          <p:cNvPr id="3" name="Content Placeholder 2">
            <a:extLst>
              <a:ext uri="{FF2B5EF4-FFF2-40B4-BE49-F238E27FC236}">
                <a16:creationId xmlns:a16="http://schemas.microsoft.com/office/drawing/2014/main" id="{E690028C-DCBE-473B-9500-AB74E5332D33}"/>
              </a:ext>
            </a:extLst>
          </p:cNvPr>
          <p:cNvSpPr>
            <a:spLocks noGrp="1"/>
          </p:cNvSpPr>
          <p:nvPr>
            <p:ph idx="1"/>
          </p:nvPr>
        </p:nvSpPr>
        <p:spPr/>
        <p:txBody>
          <a:bodyPr/>
          <a:lstStyle/>
          <a:p>
            <a:r>
              <a:rPr lang="en-CA" dirty="0"/>
              <a:t>I have an eschatological position that I will tend to promote.  It is my aim to present views with which I do not agree, </a:t>
            </a:r>
            <a:r>
              <a:rPr lang="en-CA" i="1" dirty="0"/>
              <a:t>fairly</a:t>
            </a:r>
            <a:r>
              <a:rPr lang="en-CA" dirty="0"/>
              <a:t>. I too hope to grow in my understanding. I may upset some of you, but these positions are not a matter of salvation. We will find that we were wrong on many things.</a:t>
            </a:r>
          </a:p>
          <a:p>
            <a:r>
              <a:rPr lang="en-CA" dirty="0"/>
              <a:t>Eschatology has deep and abiding implications for how we understand the church’s mission, the extent of the Gospel influence in culture, on how we see the future before we die, and other important matters.</a:t>
            </a:r>
          </a:p>
          <a:p>
            <a:pPr marL="0" indent="0">
              <a:buNone/>
            </a:pPr>
            <a:endParaRPr lang="en-CA" dirty="0"/>
          </a:p>
        </p:txBody>
      </p:sp>
    </p:spTree>
    <p:extLst>
      <p:ext uri="{BB962C8B-B14F-4D97-AF65-F5344CB8AC3E}">
        <p14:creationId xmlns:p14="http://schemas.microsoft.com/office/powerpoint/2010/main" val="3783983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825F5-2C5F-4598-A585-F153C73F840D}"/>
              </a:ext>
            </a:extLst>
          </p:cNvPr>
          <p:cNvSpPr>
            <a:spLocks noGrp="1"/>
          </p:cNvSpPr>
          <p:nvPr>
            <p:ph type="title"/>
          </p:nvPr>
        </p:nvSpPr>
        <p:spPr/>
        <p:txBody>
          <a:bodyPr/>
          <a:lstStyle/>
          <a:p>
            <a:r>
              <a:rPr lang="en-CA" dirty="0"/>
              <a:t>What we believe. What we Know. </a:t>
            </a:r>
          </a:p>
        </p:txBody>
      </p:sp>
      <p:sp>
        <p:nvSpPr>
          <p:cNvPr id="3" name="Content Placeholder 2">
            <a:extLst>
              <a:ext uri="{FF2B5EF4-FFF2-40B4-BE49-F238E27FC236}">
                <a16:creationId xmlns:a16="http://schemas.microsoft.com/office/drawing/2014/main" id="{68D78817-131E-4497-95A3-648EC56417AE}"/>
              </a:ext>
            </a:extLst>
          </p:cNvPr>
          <p:cNvSpPr>
            <a:spLocks noGrp="1"/>
          </p:cNvSpPr>
          <p:nvPr>
            <p:ph sz="half" idx="1"/>
          </p:nvPr>
        </p:nvSpPr>
        <p:spPr/>
        <p:txBody>
          <a:bodyPr>
            <a:normAutofit lnSpcReduction="10000"/>
          </a:bodyPr>
          <a:lstStyle/>
          <a:p>
            <a:r>
              <a:rPr lang="en-CA" dirty="0"/>
              <a:t>Definition and extent of Eschatology</a:t>
            </a:r>
          </a:p>
          <a:p>
            <a:pPr lvl="1"/>
            <a:r>
              <a:rPr lang="en-CA" dirty="0"/>
              <a:t>What have you been taught?</a:t>
            </a:r>
          </a:p>
          <a:p>
            <a:pPr lvl="1"/>
            <a:r>
              <a:rPr lang="en-CA" dirty="0"/>
              <a:t>Where do you stand?</a:t>
            </a:r>
          </a:p>
          <a:p>
            <a:pPr lvl="2"/>
            <a:endParaRPr lang="en-CA" dirty="0"/>
          </a:p>
        </p:txBody>
      </p:sp>
      <p:sp>
        <p:nvSpPr>
          <p:cNvPr id="4" name="Content Placeholder 3">
            <a:extLst>
              <a:ext uri="{FF2B5EF4-FFF2-40B4-BE49-F238E27FC236}">
                <a16:creationId xmlns:a16="http://schemas.microsoft.com/office/drawing/2014/main" id="{899BC80E-56A0-42A4-A38F-3339B0E8523C}"/>
              </a:ext>
            </a:extLst>
          </p:cNvPr>
          <p:cNvSpPr>
            <a:spLocks noGrp="1"/>
          </p:cNvSpPr>
          <p:nvPr>
            <p:ph sz="half" idx="2"/>
          </p:nvPr>
        </p:nvSpPr>
        <p:spPr/>
        <p:txBody>
          <a:bodyPr>
            <a:normAutofit lnSpcReduction="10000"/>
          </a:bodyPr>
          <a:lstStyle/>
          <a:p>
            <a:pPr lvl="1"/>
            <a:r>
              <a:rPr lang="en-CA" dirty="0"/>
              <a:t>Are you:</a:t>
            </a:r>
          </a:p>
          <a:p>
            <a:pPr lvl="2"/>
            <a:r>
              <a:rPr lang="en-CA" dirty="0"/>
              <a:t>Premillennial</a:t>
            </a:r>
          </a:p>
          <a:p>
            <a:pPr lvl="2"/>
            <a:r>
              <a:rPr lang="en-CA" dirty="0"/>
              <a:t>Amillennial</a:t>
            </a:r>
          </a:p>
          <a:p>
            <a:pPr lvl="2"/>
            <a:r>
              <a:rPr lang="en-CA" dirty="0"/>
              <a:t>Postmillennial</a:t>
            </a:r>
          </a:p>
          <a:p>
            <a:pPr lvl="2"/>
            <a:r>
              <a:rPr lang="en-CA" dirty="0"/>
              <a:t>Premillennial Dispensationalism</a:t>
            </a:r>
          </a:p>
          <a:p>
            <a:pPr lvl="2"/>
            <a:r>
              <a:rPr lang="en-CA" dirty="0"/>
              <a:t>Preterist</a:t>
            </a:r>
          </a:p>
          <a:p>
            <a:pPr lvl="2"/>
            <a:r>
              <a:rPr lang="en-CA" dirty="0"/>
              <a:t>Partial Preterist</a:t>
            </a:r>
          </a:p>
          <a:p>
            <a:pPr lvl="2"/>
            <a:r>
              <a:rPr lang="en-CA" dirty="0"/>
              <a:t>Pre-tribulation Rapture</a:t>
            </a:r>
          </a:p>
          <a:p>
            <a:pPr lvl="2"/>
            <a:r>
              <a:rPr lang="en-CA" dirty="0"/>
              <a:t>Mid-tribulation Rapture</a:t>
            </a:r>
          </a:p>
          <a:p>
            <a:pPr lvl="2"/>
            <a:r>
              <a:rPr lang="en-CA" dirty="0"/>
              <a:t>Post-tribulation Rapture</a:t>
            </a:r>
          </a:p>
          <a:p>
            <a:pPr marL="0" indent="0">
              <a:buNone/>
            </a:pPr>
            <a:endParaRPr lang="en-CA" dirty="0"/>
          </a:p>
        </p:txBody>
      </p:sp>
    </p:spTree>
    <p:extLst>
      <p:ext uri="{BB962C8B-B14F-4D97-AF65-F5344CB8AC3E}">
        <p14:creationId xmlns:p14="http://schemas.microsoft.com/office/powerpoint/2010/main" val="3880843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6E872-BB9F-46F3-A9EC-0F71E352E6E8}"/>
              </a:ext>
            </a:extLst>
          </p:cNvPr>
          <p:cNvSpPr>
            <a:spLocks noGrp="1"/>
          </p:cNvSpPr>
          <p:nvPr>
            <p:ph type="title"/>
          </p:nvPr>
        </p:nvSpPr>
        <p:spPr/>
        <p:txBody>
          <a:bodyPr/>
          <a:lstStyle/>
          <a:p>
            <a:r>
              <a:rPr lang="en-CA" dirty="0"/>
              <a:t>Eschatology</a:t>
            </a:r>
          </a:p>
        </p:txBody>
      </p:sp>
      <p:sp>
        <p:nvSpPr>
          <p:cNvPr id="3" name="Content Placeholder 2">
            <a:extLst>
              <a:ext uri="{FF2B5EF4-FFF2-40B4-BE49-F238E27FC236}">
                <a16:creationId xmlns:a16="http://schemas.microsoft.com/office/drawing/2014/main" id="{DAD07AD7-6F40-4221-903B-0000B79EE129}"/>
              </a:ext>
            </a:extLst>
          </p:cNvPr>
          <p:cNvSpPr>
            <a:spLocks noGrp="1"/>
          </p:cNvSpPr>
          <p:nvPr>
            <p:ph idx="1"/>
          </p:nvPr>
        </p:nvSpPr>
        <p:spPr/>
        <p:txBody>
          <a:bodyPr/>
          <a:lstStyle/>
          <a:p>
            <a:r>
              <a:rPr lang="en-CA" dirty="0"/>
              <a:t>“</a:t>
            </a:r>
            <a:r>
              <a:rPr lang="en-US" b="1" dirty="0"/>
              <a:t>The doctrine of the last things describes the final outworking of God’s purposes and activity, as well as human and angelic destiny, at the end of the present age and the dawning of the age to come.”</a:t>
            </a:r>
          </a:p>
          <a:p>
            <a:pPr lvl="1"/>
            <a:r>
              <a:rPr lang="en-US" dirty="0"/>
              <a:t> Fred Sanders,  in </a:t>
            </a:r>
            <a:r>
              <a:rPr lang="en-US" dirty="0" err="1"/>
              <a:t>Lexham</a:t>
            </a:r>
            <a:r>
              <a:rPr lang="en-US" dirty="0"/>
              <a:t> Survey of Theology, ed. Mark Ward et al. (Bellingham, WA: </a:t>
            </a:r>
            <a:r>
              <a:rPr lang="en-US" dirty="0" err="1"/>
              <a:t>Lexham</a:t>
            </a:r>
            <a:r>
              <a:rPr lang="en-US" dirty="0"/>
              <a:t> Press, 2018).</a:t>
            </a:r>
          </a:p>
          <a:p>
            <a:pPr lvl="1"/>
            <a:endParaRPr lang="en-US" dirty="0"/>
          </a:p>
        </p:txBody>
      </p:sp>
    </p:spTree>
    <p:extLst>
      <p:ext uri="{BB962C8B-B14F-4D97-AF65-F5344CB8AC3E}">
        <p14:creationId xmlns:p14="http://schemas.microsoft.com/office/powerpoint/2010/main" val="1561633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89DA2-E391-43CA-AF96-0568C878ED9A}"/>
              </a:ext>
            </a:extLst>
          </p:cNvPr>
          <p:cNvSpPr>
            <a:spLocks noGrp="1"/>
          </p:cNvSpPr>
          <p:nvPr>
            <p:ph type="title"/>
          </p:nvPr>
        </p:nvSpPr>
        <p:spPr/>
        <p:txBody>
          <a:bodyPr/>
          <a:lstStyle/>
          <a:p>
            <a:r>
              <a:rPr lang="en-CA" dirty="0"/>
              <a:t>eschatology</a:t>
            </a:r>
          </a:p>
        </p:txBody>
      </p:sp>
      <p:sp>
        <p:nvSpPr>
          <p:cNvPr id="3" name="Content Placeholder 2">
            <a:extLst>
              <a:ext uri="{FF2B5EF4-FFF2-40B4-BE49-F238E27FC236}">
                <a16:creationId xmlns:a16="http://schemas.microsoft.com/office/drawing/2014/main" id="{2E4A6B6E-F793-4574-AC21-3A762A2742DF}"/>
              </a:ext>
            </a:extLst>
          </p:cNvPr>
          <p:cNvSpPr>
            <a:spLocks noGrp="1"/>
          </p:cNvSpPr>
          <p:nvPr>
            <p:ph idx="1"/>
          </p:nvPr>
        </p:nvSpPr>
        <p:spPr/>
        <p:txBody>
          <a:bodyPr>
            <a:normAutofit fontScale="77500" lnSpcReduction="20000"/>
          </a:bodyPr>
          <a:lstStyle/>
          <a:p>
            <a:pPr marL="0" indent="0">
              <a:buNone/>
            </a:pPr>
            <a:r>
              <a:rPr lang="en-US" b="1" dirty="0"/>
              <a:t>eschaton, eschatology (consistent [thoroughgoing], realized, inaugurated). Derived from the Greek term meaning “last,” </a:t>
            </a:r>
            <a:r>
              <a:rPr lang="en-US" b="1" i="1" dirty="0"/>
              <a:t>eschaton refers to the ultimate climax or end of history wherein Christ returns to earth to establish his eternal kingdom of righteousness and justice among all nations. Eschatology, then, is the theological study that seeks to understand the ultimate direction or purpose of history as it moves toward the future, both from an individual perspective (What happens when a person dies?) and from a corporate perspective (Where is history going, and how will it end?). In the twentieth century at least three basic forms of eschatology have developed. Consistent, or thoroughgoing, eschatology is the view that the teaching of Jesus and the apostles is thoroughly concerned with proclaiming the imminent end of history. Realized eschatology views the first coming of Jesus Christ itself as the full presence of the kingdom of God. Inaugurated eschatology sees the first coming of Christ as the beginning of the kingdom in the present, while acknowledging that the consummation or fulfillment of the kingdom of God is yet to come.</a:t>
            </a:r>
          </a:p>
          <a:p>
            <a:pPr lvl="1"/>
            <a:r>
              <a:rPr lang="en-US" dirty="0"/>
              <a:t> Stanley </a:t>
            </a:r>
            <a:r>
              <a:rPr lang="en-US" dirty="0" err="1"/>
              <a:t>Grenz</a:t>
            </a:r>
            <a:r>
              <a:rPr lang="en-US" dirty="0"/>
              <a:t>, David </a:t>
            </a:r>
            <a:r>
              <a:rPr lang="en-US" dirty="0" err="1"/>
              <a:t>Guretzki</a:t>
            </a:r>
            <a:r>
              <a:rPr lang="en-US" dirty="0"/>
              <a:t>, and Cherith Fee </a:t>
            </a:r>
            <a:r>
              <a:rPr lang="en-US" dirty="0" err="1"/>
              <a:t>Nordling</a:t>
            </a:r>
            <a:r>
              <a:rPr lang="en-US" dirty="0"/>
              <a:t>,  (Downers Grove, IL: InterVarsity Press, 1999), 46.</a:t>
            </a:r>
            <a:endParaRPr lang="en-CA" dirty="0"/>
          </a:p>
        </p:txBody>
      </p:sp>
    </p:spTree>
    <p:extLst>
      <p:ext uri="{BB962C8B-B14F-4D97-AF65-F5344CB8AC3E}">
        <p14:creationId xmlns:p14="http://schemas.microsoft.com/office/powerpoint/2010/main" val="1030335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23E45-4F54-4A32-A553-2DC0863F8FA3}"/>
              </a:ext>
            </a:extLst>
          </p:cNvPr>
          <p:cNvSpPr>
            <a:spLocks noGrp="1"/>
          </p:cNvSpPr>
          <p:nvPr>
            <p:ph type="title"/>
          </p:nvPr>
        </p:nvSpPr>
        <p:spPr/>
        <p:txBody>
          <a:bodyPr/>
          <a:lstStyle/>
          <a:p>
            <a:r>
              <a:rPr lang="en-CA" dirty="0"/>
              <a:t>Eschatology, eschaton</a:t>
            </a:r>
          </a:p>
        </p:txBody>
      </p:sp>
      <p:sp>
        <p:nvSpPr>
          <p:cNvPr id="3" name="Content Placeholder 2">
            <a:extLst>
              <a:ext uri="{FF2B5EF4-FFF2-40B4-BE49-F238E27FC236}">
                <a16:creationId xmlns:a16="http://schemas.microsoft.com/office/drawing/2014/main" id="{F2120B65-8774-44E6-A801-E496F9F0AEAE}"/>
              </a:ext>
            </a:extLst>
          </p:cNvPr>
          <p:cNvSpPr>
            <a:spLocks noGrp="1"/>
          </p:cNvSpPr>
          <p:nvPr>
            <p:ph idx="1"/>
          </p:nvPr>
        </p:nvSpPr>
        <p:spPr/>
        <p:txBody>
          <a:bodyPr/>
          <a:lstStyle/>
          <a:p>
            <a:r>
              <a:rPr lang="en-US" b="1" dirty="0"/>
              <a:t>eschatology — The theology of last things, the end of the age, or a period of time.</a:t>
            </a:r>
          </a:p>
          <a:p>
            <a:r>
              <a:rPr lang="en-US" b="1" dirty="0"/>
              <a:t>eschaton — The end times or the end of this age. From the Greek term </a:t>
            </a:r>
            <a:r>
              <a:rPr lang="en-US" b="1" dirty="0" err="1"/>
              <a:t>eschatos</a:t>
            </a:r>
            <a:r>
              <a:rPr lang="en-US" b="1" dirty="0"/>
              <a:t>, meaning “last.”</a:t>
            </a:r>
          </a:p>
          <a:p>
            <a:pPr lvl="1"/>
            <a:r>
              <a:rPr lang="en-CA" dirty="0"/>
              <a:t> Douglas Mangum,  (Bellingham, WA: </a:t>
            </a:r>
            <a:r>
              <a:rPr lang="en-CA" dirty="0" err="1"/>
              <a:t>Lexham</a:t>
            </a:r>
            <a:r>
              <a:rPr lang="en-CA" dirty="0"/>
              <a:t> Press, 2014).</a:t>
            </a:r>
          </a:p>
        </p:txBody>
      </p:sp>
    </p:spTree>
    <p:extLst>
      <p:ext uri="{BB962C8B-B14F-4D97-AF65-F5344CB8AC3E}">
        <p14:creationId xmlns:p14="http://schemas.microsoft.com/office/powerpoint/2010/main" val="508543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621F69B-BC35-4E6F-BAD3-42DB972B8517}"/>
              </a:ext>
            </a:extLst>
          </p:cNvPr>
          <p:cNvPicPr>
            <a:picLocks noChangeAspect="1"/>
          </p:cNvPicPr>
          <p:nvPr/>
        </p:nvPicPr>
        <p:blipFill>
          <a:blip r:embed="rId2"/>
          <a:stretch>
            <a:fillRect/>
          </a:stretch>
        </p:blipFill>
        <p:spPr>
          <a:xfrm>
            <a:off x="0" y="816428"/>
            <a:ext cx="12192000" cy="5225143"/>
          </a:xfrm>
          <a:prstGeom prst="rect">
            <a:avLst/>
          </a:prstGeom>
        </p:spPr>
      </p:pic>
    </p:spTree>
    <p:extLst>
      <p:ext uri="{BB962C8B-B14F-4D97-AF65-F5344CB8AC3E}">
        <p14:creationId xmlns:p14="http://schemas.microsoft.com/office/powerpoint/2010/main" val="4092774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277</TotalTime>
  <Words>703</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Gallery</vt:lpstr>
      <vt:lpstr> Eschatology</vt:lpstr>
      <vt:lpstr>Introduction to the Study</vt:lpstr>
      <vt:lpstr>Introduction to the Study</vt:lpstr>
      <vt:lpstr>A word of Caution</vt:lpstr>
      <vt:lpstr>What we believe. What we Know. </vt:lpstr>
      <vt:lpstr>Eschatology</vt:lpstr>
      <vt:lpstr>eschatology</vt:lpstr>
      <vt:lpstr>Eschatology, eschaton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T31 Eschatology</dc:title>
  <dc:creator>Scott Jacobsen</dc:creator>
  <cp:lastModifiedBy>Scott Jacobsen</cp:lastModifiedBy>
  <cp:revision>11</cp:revision>
  <dcterms:created xsi:type="dcterms:W3CDTF">2020-01-07T02:03:18Z</dcterms:created>
  <dcterms:modified xsi:type="dcterms:W3CDTF">2023-01-06T19:45:29Z</dcterms:modified>
</cp:coreProperties>
</file>